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p:sldMasterIdLst>
    <p:sldMasterId id="2147483652" r:id="rId1"/>
  </p:sldMasterIdLst>
  <p:notesMasterIdLst>
    <p:notesMasterId r:id="rId30"/>
  </p:notesMasterIdLst>
  <p:handoutMasterIdLst>
    <p:handoutMasterId r:id="rId31"/>
  </p:handoutMasterIdLst>
  <p:sldIdLst>
    <p:sldId id="256" r:id="rId2"/>
    <p:sldId id="291" r:id="rId3"/>
    <p:sldId id="321" r:id="rId4"/>
    <p:sldId id="311" r:id="rId5"/>
    <p:sldId id="314" r:id="rId6"/>
    <p:sldId id="315" r:id="rId7"/>
    <p:sldId id="320" r:id="rId8"/>
    <p:sldId id="316" r:id="rId9"/>
    <p:sldId id="324" r:id="rId10"/>
    <p:sldId id="332" r:id="rId11"/>
    <p:sldId id="325" r:id="rId12"/>
    <p:sldId id="326" r:id="rId13"/>
    <p:sldId id="327" r:id="rId14"/>
    <p:sldId id="335" r:id="rId15"/>
    <p:sldId id="336" r:id="rId16"/>
    <p:sldId id="330" r:id="rId17"/>
    <p:sldId id="286" r:id="rId18"/>
    <p:sldId id="278" r:id="rId19"/>
    <p:sldId id="285" r:id="rId20"/>
    <p:sldId id="280" r:id="rId21"/>
    <p:sldId id="317" r:id="rId22"/>
    <p:sldId id="318" r:id="rId23"/>
    <p:sldId id="333" r:id="rId24"/>
    <p:sldId id="328" r:id="rId25"/>
    <p:sldId id="323" r:id="rId26"/>
    <p:sldId id="319" r:id="rId27"/>
    <p:sldId id="313" r:id="rId28"/>
    <p:sldId id="312" r:id="rId29"/>
  </p:sldIdLst>
  <p:sldSz cx="9144000" cy="6858000" type="screen4x3"/>
  <p:notesSz cx="6662738" cy="9866313"/>
  <p:embeddedFontLst>
    <p:embeddedFont>
      <p:font typeface="Calibri" panose="020F0502020204030204" pitchFamily="34" charset="0"/>
      <p:regular r:id="rId32"/>
      <p:bold r:id="rId33"/>
      <p:italic r:id="rId34"/>
      <p:boldItalic r:id="rId35"/>
    </p:embeddedFont>
    <p:embeddedFont>
      <p:font typeface="Lao UI" panose="020B0502040204020203" pitchFamily="34" charset="0"/>
      <p:regular r:id="rId36"/>
      <p:bold r:id="rId37"/>
    </p:embeddedFont>
    <p:embeddedFont>
      <p:font typeface="Times" panose="02020603050405020304" pitchFamily="18" charset="0"/>
      <p:regular r:id="rId38"/>
      <p:bold r:id="rId39"/>
      <p:italic r:id="rId40"/>
      <p:boldItalic r:id="rId41"/>
    </p:embeddedFont>
  </p:embeddedFontLst>
  <p:defaultTextStyle>
    <a:defPPr>
      <a:defRPr lang="de-DE"/>
    </a:defPPr>
    <a:lvl1pPr algn="l" rtl="0" eaLnBrk="0" fontAlgn="base" hangingPunct="0">
      <a:spcBef>
        <a:spcPct val="0"/>
      </a:spcBef>
      <a:spcAft>
        <a:spcPct val="0"/>
      </a:spcAft>
      <a:defRPr sz="1400" kern="1200">
        <a:solidFill>
          <a:schemeClr val="tx1"/>
        </a:solidFill>
        <a:latin typeface="LMU CompatilFact" pitchFamily="2" charset="0"/>
        <a:ea typeface="+mn-ea"/>
        <a:cs typeface="+mn-cs"/>
      </a:defRPr>
    </a:lvl1pPr>
    <a:lvl2pPr marL="457200" algn="l" rtl="0" eaLnBrk="0" fontAlgn="base" hangingPunct="0">
      <a:spcBef>
        <a:spcPct val="0"/>
      </a:spcBef>
      <a:spcAft>
        <a:spcPct val="0"/>
      </a:spcAft>
      <a:defRPr sz="1400" kern="1200">
        <a:solidFill>
          <a:schemeClr val="tx1"/>
        </a:solidFill>
        <a:latin typeface="LMU CompatilFact" pitchFamily="2" charset="0"/>
        <a:ea typeface="+mn-ea"/>
        <a:cs typeface="+mn-cs"/>
      </a:defRPr>
    </a:lvl2pPr>
    <a:lvl3pPr marL="914400" algn="l" rtl="0" eaLnBrk="0" fontAlgn="base" hangingPunct="0">
      <a:spcBef>
        <a:spcPct val="0"/>
      </a:spcBef>
      <a:spcAft>
        <a:spcPct val="0"/>
      </a:spcAft>
      <a:defRPr sz="1400" kern="1200">
        <a:solidFill>
          <a:schemeClr val="tx1"/>
        </a:solidFill>
        <a:latin typeface="LMU CompatilFact" pitchFamily="2" charset="0"/>
        <a:ea typeface="+mn-ea"/>
        <a:cs typeface="+mn-cs"/>
      </a:defRPr>
    </a:lvl3pPr>
    <a:lvl4pPr marL="1371600" algn="l" rtl="0" eaLnBrk="0" fontAlgn="base" hangingPunct="0">
      <a:spcBef>
        <a:spcPct val="0"/>
      </a:spcBef>
      <a:spcAft>
        <a:spcPct val="0"/>
      </a:spcAft>
      <a:defRPr sz="1400" kern="1200">
        <a:solidFill>
          <a:schemeClr val="tx1"/>
        </a:solidFill>
        <a:latin typeface="LMU CompatilFact" pitchFamily="2" charset="0"/>
        <a:ea typeface="+mn-ea"/>
        <a:cs typeface="+mn-cs"/>
      </a:defRPr>
    </a:lvl4pPr>
    <a:lvl5pPr marL="1828800" algn="l" rtl="0" eaLnBrk="0" fontAlgn="base" hangingPunct="0">
      <a:spcBef>
        <a:spcPct val="0"/>
      </a:spcBef>
      <a:spcAft>
        <a:spcPct val="0"/>
      </a:spcAft>
      <a:defRPr sz="1400" kern="1200">
        <a:solidFill>
          <a:schemeClr val="tx1"/>
        </a:solidFill>
        <a:latin typeface="LMU CompatilFact" pitchFamily="2" charset="0"/>
        <a:ea typeface="+mn-ea"/>
        <a:cs typeface="+mn-cs"/>
      </a:defRPr>
    </a:lvl5pPr>
    <a:lvl6pPr marL="2286000" algn="l" defTabSz="914400" rtl="0" eaLnBrk="1" latinLnBrk="0" hangingPunct="1">
      <a:defRPr sz="1400" kern="1200">
        <a:solidFill>
          <a:schemeClr val="tx1"/>
        </a:solidFill>
        <a:latin typeface="LMU CompatilFact" pitchFamily="2" charset="0"/>
        <a:ea typeface="+mn-ea"/>
        <a:cs typeface="+mn-cs"/>
      </a:defRPr>
    </a:lvl6pPr>
    <a:lvl7pPr marL="2743200" algn="l" defTabSz="914400" rtl="0" eaLnBrk="1" latinLnBrk="0" hangingPunct="1">
      <a:defRPr sz="1400" kern="1200">
        <a:solidFill>
          <a:schemeClr val="tx1"/>
        </a:solidFill>
        <a:latin typeface="LMU CompatilFact" pitchFamily="2" charset="0"/>
        <a:ea typeface="+mn-ea"/>
        <a:cs typeface="+mn-cs"/>
      </a:defRPr>
    </a:lvl7pPr>
    <a:lvl8pPr marL="3200400" algn="l" defTabSz="914400" rtl="0" eaLnBrk="1" latinLnBrk="0" hangingPunct="1">
      <a:defRPr sz="1400" kern="1200">
        <a:solidFill>
          <a:schemeClr val="tx1"/>
        </a:solidFill>
        <a:latin typeface="LMU CompatilFact" pitchFamily="2" charset="0"/>
        <a:ea typeface="+mn-ea"/>
        <a:cs typeface="+mn-cs"/>
      </a:defRPr>
    </a:lvl8pPr>
    <a:lvl9pPr marL="3657600" algn="l" defTabSz="914400" rtl="0" eaLnBrk="1" latinLnBrk="0" hangingPunct="1">
      <a:defRPr sz="1400" kern="1200">
        <a:solidFill>
          <a:schemeClr val="tx1"/>
        </a:solidFill>
        <a:latin typeface="LMU CompatilFact" pitchFamily="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p15:clr>
            <a:srgbClr val="A4A3A4"/>
          </p15:clr>
        </p15:guide>
        <p15:guide id="2" pos="209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er Wiatr" initials="AW" lastIdx="1" clrIdx="0">
    <p:extLst>
      <p:ext uri="{19B8F6BF-5375-455C-9EA6-DF929625EA0E}">
        <p15:presenceInfo xmlns:p15="http://schemas.microsoft.com/office/powerpoint/2012/main" userId="90bfc14db1f4bea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2"/>
    <a:srgbClr val="006600"/>
    <a:srgbClr val="006C30"/>
    <a:srgbClr val="009441"/>
    <a:srgbClr val="FFD400"/>
    <a:srgbClr val="009440"/>
    <a:srgbClr val="009900"/>
    <a:srgbClr val="B2B2B2"/>
    <a:srgbClr val="777777"/>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0994" autoAdjust="0"/>
  </p:normalViewPr>
  <p:slideViewPr>
    <p:cSldViewPr>
      <p:cViewPr varScale="1">
        <p:scale>
          <a:sx n="104" d="100"/>
          <a:sy n="104" d="100"/>
        </p:scale>
        <p:origin x="1806" y="10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111" d="100"/>
          <a:sy n="111" d="100"/>
        </p:scale>
        <p:origin x="-3160" y="-120"/>
      </p:cViewPr>
      <p:guideLst>
        <p:guide orient="horz" pos="3107"/>
        <p:guide pos="209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2B8C6B-AC01-4F6D-9BBD-32032BDD60D0}" type="doc">
      <dgm:prSet loTypeId="urn:microsoft.com/office/officeart/2005/8/layout/hProcess9" loCatId="process" qsTypeId="urn:microsoft.com/office/officeart/2005/8/quickstyle/simple1" qsCatId="simple" csTypeId="urn:microsoft.com/office/officeart/2005/8/colors/accent2_1" csCatId="accent2" phldr="1"/>
      <dgm:spPr/>
    </dgm:pt>
    <dgm:pt modelId="{D76DBFF6-A551-48E5-97DC-6CB4DA60C2E4}">
      <dgm:prSet phldrT="[Text]"/>
      <dgm:spPr/>
      <dgm:t>
        <a:bodyPr/>
        <a:lstStyle/>
        <a:p>
          <a:r>
            <a:rPr lang="de-DE" dirty="0" err="1"/>
            <a:t>Transcription</a:t>
          </a:r>
          <a:r>
            <a:rPr lang="de-DE" dirty="0"/>
            <a:t> / Transfer</a:t>
          </a:r>
        </a:p>
      </dgm:t>
    </dgm:pt>
    <dgm:pt modelId="{97A1D501-3890-4FCD-8F87-F67240D44A46}" type="parTrans" cxnId="{E46C8993-BF10-4352-822A-721890BA2D7E}">
      <dgm:prSet/>
      <dgm:spPr/>
      <dgm:t>
        <a:bodyPr/>
        <a:lstStyle/>
        <a:p>
          <a:endParaRPr lang="de-DE"/>
        </a:p>
      </dgm:t>
    </dgm:pt>
    <dgm:pt modelId="{80C25D56-6274-4853-8177-9C078F28F04B}" type="sibTrans" cxnId="{E46C8993-BF10-4352-822A-721890BA2D7E}">
      <dgm:prSet/>
      <dgm:spPr/>
      <dgm:t>
        <a:bodyPr/>
        <a:lstStyle/>
        <a:p>
          <a:endParaRPr lang="de-DE"/>
        </a:p>
      </dgm:t>
    </dgm:pt>
    <dgm:pt modelId="{BE656A77-E2AF-4601-BEE5-15EF324946B5}">
      <dgm:prSet phldrT="[Text]"/>
      <dgm:spPr/>
      <dgm:t>
        <a:bodyPr/>
        <a:lstStyle/>
        <a:p>
          <a:r>
            <a:rPr lang="de-DE" dirty="0" err="1"/>
            <a:t>Tokenization</a:t>
          </a:r>
          <a:endParaRPr lang="de-DE" dirty="0"/>
        </a:p>
      </dgm:t>
    </dgm:pt>
    <dgm:pt modelId="{A99FD48D-9AF4-4013-925C-37CA0BEEC287}" type="parTrans" cxnId="{802D2D3F-1A5B-4A38-9766-DF26427B2467}">
      <dgm:prSet/>
      <dgm:spPr/>
      <dgm:t>
        <a:bodyPr/>
        <a:lstStyle/>
        <a:p>
          <a:endParaRPr lang="de-DE"/>
        </a:p>
      </dgm:t>
    </dgm:pt>
    <dgm:pt modelId="{AA77CBB5-6BA4-499D-87D9-384B624E240E}" type="sibTrans" cxnId="{802D2D3F-1A5B-4A38-9766-DF26427B2467}">
      <dgm:prSet/>
      <dgm:spPr/>
      <dgm:t>
        <a:bodyPr/>
        <a:lstStyle/>
        <a:p>
          <a:endParaRPr lang="de-DE"/>
        </a:p>
      </dgm:t>
    </dgm:pt>
    <dgm:pt modelId="{869ADDB3-A3AE-4BE8-9CE9-6462872623DC}">
      <dgm:prSet phldrT="[Text]"/>
      <dgm:spPr/>
      <dgm:t>
        <a:bodyPr/>
        <a:lstStyle/>
        <a:p>
          <a:r>
            <a:rPr lang="de-DE" dirty="0" err="1"/>
            <a:t>Typification</a:t>
          </a:r>
          <a:endParaRPr lang="de-DE" dirty="0"/>
        </a:p>
      </dgm:t>
    </dgm:pt>
    <dgm:pt modelId="{1144FE0A-32FA-4F74-964B-006E3FBF6C9E}" type="parTrans" cxnId="{AE83B150-58D8-47A1-B3E8-83A18FA28AA3}">
      <dgm:prSet/>
      <dgm:spPr/>
      <dgm:t>
        <a:bodyPr/>
        <a:lstStyle/>
        <a:p>
          <a:endParaRPr lang="de-DE"/>
        </a:p>
      </dgm:t>
    </dgm:pt>
    <dgm:pt modelId="{D3968EF4-B92C-49DB-AF51-DA475AB8BA32}" type="sibTrans" cxnId="{AE83B150-58D8-47A1-B3E8-83A18FA28AA3}">
      <dgm:prSet/>
      <dgm:spPr/>
      <dgm:t>
        <a:bodyPr/>
        <a:lstStyle/>
        <a:p>
          <a:endParaRPr lang="de-DE"/>
        </a:p>
      </dgm:t>
    </dgm:pt>
    <dgm:pt modelId="{A678E6BA-11E5-4F45-9CED-EEF8D0F6D1E1}">
      <dgm:prSet phldrT="[Text]"/>
      <dgm:spPr/>
      <dgm:t>
        <a:bodyPr/>
        <a:lstStyle/>
        <a:p>
          <a:r>
            <a:rPr lang="de-DE" dirty="0"/>
            <a:t>Data Access</a:t>
          </a:r>
        </a:p>
        <a:p>
          <a:r>
            <a:rPr lang="de-DE" dirty="0"/>
            <a:t>&amp;</a:t>
          </a:r>
        </a:p>
        <a:p>
          <a:r>
            <a:rPr lang="de-DE" dirty="0" err="1"/>
            <a:t>Visualization</a:t>
          </a:r>
          <a:endParaRPr lang="de-DE" dirty="0"/>
        </a:p>
      </dgm:t>
    </dgm:pt>
    <dgm:pt modelId="{AC53CEB2-0B69-4304-A555-14004DB43B12}" type="parTrans" cxnId="{457DA161-244A-4130-B5BF-CCC3AB298662}">
      <dgm:prSet/>
      <dgm:spPr/>
      <dgm:t>
        <a:bodyPr/>
        <a:lstStyle/>
        <a:p>
          <a:endParaRPr lang="de-DE"/>
        </a:p>
      </dgm:t>
    </dgm:pt>
    <dgm:pt modelId="{782708FB-7288-4BEB-9DBA-A76DDAE11E76}" type="sibTrans" cxnId="{457DA161-244A-4130-B5BF-CCC3AB298662}">
      <dgm:prSet/>
      <dgm:spPr/>
      <dgm:t>
        <a:bodyPr/>
        <a:lstStyle/>
        <a:p>
          <a:endParaRPr lang="de-DE"/>
        </a:p>
      </dgm:t>
    </dgm:pt>
    <dgm:pt modelId="{0BFC45A1-8DE5-4697-9EA9-FA0D2BA52E2C}">
      <dgm:prSet phldrT="[Text]"/>
      <dgm:spPr/>
      <dgm:t>
        <a:bodyPr/>
        <a:lstStyle/>
        <a:p>
          <a:r>
            <a:rPr lang="de-DE" dirty="0"/>
            <a:t>Different </a:t>
          </a:r>
          <a:r>
            <a:rPr lang="de-DE" dirty="0" err="1"/>
            <a:t>conception</a:t>
          </a:r>
          <a:r>
            <a:rPr lang="de-DE" dirty="0"/>
            <a:t> </a:t>
          </a:r>
          <a:r>
            <a:rPr lang="de-DE" dirty="0" err="1"/>
            <a:t>of</a:t>
          </a:r>
          <a:r>
            <a:rPr lang="de-DE" dirty="0"/>
            <a:t> </a:t>
          </a:r>
          <a:r>
            <a:rPr lang="de-DE" dirty="0" err="1"/>
            <a:t>the</a:t>
          </a:r>
          <a:r>
            <a:rPr lang="de-DE" dirty="0"/>
            <a:t> </a:t>
          </a:r>
          <a:r>
            <a:rPr lang="de-DE" dirty="0" err="1"/>
            <a:t>source</a:t>
          </a:r>
          <a:r>
            <a:rPr lang="de-DE" dirty="0"/>
            <a:t> (</a:t>
          </a:r>
          <a:r>
            <a:rPr lang="de-DE" dirty="0" err="1"/>
            <a:t>Transcription</a:t>
          </a:r>
          <a:r>
            <a:rPr lang="de-DE" dirty="0"/>
            <a:t> Tool)</a:t>
          </a:r>
        </a:p>
      </dgm:t>
    </dgm:pt>
    <dgm:pt modelId="{C1DD5F04-8962-4184-ACB0-74630489C705}" type="parTrans" cxnId="{18E8543E-C26A-414F-8946-C7B0D83F4E20}">
      <dgm:prSet/>
      <dgm:spPr/>
      <dgm:t>
        <a:bodyPr/>
        <a:lstStyle/>
        <a:p>
          <a:endParaRPr lang="de-DE"/>
        </a:p>
      </dgm:t>
    </dgm:pt>
    <dgm:pt modelId="{3A5B5B55-6199-499C-B032-DC6C4BA6BAA0}" type="sibTrans" cxnId="{18E8543E-C26A-414F-8946-C7B0D83F4E20}">
      <dgm:prSet/>
      <dgm:spPr/>
      <dgm:t>
        <a:bodyPr/>
        <a:lstStyle/>
        <a:p>
          <a:endParaRPr lang="de-DE"/>
        </a:p>
      </dgm:t>
    </dgm:pt>
    <dgm:pt modelId="{8CEFB55F-DAC1-47E7-8EE6-7E9D0B5E7D99}">
      <dgm:prSet phldrT="[Text]"/>
      <dgm:spPr/>
      <dgm:t>
        <a:bodyPr/>
        <a:lstStyle/>
        <a:p>
          <a:r>
            <a:rPr lang="de-DE" dirty="0"/>
            <a:t>Different </a:t>
          </a:r>
          <a:r>
            <a:rPr lang="de-DE" dirty="0" err="1"/>
            <a:t>transcription</a:t>
          </a:r>
          <a:r>
            <a:rPr lang="de-DE" dirty="0"/>
            <a:t> </a:t>
          </a:r>
          <a:r>
            <a:rPr lang="de-DE" dirty="0" err="1"/>
            <a:t>systems</a:t>
          </a:r>
          <a:r>
            <a:rPr lang="de-DE" dirty="0"/>
            <a:t> (</a:t>
          </a:r>
          <a:r>
            <a:rPr lang="de-DE" dirty="0" err="1"/>
            <a:t>BetaCode</a:t>
          </a:r>
          <a:r>
            <a:rPr lang="de-DE" dirty="0"/>
            <a:t> -&gt; IPA)</a:t>
          </a:r>
        </a:p>
      </dgm:t>
    </dgm:pt>
    <dgm:pt modelId="{D31C22EF-D388-4855-8661-455E6E054308}" type="parTrans" cxnId="{C3E9B973-6915-40C4-970F-44A4862A08B9}">
      <dgm:prSet/>
      <dgm:spPr/>
      <dgm:t>
        <a:bodyPr/>
        <a:lstStyle/>
        <a:p>
          <a:endParaRPr lang="de-DE"/>
        </a:p>
      </dgm:t>
    </dgm:pt>
    <dgm:pt modelId="{C5E94E9F-25D2-4EE2-A80F-923CDA48E7C3}" type="sibTrans" cxnId="{C3E9B973-6915-40C4-970F-44A4862A08B9}">
      <dgm:prSet/>
      <dgm:spPr/>
      <dgm:t>
        <a:bodyPr/>
        <a:lstStyle/>
        <a:p>
          <a:endParaRPr lang="de-DE"/>
        </a:p>
      </dgm:t>
    </dgm:pt>
    <dgm:pt modelId="{42D973A3-7B0D-4A54-8D5B-AB5EB5D5F47B}">
      <dgm:prSet phldrT="[Text]"/>
      <dgm:spPr/>
      <dgm:t>
        <a:bodyPr/>
        <a:lstStyle/>
        <a:p>
          <a:r>
            <a:rPr lang="de-DE" dirty="0"/>
            <a:t>Different </a:t>
          </a:r>
          <a:r>
            <a:rPr lang="de-DE" dirty="0" err="1"/>
            <a:t>codification</a:t>
          </a:r>
          <a:r>
            <a:rPr lang="de-DE" dirty="0"/>
            <a:t> – </a:t>
          </a:r>
          <a:r>
            <a:rPr lang="de-DE" dirty="0" err="1"/>
            <a:t>for</a:t>
          </a:r>
          <a:r>
            <a:rPr lang="de-DE" dirty="0"/>
            <a:t> </a:t>
          </a:r>
          <a:r>
            <a:rPr lang="de-DE" dirty="0" err="1"/>
            <a:t>every</a:t>
          </a:r>
          <a:r>
            <a:rPr lang="de-DE" dirty="0"/>
            <a:t> </a:t>
          </a:r>
          <a:r>
            <a:rPr lang="de-DE" dirty="0" err="1"/>
            <a:t>source</a:t>
          </a:r>
          <a:r>
            <a:rPr lang="de-DE" dirty="0"/>
            <a:t> individual </a:t>
          </a:r>
          <a:r>
            <a:rPr lang="de-DE" dirty="0" err="1"/>
            <a:t>solutions</a:t>
          </a:r>
          <a:endParaRPr lang="de-DE" dirty="0"/>
        </a:p>
      </dgm:t>
    </dgm:pt>
    <dgm:pt modelId="{E8BE4584-18AD-472F-BA2B-8FEB128D4C25}" type="parTrans" cxnId="{F7F10D34-EB54-4D2E-950A-F82CE8B57C86}">
      <dgm:prSet/>
      <dgm:spPr/>
      <dgm:t>
        <a:bodyPr/>
        <a:lstStyle/>
        <a:p>
          <a:endParaRPr lang="de-DE"/>
        </a:p>
      </dgm:t>
    </dgm:pt>
    <dgm:pt modelId="{E5A3B169-4AA7-4D6E-8093-1E7337654907}" type="sibTrans" cxnId="{F7F10D34-EB54-4D2E-950A-F82CE8B57C86}">
      <dgm:prSet/>
      <dgm:spPr/>
      <dgm:t>
        <a:bodyPr/>
        <a:lstStyle/>
        <a:p>
          <a:endParaRPr lang="de-DE"/>
        </a:p>
      </dgm:t>
    </dgm:pt>
    <dgm:pt modelId="{1126DD2B-AD0B-4849-8CEC-35FD4BE8148B}">
      <dgm:prSet phldrT="[Text]"/>
      <dgm:spPr/>
      <dgm:t>
        <a:bodyPr/>
        <a:lstStyle/>
        <a:p>
          <a:r>
            <a:rPr lang="de-DE" dirty="0"/>
            <a:t>Splitting </a:t>
          </a:r>
          <a:r>
            <a:rPr lang="de-DE" dirty="0" err="1"/>
            <a:t>utterances</a:t>
          </a:r>
          <a:r>
            <a:rPr lang="de-DE" dirty="0"/>
            <a:t> </a:t>
          </a:r>
          <a:r>
            <a:rPr lang="de-DE" dirty="0" err="1"/>
            <a:t>into</a:t>
          </a:r>
          <a:r>
            <a:rPr lang="de-DE" dirty="0"/>
            <a:t> </a:t>
          </a:r>
          <a:r>
            <a:rPr lang="de-DE" dirty="0" err="1"/>
            <a:t>single</a:t>
          </a:r>
          <a:r>
            <a:rPr lang="de-DE" dirty="0"/>
            <a:t> </a:t>
          </a:r>
          <a:r>
            <a:rPr lang="de-DE" dirty="0" err="1"/>
            <a:t>tokens</a:t>
          </a:r>
          <a:endParaRPr lang="de-DE" dirty="0"/>
        </a:p>
      </dgm:t>
    </dgm:pt>
    <dgm:pt modelId="{16AA149B-8A16-4DDA-B585-97F59FE235B1}" type="parTrans" cxnId="{1226015F-FE34-4E3B-8CAA-7C467664FCD5}">
      <dgm:prSet/>
      <dgm:spPr/>
      <dgm:t>
        <a:bodyPr/>
        <a:lstStyle/>
        <a:p>
          <a:endParaRPr lang="de-DE"/>
        </a:p>
      </dgm:t>
    </dgm:pt>
    <dgm:pt modelId="{5495FB9E-8D55-4B9F-8AF7-FF746E59CE0E}" type="sibTrans" cxnId="{1226015F-FE34-4E3B-8CAA-7C467664FCD5}">
      <dgm:prSet/>
      <dgm:spPr/>
      <dgm:t>
        <a:bodyPr/>
        <a:lstStyle/>
        <a:p>
          <a:endParaRPr lang="de-DE"/>
        </a:p>
      </dgm:t>
    </dgm:pt>
    <dgm:pt modelId="{503FE141-E2A5-4D76-AEF4-F5E1C8B796BB}">
      <dgm:prSet/>
      <dgm:spPr/>
      <dgm:t>
        <a:bodyPr/>
        <a:lstStyle/>
        <a:p>
          <a:r>
            <a:rPr lang="de-DE" dirty="0" err="1"/>
            <a:t>Dividing</a:t>
          </a:r>
          <a:r>
            <a:rPr lang="de-DE" dirty="0"/>
            <a:t> </a:t>
          </a:r>
          <a:r>
            <a:rPr lang="de-DE" dirty="0" err="1"/>
            <a:t>grammatical</a:t>
          </a:r>
          <a:r>
            <a:rPr lang="de-DE" dirty="0"/>
            <a:t> </a:t>
          </a:r>
          <a:r>
            <a:rPr lang="de-DE" dirty="0" err="1"/>
            <a:t>from</a:t>
          </a:r>
          <a:r>
            <a:rPr lang="de-DE" dirty="0"/>
            <a:t> </a:t>
          </a:r>
          <a:r>
            <a:rPr lang="de-DE" dirty="0" err="1"/>
            <a:t>lexical</a:t>
          </a:r>
          <a:r>
            <a:rPr lang="de-DE" dirty="0"/>
            <a:t> </a:t>
          </a:r>
          <a:r>
            <a:rPr lang="de-DE" dirty="0" err="1"/>
            <a:t>information</a:t>
          </a:r>
          <a:endParaRPr lang="de-DE" dirty="0"/>
        </a:p>
      </dgm:t>
    </dgm:pt>
    <dgm:pt modelId="{CF0BBB75-0A45-492D-BF45-37759748053D}" type="parTrans" cxnId="{BA13D679-ACE4-4383-8C71-A1F881D9D9A4}">
      <dgm:prSet/>
      <dgm:spPr/>
      <dgm:t>
        <a:bodyPr/>
        <a:lstStyle/>
        <a:p>
          <a:endParaRPr lang="de-DE"/>
        </a:p>
      </dgm:t>
    </dgm:pt>
    <dgm:pt modelId="{762862A5-9057-41EB-9746-2DBCD2606A6C}" type="sibTrans" cxnId="{BA13D679-ACE4-4383-8C71-A1F881D9D9A4}">
      <dgm:prSet/>
      <dgm:spPr/>
      <dgm:t>
        <a:bodyPr/>
        <a:lstStyle/>
        <a:p>
          <a:endParaRPr lang="de-DE"/>
        </a:p>
      </dgm:t>
    </dgm:pt>
    <dgm:pt modelId="{4296BEF5-FBF9-424F-8927-A4CFF9CF5CA3}">
      <dgm:prSet/>
      <dgm:spPr/>
      <dgm:t>
        <a:bodyPr/>
        <a:lstStyle/>
        <a:p>
          <a:r>
            <a:rPr lang="de-DE" dirty="0" err="1"/>
            <a:t>Converting</a:t>
          </a:r>
          <a:r>
            <a:rPr lang="de-DE" dirty="0"/>
            <a:t> </a:t>
          </a:r>
          <a:r>
            <a:rPr lang="de-DE" dirty="0" err="1"/>
            <a:t>into</a:t>
          </a:r>
          <a:r>
            <a:rPr lang="de-DE" dirty="0"/>
            <a:t> IPA </a:t>
          </a:r>
          <a:r>
            <a:rPr lang="de-DE" dirty="0" err="1"/>
            <a:t>using</a:t>
          </a:r>
          <a:r>
            <a:rPr lang="de-DE" dirty="0"/>
            <a:t> </a:t>
          </a:r>
          <a:r>
            <a:rPr lang="de-DE" dirty="0" err="1"/>
            <a:t>unique</a:t>
          </a:r>
          <a:r>
            <a:rPr lang="de-DE" dirty="0"/>
            <a:t> </a:t>
          </a:r>
          <a:r>
            <a:rPr lang="de-DE" dirty="0" err="1"/>
            <a:t>codepage</a:t>
          </a:r>
          <a:r>
            <a:rPr lang="de-DE" dirty="0"/>
            <a:t> </a:t>
          </a:r>
          <a:r>
            <a:rPr lang="de-DE" dirty="0" err="1"/>
            <a:t>for</a:t>
          </a:r>
          <a:r>
            <a:rPr lang="de-DE" dirty="0"/>
            <a:t> </a:t>
          </a:r>
          <a:r>
            <a:rPr lang="de-DE" dirty="0" err="1"/>
            <a:t>every</a:t>
          </a:r>
          <a:r>
            <a:rPr lang="de-DE" dirty="0"/>
            <a:t> </a:t>
          </a:r>
          <a:r>
            <a:rPr lang="de-DE" dirty="0" err="1"/>
            <a:t>source</a:t>
          </a:r>
          <a:endParaRPr lang="de-DE" dirty="0"/>
        </a:p>
      </dgm:t>
    </dgm:pt>
    <dgm:pt modelId="{0F7048D3-C514-4992-822E-F4B9FD6D0148}" type="parTrans" cxnId="{A0C52FDE-A827-43C2-882D-BA4F018FC414}">
      <dgm:prSet/>
      <dgm:spPr/>
      <dgm:t>
        <a:bodyPr/>
        <a:lstStyle/>
        <a:p>
          <a:endParaRPr lang="de-DE"/>
        </a:p>
      </dgm:t>
    </dgm:pt>
    <dgm:pt modelId="{95AAE0BF-0562-4642-A24B-E935F2F11ED6}" type="sibTrans" cxnId="{A0C52FDE-A827-43C2-882D-BA4F018FC414}">
      <dgm:prSet/>
      <dgm:spPr/>
      <dgm:t>
        <a:bodyPr/>
        <a:lstStyle/>
        <a:p>
          <a:endParaRPr lang="de-DE"/>
        </a:p>
      </dgm:t>
    </dgm:pt>
    <dgm:pt modelId="{BE5B34A7-7112-4F81-9B78-AB1324E21735}">
      <dgm:prSet phldrT="[Text]"/>
      <dgm:spPr/>
      <dgm:t>
        <a:bodyPr/>
        <a:lstStyle/>
        <a:p>
          <a:r>
            <a:rPr lang="de-DE" dirty="0" err="1"/>
            <a:t>Labelling</a:t>
          </a:r>
          <a:r>
            <a:rPr lang="de-DE" dirty="0"/>
            <a:t> POS, </a:t>
          </a:r>
          <a:r>
            <a:rPr lang="de-DE" dirty="0" err="1"/>
            <a:t>language</a:t>
          </a:r>
          <a:r>
            <a:rPr lang="de-DE" dirty="0"/>
            <a:t> </a:t>
          </a:r>
          <a:r>
            <a:rPr lang="de-DE" dirty="0" err="1"/>
            <a:t>family</a:t>
          </a:r>
          <a:r>
            <a:rPr lang="de-DE" dirty="0"/>
            <a:t>, </a:t>
          </a:r>
          <a:r>
            <a:rPr lang="de-DE" dirty="0" err="1"/>
            <a:t>gender</a:t>
          </a:r>
          <a:r>
            <a:rPr lang="de-DE" dirty="0"/>
            <a:t>, </a:t>
          </a:r>
          <a:r>
            <a:rPr lang="de-DE" dirty="0" err="1"/>
            <a:t>affix</a:t>
          </a:r>
          <a:r>
            <a:rPr lang="de-DE" dirty="0"/>
            <a:t>, </a:t>
          </a:r>
          <a:r>
            <a:rPr lang="de-DE" dirty="0" err="1"/>
            <a:t>base</a:t>
          </a:r>
          <a:r>
            <a:rPr lang="de-DE" dirty="0"/>
            <a:t> type, </a:t>
          </a:r>
          <a:r>
            <a:rPr lang="de-DE" dirty="0" err="1"/>
            <a:t>reference</a:t>
          </a:r>
          <a:endParaRPr lang="de-DE" dirty="0"/>
        </a:p>
      </dgm:t>
    </dgm:pt>
    <dgm:pt modelId="{536B919E-DAD5-40FB-B0EC-6BA9A26D8CA5}" type="parTrans" cxnId="{452D54AF-CBCD-4F6B-BC7A-60C269583C48}">
      <dgm:prSet/>
      <dgm:spPr/>
      <dgm:t>
        <a:bodyPr/>
        <a:lstStyle/>
        <a:p>
          <a:endParaRPr lang="de-DE"/>
        </a:p>
      </dgm:t>
    </dgm:pt>
    <dgm:pt modelId="{4B24F8EF-709D-4DD3-B198-5C19084181E2}" type="sibTrans" cxnId="{452D54AF-CBCD-4F6B-BC7A-60C269583C48}">
      <dgm:prSet/>
      <dgm:spPr/>
      <dgm:t>
        <a:bodyPr/>
        <a:lstStyle/>
        <a:p>
          <a:endParaRPr lang="de-DE"/>
        </a:p>
      </dgm:t>
    </dgm:pt>
    <dgm:pt modelId="{58307EF3-FD29-4AF8-A625-89F835CAB5BD}">
      <dgm:prSet/>
      <dgm:spPr/>
      <dgm:t>
        <a:bodyPr/>
        <a:lstStyle/>
        <a:p>
          <a:r>
            <a:rPr lang="de-DE" dirty="0" err="1"/>
            <a:t>Allocation</a:t>
          </a:r>
          <a:r>
            <a:rPr lang="de-DE" dirty="0"/>
            <a:t> </a:t>
          </a:r>
          <a:r>
            <a:rPr lang="de-DE" dirty="0" err="1"/>
            <a:t>of</a:t>
          </a:r>
          <a:r>
            <a:rPr lang="de-DE" dirty="0"/>
            <a:t> </a:t>
          </a:r>
          <a:r>
            <a:rPr lang="de-DE" dirty="0" err="1"/>
            <a:t>concepts</a:t>
          </a:r>
          <a:r>
            <a:rPr lang="de-DE" dirty="0"/>
            <a:t> </a:t>
          </a:r>
          <a:r>
            <a:rPr lang="de-DE" dirty="0" err="1"/>
            <a:t>to</a:t>
          </a:r>
          <a:r>
            <a:rPr lang="de-DE" dirty="0"/>
            <a:t> </a:t>
          </a:r>
          <a:r>
            <a:rPr lang="de-DE" dirty="0" err="1"/>
            <a:t>tokens</a:t>
          </a:r>
          <a:r>
            <a:rPr lang="de-DE" dirty="0"/>
            <a:t> </a:t>
          </a:r>
          <a:r>
            <a:rPr lang="de-DE" dirty="0" err="1"/>
            <a:t>from</a:t>
          </a:r>
          <a:r>
            <a:rPr lang="de-DE" dirty="0"/>
            <a:t> MWEs</a:t>
          </a:r>
        </a:p>
      </dgm:t>
    </dgm:pt>
    <dgm:pt modelId="{962BEC59-8550-4985-8078-CACE4C9C74C2}" type="parTrans" cxnId="{D52006E0-327C-40E5-9DA2-8DDAC0BEA995}">
      <dgm:prSet/>
      <dgm:spPr/>
      <dgm:t>
        <a:bodyPr/>
        <a:lstStyle/>
        <a:p>
          <a:endParaRPr lang="de-DE"/>
        </a:p>
      </dgm:t>
    </dgm:pt>
    <dgm:pt modelId="{F3932785-0BC8-41B1-911C-75776B747794}" type="sibTrans" cxnId="{D52006E0-327C-40E5-9DA2-8DDAC0BEA995}">
      <dgm:prSet/>
      <dgm:spPr/>
      <dgm:t>
        <a:bodyPr/>
        <a:lstStyle/>
        <a:p>
          <a:endParaRPr lang="de-DE"/>
        </a:p>
      </dgm:t>
    </dgm:pt>
    <dgm:pt modelId="{34326700-4486-43D7-82D5-5FB44035AC7F}" type="pres">
      <dgm:prSet presAssocID="{EF2B8C6B-AC01-4F6D-9BBD-32032BDD60D0}" presName="CompostProcess" presStyleCnt="0">
        <dgm:presLayoutVars>
          <dgm:dir/>
          <dgm:resizeHandles val="exact"/>
        </dgm:presLayoutVars>
      </dgm:prSet>
      <dgm:spPr/>
    </dgm:pt>
    <dgm:pt modelId="{DBB995B1-CFAA-41E9-84BF-8CCB7531DB33}" type="pres">
      <dgm:prSet presAssocID="{EF2B8C6B-AC01-4F6D-9BBD-32032BDD60D0}" presName="arrow" presStyleLbl="bgShp" presStyleIdx="0" presStyleCnt="1" custLinFactNeighborX="356" custLinFactNeighborY="-228"/>
      <dgm:spPr/>
    </dgm:pt>
    <dgm:pt modelId="{7CC9DA11-BCA4-4F62-A372-89BA07AC830E}" type="pres">
      <dgm:prSet presAssocID="{EF2B8C6B-AC01-4F6D-9BBD-32032BDD60D0}" presName="linearProcess" presStyleCnt="0"/>
      <dgm:spPr/>
    </dgm:pt>
    <dgm:pt modelId="{D1C263AD-1458-4103-9E51-BC2E8250C91B}" type="pres">
      <dgm:prSet presAssocID="{D76DBFF6-A551-48E5-97DC-6CB4DA60C2E4}" presName="textNode" presStyleLbl="node1" presStyleIdx="0" presStyleCnt="4">
        <dgm:presLayoutVars>
          <dgm:bulletEnabled val="1"/>
        </dgm:presLayoutVars>
      </dgm:prSet>
      <dgm:spPr/>
    </dgm:pt>
    <dgm:pt modelId="{FD8E7B68-093A-4E38-AD7A-D1A7B709145A}" type="pres">
      <dgm:prSet presAssocID="{80C25D56-6274-4853-8177-9C078F28F04B}" presName="sibTrans" presStyleCnt="0"/>
      <dgm:spPr/>
    </dgm:pt>
    <dgm:pt modelId="{3FD62EB8-303C-4768-B98B-C3C9A06B38DC}" type="pres">
      <dgm:prSet presAssocID="{BE656A77-E2AF-4601-BEE5-15EF324946B5}" presName="textNode" presStyleLbl="node1" presStyleIdx="1" presStyleCnt="4">
        <dgm:presLayoutVars>
          <dgm:bulletEnabled val="1"/>
        </dgm:presLayoutVars>
      </dgm:prSet>
      <dgm:spPr/>
    </dgm:pt>
    <dgm:pt modelId="{3DE4B1B4-713D-4AE5-9C1E-7DD8CABD8137}" type="pres">
      <dgm:prSet presAssocID="{AA77CBB5-6BA4-499D-87D9-384B624E240E}" presName="sibTrans" presStyleCnt="0"/>
      <dgm:spPr/>
    </dgm:pt>
    <dgm:pt modelId="{FBB69E28-4349-4DCA-BD72-72EAA002CE7D}" type="pres">
      <dgm:prSet presAssocID="{869ADDB3-A3AE-4BE8-9CE9-6462872623DC}" presName="textNode" presStyleLbl="node1" presStyleIdx="2" presStyleCnt="4">
        <dgm:presLayoutVars>
          <dgm:bulletEnabled val="1"/>
        </dgm:presLayoutVars>
      </dgm:prSet>
      <dgm:spPr/>
    </dgm:pt>
    <dgm:pt modelId="{E7497DDE-5871-4118-9A87-297DB1FF0310}" type="pres">
      <dgm:prSet presAssocID="{D3968EF4-B92C-49DB-AF51-DA475AB8BA32}" presName="sibTrans" presStyleCnt="0"/>
      <dgm:spPr/>
    </dgm:pt>
    <dgm:pt modelId="{766CFA75-773D-46FF-94E2-32022FB5B41E}" type="pres">
      <dgm:prSet presAssocID="{A678E6BA-11E5-4F45-9CED-EEF8D0F6D1E1}" presName="textNode" presStyleLbl="node1" presStyleIdx="3" presStyleCnt="4">
        <dgm:presLayoutVars>
          <dgm:bulletEnabled val="1"/>
        </dgm:presLayoutVars>
      </dgm:prSet>
      <dgm:spPr/>
    </dgm:pt>
  </dgm:ptLst>
  <dgm:cxnLst>
    <dgm:cxn modelId="{ADE00B0F-CA6A-473E-B17E-56BA52F40AAF}" type="presOf" srcId="{4296BEF5-FBF9-424F-8927-A4CFF9CF5CA3}" destId="{3FD62EB8-303C-4768-B98B-C3C9A06B38DC}" srcOrd="0" destOrd="3" presId="urn:microsoft.com/office/officeart/2005/8/layout/hProcess9"/>
    <dgm:cxn modelId="{76C9AE11-EA61-41EC-8F40-B810E0A1175B}" type="presOf" srcId="{1126DD2B-AD0B-4849-8CEC-35FD4BE8148B}" destId="{3FD62EB8-303C-4768-B98B-C3C9A06B38DC}" srcOrd="0" destOrd="1" presId="urn:microsoft.com/office/officeart/2005/8/layout/hProcess9"/>
    <dgm:cxn modelId="{EB87F012-FDE4-4880-ABCC-05A2D4ADCB6B}" type="presOf" srcId="{BE656A77-E2AF-4601-BEE5-15EF324946B5}" destId="{3FD62EB8-303C-4768-B98B-C3C9A06B38DC}" srcOrd="0" destOrd="0" presId="urn:microsoft.com/office/officeart/2005/8/layout/hProcess9"/>
    <dgm:cxn modelId="{CED5DE19-0B6A-40D9-AEE0-DE66395FADE4}" type="presOf" srcId="{0BFC45A1-8DE5-4697-9EA9-FA0D2BA52E2C}" destId="{D1C263AD-1458-4103-9E51-BC2E8250C91B}" srcOrd="0" destOrd="1" presId="urn:microsoft.com/office/officeart/2005/8/layout/hProcess9"/>
    <dgm:cxn modelId="{F7F10D34-EB54-4D2E-950A-F82CE8B57C86}" srcId="{D76DBFF6-A551-48E5-97DC-6CB4DA60C2E4}" destId="{42D973A3-7B0D-4A54-8D5B-AB5EB5D5F47B}" srcOrd="2" destOrd="0" parTransId="{E8BE4584-18AD-472F-BA2B-8FEB128D4C25}" sibTransId="{E5A3B169-4AA7-4D6E-8093-1E7337654907}"/>
    <dgm:cxn modelId="{18E8543E-C26A-414F-8946-C7B0D83F4E20}" srcId="{D76DBFF6-A551-48E5-97DC-6CB4DA60C2E4}" destId="{0BFC45A1-8DE5-4697-9EA9-FA0D2BA52E2C}" srcOrd="0" destOrd="0" parTransId="{C1DD5F04-8962-4184-ACB0-74630489C705}" sibTransId="{3A5B5B55-6199-499C-B032-DC6C4BA6BAA0}"/>
    <dgm:cxn modelId="{802D2D3F-1A5B-4A38-9766-DF26427B2467}" srcId="{EF2B8C6B-AC01-4F6D-9BBD-32032BDD60D0}" destId="{BE656A77-E2AF-4601-BEE5-15EF324946B5}" srcOrd="1" destOrd="0" parTransId="{A99FD48D-9AF4-4013-925C-37CA0BEEC287}" sibTransId="{AA77CBB5-6BA4-499D-87D9-384B624E240E}"/>
    <dgm:cxn modelId="{1E2BD03F-5B4B-44D4-B2DC-675BCABE3EA0}" type="presOf" srcId="{42D973A3-7B0D-4A54-8D5B-AB5EB5D5F47B}" destId="{D1C263AD-1458-4103-9E51-BC2E8250C91B}" srcOrd="0" destOrd="3" presId="urn:microsoft.com/office/officeart/2005/8/layout/hProcess9"/>
    <dgm:cxn modelId="{1226015F-FE34-4E3B-8CAA-7C467664FCD5}" srcId="{BE656A77-E2AF-4601-BEE5-15EF324946B5}" destId="{1126DD2B-AD0B-4849-8CEC-35FD4BE8148B}" srcOrd="0" destOrd="0" parTransId="{16AA149B-8A16-4DDA-B585-97F59FE235B1}" sibTransId="{5495FB9E-8D55-4B9F-8AF7-FF746E59CE0E}"/>
    <dgm:cxn modelId="{457DA161-244A-4130-B5BF-CCC3AB298662}" srcId="{EF2B8C6B-AC01-4F6D-9BBD-32032BDD60D0}" destId="{A678E6BA-11E5-4F45-9CED-EEF8D0F6D1E1}" srcOrd="3" destOrd="0" parTransId="{AC53CEB2-0B69-4304-A555-14004DB43B12}" sibTransId="{782708FB-7288-4BEB-9DBA-A76DDAE11E76}"/>
    <dgm:cxn modelId="{64571246-018D-4974-B75F-DD54FBA4F1CF}" type="presOf" srcId="{8CEFB55F-DAC1-47E7-8EE6-7E9D0B5E7D99}" destId="{D1C263AD-1458-4103-9E51-BC2E8250C91B}" srcOrd="0" destOrd="2" presId="urn:microsoft.com/office/officeart/2005/8/layout/hProcess9"/>
    <dgm:cxn modelId="{AE83B150-58D8-47A1-B3E8-83A18FA28AA3}" srcId="{EF2B8C6B-AC01-4F6D-9BBD-32032BDD60D0}" destId="{869ADDB3-A3AE-4BE8-9CE9-6462872623DC}" srcOrd="2" destOrd="0" parTransId="{1144FE0A-32FA-4F74-964B-006E3FBF6C9E}" sibTransId="{D3968EF4-B92C-49DB-AF51-DA475AB8BA32}"/>
    <dgm:cxn modelId="{C3E9B973-6915-40C4-970F-44A4862A08B9}" srcId="{D76DBFF6-A551-48E5-97DC-6CB4DA60C2E4}" destId="{8CEFB55F-DAC1-47E7-8EE6-7E9D0B5E7D99}" srcOrd="1" destOrd="0" parTransId="{D31C22EF-D388-4855-8661-455E6E054308}" sibTransId="{C5E94E9F-25D2-4EE2-A80F-923CDA48E7C3}"/>
    <dgm:cxn modelId="{BA13D679-ACE4-4383-8C71-A1F881D9D9A4}" srcId="{BE656A77-E2AF-4601-BEE5-15EF324946B5}" destId="{503FE141-E2A5-4D76-AEF4-F5E1C8B796BB}" srcOrd="1" destOrd="0" parTransId="{CF0BBB75-0A45-492D-BF45-37759748053D}" sibTransId="{762862A5-9057-41EB-9746-2DBCD2606A6C}"/>
    <dgm:cxn modelId="{C06C2F7C-04D1-4F88-9941-6632CFB1C47B}" type="presOf" srcId="{A678E6BA-11E5-4F45-9CED-EEF8D0F6D1E1}" destId="{766CFA75-773D-46FF-94E2-32022FB5B41E}" srcOrd="0" destOrd="0" presId="urn:microsoft.com/office/officeart/2005/8/layout/hProcess9"/>
    <dgm:cxn modelId="{DB825F88-C72D-4B6E-9353-AED075991C5A}" type="presOf" srcId="{BE5B34A7-7112-4F81-9B78-AB1324E21735}" destId="{FBB69E28-4349-4DCA-BD72-72EAA002CE7D}" srcOrd="0" destOrd="1" presId="urn:microsoft.com/office/officeart/2005/8/layout/hProcess9"/>
    <dgm:cxn modelId="{E46C8993-BF10-4352-822A-721890BA2D7E}" srcId="{EF2B8C6B-AC01-4F6D-9BBD-32032BDD60D0}" destId="{D76DBFF6-A551-48E5-97DC-6CB4DA60C2E4}" srcOrd="0" destOrd="0" parTransId="{97A1D501-3890-4FCD-8F87-F67240D44A46}" sibTransId="{80C25D56-6274-4853-8177-9C078F28F04B}"/>
    <dgm:cxn modelId="{EFC52896-8D6D-4717-B7D5-74433F9F8157}" type="presOf" srcId="{EF2B8C6B-AC01-4F6D-9BBD-32032BDD60D0}" destId="{34326700-4486-43D7-82D5-5FB44035AC7F}" srcOrd="0" destOrd="0" presId="urn:microsoft.com/office/officeart/2005/8/layout/hProcess9"/>
    <dgm:cxn modelId="{DA47009E-65F4-4BDD-8746-6D2DA07C74E7}" type="presOf" srcId="{D76DBFF6-A551-48E5-97DC-6CB4DA60C2E4}" destId="{D1C263AD-1458-4103-9E51-BC2E8250C91B}" srcOrd="0" destOrd="0" presId="urn:microsoft.com/office/officeart/2005/8/layout/hProcess9"/>
    <dgm:cxn modelId="{591E9EAA-3D7C-4C93-9F83-483C7ABDD6C8}" type="presOf" srcId="{503FE141-E2A5-4D76-AEF4-F5E1C8B796BB}" destId="{3FD62EB8-303C-4768-B98B-C3C9A06B38DC}" srcOrd="0" destOrd="2" presId="urn:microsoft.com/office/officeart/2005/8/layout/hProcess9"/>
    <dgm:cxn modelId="{452D54AF-CBCD-4F6B-BC7A-60C269583C48}" srcId="{869ADDB3-A3AE-4BE8-9CE9-6462872623DC}" destId="{BE5B34A7-7112-4F81-9B78-AB1324E21735}" srcOrd="0" destOrd="0" parTransId="{536B919E-DAD5-40FB-B0EC-6BA9A26D8CA5}" sibTransId="{4B24F8EF-709D-4DD3-B198-5C19084181E2}"/>
    <dgm:cxn modelId="{9421B7BF-6C08-40BB-A876-487492436477}" type="presOf" srcId="{58307EF3-FD29-4AF8-A625-89F835CAB5BD}" destId="{FBB69E28-4349-4DCA-BD72-72EAA002CE7D}" srcOrd="0" destOrd="2" presId="urn:microsoft.com/office/officeart/2005/8/layout/hProcess9"/>
    <dgm:cxn modelId="{A0C52FDE-A827-43C2-882D-BA4F018FC414}" srcId="{BE656A77-E2AF-4601-BEE5-15EF324946B5}" destId="{4296BEF5-FBF9-424F-8927-A4CFF9CF5CA3}" srcOrd="2" destOrd="0" parTransId="{0F7048D3-C514-4992-822E-F4B9FD6D0148}" sibTransId="{95AAE0BF-0562-4642-A24B-E935F2F11ED6}"/>
    <dgm:cxn modelId="{D52006E0-327C-40E5-9DA2-8DDAC0BEA995}" srcId="{869ADDB3-A3AE-4BE8-9CE9-6462872623DC}" destId="{58307EF3-FD29-4AF8-A625-89F835CAB5BD}" srcOrd="1" destOrd="0" parTransId="{962BEC59-8550-4985-8078-CACE4C9C74C2}" sibTransId="{F3932785-0BC8-41B1-911C-75776B747794}"/>
    <dgm:cxn modelId="{D258F7EA-BB26-49F6-BD7B-E31D6F76B4D4}" type="presOf" srcId="{869ADDB3-A3AE-4BE8-9CE9-6462872623DC}" destId="{FBB69E28-4349-4DCA-BD72-72EAA002CE7D}" srcOrd="0" destOrd="0" presId="urn:microsoft.com/office/officeart/2005/8/layout/hProcess9"/>
    <dgm:cxn modelId="{7A611647-A440-4EBF-BE02-F5211F65F8C7}" type="presParOf" srcId="{34326700-4486-43D7-82D5-5FB44035AC7F}" destId="{DBB995B1-CFAA-41E9-84BF-8CCB7531DB33}" srcOrd="0" destOrd="0" presId="urn:microsoft.com/office/officeart/2005/8/layout/hProcess9"/>
    <dgm:cxn modelId="{358B36E8-6CD7-4562-AA07-2CB38F4C8FD5}" type="presParOf" srcId="{34326700-4486-43D7-82D5-5FB44035AC7F}" destId="{7CC9DA11-BCA4-4F62-A372-89BA07AC830E}" srcOrd="1" destOrd="0" presId="urn:microsoft.com/office/officeart/2005/8/layout/hProcess9"/>
    <dgm:cxn modelId="{6A85A9FC-1F3D-4872-A70E-5BD5C0A17A62}" type="presParOf" srcId="{7CC9DA11-BCA4-4F62-A372-89BA07AC830E}" destId="{D1C263AD-1458-4103-9E51-BC2E8250C91B}" srcOrd="0" destOrd="0" presId="urn:microsoft.com/office/officeart/2005/8/layout/hProcess9"/>
    <dgm:cxn modelId="{DBE45340-910D-4BF4-870A-04271ACD7D78}" type="presParOf" srcId="{7CC9DA11-BCA4-4F62-A372-89BA07AC830E}" destId="{FD8E7B68-093A-4E38-AD7A-D1A7B709145A}" srcOrd="1" destOrd="0" presId="urn:microsoft.com/office/officeart/2005/8/layout/hProcess9"/>
    <dgm:cxn modelId="{39FC0D79-EF78-4371-840F-267E2C8BE5FA}" type="presParOf" srcId="{7CC9DA11-BCA4-4F62-A372-89BA07AC830E}" destId="{3FD62EB8-303C-4768-B98B-C3C9A06B38DC}" srcOrd="2" destOrd="0" presId="urn:microsoft.com/office/officeart/2005/8/layout/hProcess9"/>
    <dgm:cxn modelId="{1594CECC-F903-48DE-9B2A-4BB6D5C2E4ED}" type="presParOf" srcId="{7CC9DA11-BCA4-4F62-A372-89BA07AC830E}" destId="{3DE4B1B4-713D-4AE5-9C1E-7DD8CABD8137}" srcOrd="3" destOrd="0" presId="urn:microsoft.com/office/officeart/2005/8/layout/hProcess9"/>
    <dgm:cxn modelId="{6F18AA9D-3D9A-452A-88B0-6AB87C17CCAD}" type="presParOf" srcId="{7CC9DA11-BCA4-4F62-A372-89BA07AC830E}" destId="{FBB69E28-4349-4DCA-BD72-72EAA002CE7D}" srcOrd="4" destOrd="0" presId="urn:microsoft.com/office/officeart/2005/8/layout/hProcess9"/>
    <dgm:cxn modelId="{481617D3-2058-48AB-8F20-6C17B84B9FA8}" type="presParOf" srcId="{7CC9DA11-BCA4-4F62-A372-89BA07AC830E}" destId="{E7497DDE-5871-4118-9A87-297DB1FF0310}" srcOrd="5" destOrd="0" presId="urn:microsoft.com/office/officeart/2005/8/layout/hProcess9"/>
    <dgm:cxn modelId="{C68D9617-21C1-4BF7-9DD9-FE1EC753D9B6}" type="presParOf" srcId="{7CC9DA11-BCA4-4F62-A372-89BA07AC830E}" destId="{766CFA75-773D-46FF-94E2-32022FB5B41E}"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E6034E4-6C24-4CB3-A627-87B17BF563BE}" type="doc">
      <dgm:prSet loTypeId="urn:microsoft.com/office/officeart/2005/8/layout/funnel1" loCatId="process" qsTypeId="urn:microsoft.com/office/officeart/2005/8/quickstyle/simple1" qsCatId="simple" csTypeId="urn:microsoft.com/office/officeart/2005/8/colors/accent6_5" csCatId="accent6" phldr="1"/>
      <dgm:spPr/>
      <dgm:t>
        <a:bodyPr/>
        <a:lstStyle/>
        <a:p>
          <a:endParaRPr lang="de-DE"/>
        </a:p>
      </dgm:t>
    </dgm:pt>
    <dgm:pt modelId="{1B1B77B4-A73D-447A-A9AC-6AC4061ACA12}">
      <dgm:prSet phldrT="[Text]"/>
      <dgm:spPr/>
      <dgm:t>
        <a:bodyPr/>
        <a:lstStyle/>
        <a:p>
          <a:r>
            <a:rPr lang="de-DE" dirty="0"/>
            <a:t>Source 1</a:t>
          </a:r>
        </a:p>
      </dgm:t>
    </dgm:pt>
    <dgm:pt modelId="{451A502A-6A73-4EAD-A673-68AAF0695B74}" type="parTrans" cxnId="{B8E14AA1-9EB4-4EF0-A9BA-825EACAE2F1A}">
      <dgm:prSet/>
      <dgm:spPr/>
      <dgm:t>
        <a:bodyPr/>
        <a:lstStyle/>
        <a:p>
          <a:endParaRPr lang="de-DE"/>
        </a:p>
      </dgm:t>
    </dgm:pt>
    <dgm:pt modelId="{03884DE1-0D71-4871-A7EA-8DF4997C176E}" type="sibTrans" cxnId="{B8E14AA1-9EB4-4EF0-A9BA-825EACAE2F1A}">
      <dgm:prSet/>
      <dgm:spPr/>
      <dgm:t>
        <a:bodyPr/>
        <a:lstStyle/>
        <a:p>
          <a:endParaRPr lang="de-DE"/>
        </a:p>
      </dgm:t>
    </dgm:pt>
    <dgm:pt modelId="{9EE040E2-4F80-47DC-ABCF-EF538C4AAC21}">
      <dgm:prSet phldrT="[Text]"/>
      <dgm:spPr/>
      <dgm:t>
        <a:bodyPr/>
        <a:lstStyle/>
        <a:p>
          <a:r>
            <a:rPr lang="de-DE" dirty="0"/>
            <a:t>Source 2</a:t>
          </a:r>
        </a:p>
      </dgm:t>
    </dgm:pt>
    <dgm:pt modelId="{AE6646E8-56B3-4D92-8686-A5BD4F2CDD38}" type="parTrans" cxnId="{025FB0DE-7357-4F60-BC5F-3A3E3A51EEBE}">
      <dgm:prSet/>
      <dgm:spPr/>
      <dgm:t>
        <a:bodyPr/>
        <a:lstStyle/>
        <a:p>
          <a:endParaRPr lang="de-DE"/>
        </a:p>
      </dgm:t>
    </dgm:pt>
    <dgm:pt modelId="{E19E860E-E9DB-4B9A-878E-263845F61D59}" type="sibTrans" cxnId="{025FB0DE-7357-4F60-BC5F-3A3E3A51EEBE}">
      <dgm:prSet/>
      <dgm:spPr/>
      <dgm:t>
        <a:bodyPr/>
        <a:lstStyle/>
        <a:p>
          <a:endParaRPr lang="de-DE"/>
        </a:p>
      </dgm:t>
    </dgm:pt>
    <dgm:pt modelId="{CA48EFEE-9205-4DE5-AAD5-36055EBA07D8}">
      <dgm:prSet phldrT="[Text]"/>
      <dgm:spPr/>
      <dgm:t>
        <a:bodyPr/>
        <a:lstStyle/>
        <a:p>
          <a:r>
            <a:rPr lang="de-DE" dirty="0"/>
            <a:t>Source n</a:t>
          </a:r>
        </a:p>
      </dgm:t>
    </dgm:pt>
    <dgm:pt modelId="{8AA9416F-BF44-4D84-BC21-8C3916C4DE17}" type="parTrans" cxnId="{BB0633CC-5A16-44D8-828B-65DEC08AEEAF}">
      <dgm:prSet/>
      <dgm:spPr/>
      <dgm:t>
        <a:bodyPr/>
        <a:lstStyle/>
        <a:p>
          <a:endParaRPr lang="de-DE"/>
        </a:p>
      </dgm:t>
    </dgm:pt>
    <dgm:pt modelId="{4F51D1D6-9A93-421C-AC67-E6286D80D63A}" type="sibTrans" cxnId="{BB0633CC-5A16-44D8-828B-65DEC08AEEAF}">
      <dgm:prSet/>
      <dgm:spPr/>
      <dgm:t>
        <a:bodyPr/>
        <a:lstStyle/>
        <a:p>
          <a:endParaRPr lang="de-DE"/>
        </a:p>
      </dgm:t>
    </dgm:pt>
    <dgm:pt modelId="{8A0FD8F6-9171-42BA-9C6C-53FA074435AC}">
      <dgm:prSet phldrT="[Text]"/>
      <dgm:spPr/>
      <dgm:t>
        <a:bodyPr/>
        <a:lstStyle/>
        <a:p>
          <a:r>
            <a:rPr lang="de-DE" b="1" dirty="0">
              <a:solidFill>
                <a:srgbClr val="006600"/>
              </a:solidFill>
            </a:rPr>
            <a:t>Unified, </a:t>
          </a:r>
          <a:r>
            <a:rPr lang="de-DE" b="1" dirty="0" err="1">
              <a:solidFill>
                <a:srgbClr val="006600"/>
              </a:solidFill>
            </a:rPr>
            <a:t>structured</a:t>
          </a:r>
          <a:r>
            <a:rPr lang="de-DE" b="1" dirty="0">
              <a:solidFill>
                <a:srgbClr val="006600"/>
              </a:solidFill>
            </a:rPr>
            <a:t> and </a:t>
          </a:r>
          <a:r>
            <a:rPr lang="de-DE" b="1" dirty="0" err="1">
              <a:solidFill>
                <a:srgbClr val="006600"/>
              </a:solidFill>
            </a:rPr>
            <a:t>comparable</a:t>
          </a:r>
          <a:r>
            <a:rPr lang="de-DE" b="1" dirty="0">
              <a:solidFill>
                <a:srgbClr val="006600"/>
              </a:solidFill>
            </a:rPr>
            <a:t> </a:t>
          </a:r>
          <a:r>
            <a:rPr lang="de-DE" b="1" dirty="0" err="1">
              <a:solidFill>
                <a:srgbClr val="006600"/>
              </a:solidFill>
            </a:rPr>
            <a:t>data</a:t>
          </a:r>
          <a:endParaRPr lang="de-DE" b="1" dirty="0">
            <a:solidFill>
              <a:srgbClr val="006600"/>
            </a:solidFill>
          </a:endParaRPr>
        </a:p>
      </dgm:t>
    </dgm:pt>
    <dgm:pt modelId="{47591E7D-535F-4D73-A220-EC727C109487}" type="parTrans" cxnId="{89892A1D-B2D5-4C68-8909-257A19DC06B0}">
      <dgm:prSet/>
      <dgm:spPr/>
      <dgm:t>
        <a:bodyPr/>
        <a:lstStyle/>
        <a:p>
          <a:endParaRPr lang="de-DE"/>
        </a:p>
      </dgm:t>
    </dgm:pt>
    <dgm:pt modelId="{DFC8E4F5-7F3B-484A-BE69-B82441238B16}" type="sibTrans" cxnId="{89892A1D-B2D5-4C68-8909-257A19DC06B0}">
      <dgm:prSet/>
      <dgm:spPr/>
      <dgm:t>
        <a:bodyPr/>
        <a:lstStyle/>
        <a:p>
          <a:endParaRPr lang="de-DE"/>
        </a:p>
      </dgm:t>
    </dgm:pt>
    <dgm:pt modelId="{CC92C8C3-ADA4-4406-99F8-D7CFA720F429}" type="pres">
      <dgm:prSet presAssocID="{CE6034E4-6C24-4CB3-A627-87B17BF563BE}" presName="Name0" presStyleCnt="0">
        <dgm:presLayoutVars>
          <dgm:chMax val="4"/>
          <dgm:resizeHandles val="exact"/>
        </dgm:presLayoutVars>
      </dgm:prSet>
      <dgm:spPr/>
    </dgm:pt>
    <dgm:pt modelId="{49200642-E3E0-4E32-BAD7-88103042A625}" type="pres">
      <dgm:prSet presAssocID="{CE6034E4-6C24-4CB3-A627-87B17BF563BE}" presName="ellipse" presStyleLbl="trBgShp" presStyleIdx="0" presStyleCnt="1"/>
      <dgm:spPr/>
    </dgm:pt>
    <dgm:pt modelId="{676DF028-0AC0-440A-BD89-CB05F061028F}" type="pres">
      <dgm:prSet presAssocID="{CE6034E4-6C24-4CB3-A627-87B17BF563BE}" presName="arrow1" presStyleLbl="fgShp" presStyleIdx="0" presStyleCnt="1"/>
      <dgm:spPr/>
    </dgm:pt>
    <dgm:pt modelId="{475DBDDC-7CC0-4F37-A5D4-D869477BAF40}" type="pres">
      <dgm:prSet presAssocID="{CE6034E4-6C24-4CB3-A627-87B17BF563BE}" presName="rectangle" presStyleLbl="revTx" presStyleIdx="0" presStyleCnt="1" custLinFactNeighborX="0" custLinFactNeighborY="-4401">
        <dgm:presLayoutVars>
          <dgm:bulletEnabled val="1"/>
        </dgm:presLayoutVars>
      </dgm:prSet>
      <dgm:spPr/>
    </dgm:pt>
    <dgm:pt modelId="{93C6FBAB-4C93-42BA-8583-F38BE179A3FD}" type="pres">
      <dgm:prSet presAssocID="{9EE040E2-4F80-47DC-ABCF-EF538C4AAC21}" presName="item1" presStyleLbl="node1" presStyleIdx="0" presStyleCnt="3">
        <dgm:presLayoutVars>
          <dgm:bulletEnabled val="1"/>
        </dgm:presLayoutVars>
      </dgm:prSet>
      <dgm:spPr/>
    </dgm:pt>
    <dgm:pt modelId="{2559F36F-FEC0-468A-9A9E-22847133D525}" type="pres">
      <dgm:prSet presAssocID="{CA48EFEE-9205-4DE5-AAD5-36055EBA07D8}" presName="item2" presStyleLbl="node1" presStyleIdx="1" presStyleCnt="3">
        <dgm:presLayoutVars>
          <dgm:bulletEnabled val="1"/>
        </dgm:presLayoutVars>
      </dgm:prSet>
      <dgm:spPr/>
    </dgm:pt>
    <dgm:pt modelId="{5F8705CF-72CB-4CB7-80DD-43CFA5443770}" type="pres">
      <dgm:prSet presAssocID="{8A0FD8F6-9171-42BA-9C6C-53FA074435AC}" presName="item3" presStyleLbl="node1" presStyleIdx="2" presStyleCnt="3">
        <dgm:presLayoutVars>
          <dgm:bulletEnabled val="1"/>
        </dgm:presLayoutVars>
      </dgm:prSet>
      <dgm:spPr/>
    </dgm:pt>
    <dgm:pt modelId="{B7B2BB0C-641B-4698-8A55-776C6E914B57}" type="pres">
      <dgm:prSet presAssocID="{CE6034E4-6C24-4CB3-A627-87B17BF563BE}" presName="funnel" presStyleLbl="trAlignAcc1" presStyleIdx="0" presStyleCnt="1" custAng="0"/>
      <dgm:spPr>
        <a:ln>
          <a:solidFill>
            <a:srgbClr val="FF0000">
              <a:alpha val="90000"/>
            </a:srgbClr>
          </a:solidFill>
        </a:ln>
      </dgm:spPr>
    </dgm:pt>
  </dgm:ptLst>
  <dgm:cxnLst>
    <dgm:cxn modelId="{CAC3E90E-7C09-4805-8059-F407595D833B}" type="presOf" srcId="{1B1B77B4-A73D-447A-A9AC-6AC4061ACA12}" destId="{5F8705CF-72CB-4CB7-80DD-43CFA5443770}" srcOrd="0" destOrd="0" presId="urn:microsoft.com/office/officeart/2005/8/layout/funnel1"/>
    <dgm:cxn modelId="{89892A1D-B2D5-4C68-8909-257A19DC06B0}" srcId="{CE6034E4-6C24-4CB3-A627-87B17BF563BE}" destId="{8A0FD8F6-9171-42BA-9C6C-53FA074435AC}" srcOrd="3" destOrd="0" parTransId="{47591E7D-535F-4D73-A220-EC727C109487}" sibTransId="{DFC8E4F5-7F3B-484A-BE69-B82441238B16}"/>
    <dgm:cxn modelId="{A272762E-682E-4F56-9653-7CB269E7566E}" type="presOf" srcId="{CA48EFEE-9205-4DE5-AAD5-36055EBA07D8}" destId="{93C6FBAB-4C93-42BA-8583-F38BE179A3FD}" srcOrd="0" destOrd="0" presId="urn:microsoft.com/office/officeart/2005/8/layout/funnel1"/>
    <dgm:cxn modelId="{6FDA8C3C-FC45-48A8-9F94-4A5785BDEDA1}" type="presOf" srcId="{8A0FD8F6-9171-42BA-9C6C-53FA074435AC}" destId="{475DBDDC-7CC0-4F37-A5D4-D869477BAF40}" srcOrd="0" destOrd="0" presId="urn:microsoft.com/office/officeart/2005/8/layout/funnel1"/>
    <dgm:cxn modelId="{E27B3A9D-3571-432A-9C7A-884DEFC2D457}" type="presOf" srcId="{CE6034E4-6C24-4CB3-A627-87B17BF563BE}" destId="{CC92C8C3-ADA4-4406-99F8-D7CFA720F429}" srcOrd="0" destOrd="0" presId="urn:microsoft.com/office/officeart/2005/8/layout/funnel1"/>
    <dgm:cxn modelId="{B8E14AA1-9EB4-4EF0-A9BA-825EACAE2F1A}" srcId="{CE6034E4-6C24-4CB3-A627-87B17BF563BE}" destId="{1B1B77B4-A73D-447A-A9AC-6AC4061ACA12}" srcOrd="0" destOrd="0" parTransId="{451A502A-6A73-4EAD-A673-68AAF0695B74}" sibTransId="{03884DE1-0D71-4871-A7EA-8DF4997C176E}"/>
    <dgm:cxn modelId="{BB0633CC-5A16-44D8-828B-65DEC08AEEAF}" srcId="{CE6034E4-6C24-4CB3-A627-87B17BF563BE}" destId="{CA48EFEE-9205-4DE5-AAD5-36055EBA07D8}" srcOrd="2" destOrd="0" parTransId="{8AA9416F-BF44-4D84-BC21-8C3916C4DE17}" sibTransId="{4F51D1D6-9A93-421C-AC67-E6286D80D63A}"/>
    <dgm:cxn modelId="{FC6076DC-9A58-418C-8E8B-EB26395F366F}" type="presOf" srcId="{9EE040E2-4F80-47DC-ABCF-EF538C4AAC21}" destId="{2559F36F-FEC0-468A-9A9E-22847133D525}" srcOrd="0" destOrd="0" presId="urn:microsoft.com/office/officeart/2005/8/layout/funnel1"/>
    <dgm:cxn modelId="{025FB0DE-7357-4F60-BC5F-3A3E3A51EEBE}" srcId="{CE6034E4-6C24-4CB3-A627-87B17BF563BE}" destId="{9EE040E2-4F80-47DC-ABCF-EF538C4AAC21}" srcOrd="1" destOrd="0" parTransId="{AE6646E8-56B3-4D92-8686-A5BD4F2CDD38}" sibTransId="{E19E860E-E9DB-4B9A-878E-263845F61D59}"/>
    <dgm:cxn modelId="{8E674E9C-4073-4A92-BD8A-A08A5B12FB65}" type="presParOf" srcId="{CC92C8C3-ADA4-4406-99F8-D7CFA720F429}" destId="{49200642-E3E0-4E32-BAD7-88103042A625}" srcOrd="0" destOrd="0" presId="urn:microsoft.com/office/officeart/2005/8/layout/funnel1"/>
    <dgm:cxn modelId="{221D2149-A5F4-4A21-9FB2-5B71B94FC62A}" type="presParOf" srcId="{CC92C8C3-ADA4-4406-99F8-D7CFA720F429}" destId="{676DF028-0AC0-440A-BD89-CB05F061028F}" srcOrd="1" destOrd="0" presId="urn:microsoft.com/office/officeart/2005/8/layout/funnel1"/>
    <dgm:cxn modelId="{07E2FC1E-9C63-47AC-8CCE-43E0613DE210}" type="presParOf" srcId="{CC92C8C3-ADA4-4406-99F8-D7CFA720F429}" destId="{475DBDDC-7CC0-4F37-A5D4-D869477BAF40}" srcOrd="2" destOrd="0" presId="urn:microsoft.com/office/officeart/2005/8/layout/funnel1"/>
    <dgm:cxn modelId="{42FBABC8-8C89-4FEF-8489-934A2F706755}" type="presParOf" srcId="{CC92C8C3-ADA4-4406-99F8-D7CFA720F429}" destId="{93C6FBAB-4C93-42BA-8583-F38BE179A3FD}" srcOrd="3" destOrd="0" presId="urn:microsoft.com/office/officeart/2005/8/layout/funnel1"/>
    <dgm:cxn modelId="{F95EED15-CB3B-4655-BA5E-96782A53F036}" type="presParOf" srcId="{CC92C8C3-ADA4-4406-99F8-D7CFA720F429}" destId="{2559F36F-FEC0-468A-9A9E-22847133D525}" srcOrd="4" destOrd="0" presId="urn:microsoft.com/office/officeart/2005/8/layout/funnel1"/>
    <dgm:cxn modelId="{39718299-9400-4DFD-B479-D22D7997E9E6}" type="presParOf" srcId="{CC92C8C3-ADA4-4406-99F8-D7CFA720F429}" destId="{5F8705CF-72CB-4CB7-80DD-43CFA5443770}" srcOrd="5" destOrd="0" presId="urn:microsoft.com/office/officeart/2005/8/layout/funnel1"/>
    <dgm:cxn modelId="{CD63EF44-4E38-4F4E-B47C-C40525938340}" type="presParOf" srcId="{CC92C8C3-ADA4-4406-99F8-D7CFA720F429}" destId="{B7B2BB0C-641B-4698-8A55-776C6E914B57}"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995B1-CFAA-41E9-84BF-8CCB7531DB33}">
      <dsp:nvSpPr>
        <dsp:cNvPr id="0" name=""/>
        <dsp:cNvSpPr/>
      </dsp:nvSpPr>
      <dsp:spPr>
        <a:xfrm>
          <a:off x="650079" y="0"/>
          <a:ext cx="7081836" cy="4468365"/>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C263AD-1458-4103-9E51-BC2E8250C91B}">
      <dsp:nvSpPr>
        <dsp:cNvPr id="0" name=""/>
        <dsp:cNvSpPr/>
      </dsp:nvSpPr>
      <dsp:spPr>
        <a:xfrm>
          <a:off x="4169" y="1340509"/>
          <a:ext cx="2005598" cy="1787346"/>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e-DE" sz="1400" kern="1200" dirty="0" err="1"/>
            <a:t>Transcription</a:t>
          </a:r>
          <a:r>
            <a:rPr lang="de-DE" sz="1400" kern="1200" dirty="0"/>
            <a:t> / Transfer</a:t>
          </a:r>
        </a:p>
        <a:p>
          <a:pPr marL="57150" lvl="1" indent="-57150" algn="l" defTabSz="488950">
            <a:lnSpc>
              <a:spcPct val="90000"/>
            </a:lnSpc>
            <a:spcBef>
              <a:spcPct val="0"/>
            </a:spcBef>
            <a:spcAft>
              <a:spcPct val="15000"/>
            </a:spcAft>
            <a:buChar char="•"/>
          </a:pPr>
          <a:r>
            <a:rPr lang="de-DE" sz="1100" kern="1200" dirty="0"/>
            <a:t>Different </a:t>
          </a:r>
          <a:r>
            <a:rPr lang="de-DE" sz="1100" kern="1200" dirty="0" err="1"/>
            <a:t>conception</a:t>
          </a:r>
          <a:r>
            <a:rPr lang="de-DE" sz="1100" kern="1200" dirty="0"/>
            <a:t> </a:t>
          </a:r>
          <a:r>
            <a:rPr lang="de-DE" sz="1100" kern="1200" dirty="0" err="1"/>
            <a:t>of</a:t>
          </a:r>
          <a:r>
            <a:rPr lang="de-DE" sz="1100" kern="1200" dirty="0"/>
            <a:t> </a:t>
          </a:r>
          <a:r>
            <a:rPr lang="de-DE" sz="1100" kern="1200" dirty="0" err="1"/>
            <a:t>the</a:t>
          </a:r>
          <a:r>
            <a:rPr lang="de-DE" sz="1100" kern="1200" dirty="0"/>
            <a:t> </a:t>
          </a:r>
          <a:r>
            <a:rPr lang="de-DE" sz="1100" kern="1200" dirty="0" err="1"/>
            <a:t>source</a:t>
          </a:r>
          <a:r>
            <a:rPr lang="de-DE" sz="1100" kern="1200" dirty="0"/>
            <a:t> (</a:t>
          </a:r>
          <a:r>
            <a:rPr lang="de-DE" sz="1100" kern="1200" dirty="0" err="1"/>
            <a:t>Transcription</a:t>
          </a:r>
          <a:r>
            <a:rPr lang="de-DE" sz="1100" kern="1200" dirty="0"/>
            <a:t> Tool)</a:t>
          </a:r>
        </a:p>
        <a:p>
          <a:pPr marL="57150" lvl="1" indent="-57150" algn="l" defTabSz="488950">
            <a:lnSpc>
              <a:spcPct val="90000"/>
            </a:lnSpc>
            <a:spcBef>
              <a:spcPct val="0"/>
            </a:spcBef>
            <a:spcAft>
              <a:spcPct val="15000"/>
            </a:spcAft>
            <a:buChar char="•"/>
          </a:pPr>
          <a:r>
            <a:rPr lang="de-DE" sz="1100" kern="1200" dirty="0"/>
            <a:t>Different </a:t>
          </a:r>
          <a:r>
            <a:rPr lang="de-DE" sz="1100" kern="1200" dirty="0" err="1"/>
            <a:t>transcription</a:t>
          </a:r>
          <a:r>
            <a:rPr lang="de-DE" sz="1100" kern="1200" dirty="0"/>
            <a:t> </a:t>
          </a:r>
          <a:r>
            <a:rPr lang="de-DE" sz="1100" kern="1200" dirty="0" err="1"/>
            <a:t>systems</a:t>
          </a:r>
          <a:r>
            <a:rPr lang="de-DE" sz="1100" kern="1200" dirty="0"/>
            <a:t> (</a:t>
          </a:r>
          <a:r>
            <a:rPr lang="de-DE" sz="1100" kern="1200" dirty="0" err="1"/>
            <a:t>BetaCode</a:t>
          </a:r>
          <a:r>
            <a:rPr lang="de-DE" sz="1100" kern="1200" dirty="0"/>
            <a:t> -&gt; IPA)</a:t>
          </a:r>
        </a:p>
        <a:p>
          <a:pPr marL="57150" lvl="1" indent="-57150" algn="l" defTabSz="488950">
            <a:lnSpc>
              <a:spcPct val="90000"/>
            </a:lnSpc>
            <a:spcBef>
              <a:spcPct val="0"/>
            </a:spcBef>
            <a:spcAft>
              <a:spcPct val="15000"/>
            </a:spcAft>
            <a:buChar char="•"/>
          </a:pPr>
          <a:r>
            <a:rPr lang="de-DE" sz="1100" kern="1200" dirty="0"/>
            <a:t>Different </a:t>
          </a:r>
          <a:r>
            <a:rPr lang="de-DE" sz="1100" kern="1200" dirty="0" err="1"/>
            <a:t>codification</a:t>
          </a:r>
          <a:r>
            <a:rPr lang="de-DE" sz="1100" kern="1200" dirty="0"/>
            <a:t> – </a:t>
          </a:r>
          <a:r>
            <a:rPr lang="de-DE" sz="1100" kern="1200" dirty="0" err="1"/>
            <a:t>for</a:t>
          </a:r>
          <a:r>
            <a:rPr lang="de-DE" sz="1100" kern="1200" dirty="0"/>
            <a:t> </a:t>
          </a:r>
          <a:r>
            <a:rPr lang="de-DE" sz="1100" kern="1200" dirty="0" err="1"/>
            <a:t>every</a:t>
          </a:r>
          <a:r>
            <a:rPr lang="de-DE" sz="1100" kern="1200" dirty="0"/>
            <a:t> </a:t>
          </a:r>
          <a:r>
            <a:rPr lang="de-DE" sz="1100" kern="1200" dirty="0" err="1"/>
            <a:t>source</a:t>
          </a:r>
          <a:r>
            <a:rPr lang="de-DE" sz="1100" kern="1200" dirty="0"/>
            <a:t> individual </a:t>
          </a:r>
          <a:r>
            <a:rPr lang="de-DE" sz="1100" kern="1200" dirty="0" err="1"/>
            <a:t>solutions</a:t>
          </a:r>
          <a:endParaRPr lang="de-DE" sz="1100" kern="1200" dirty="0"/>
        </a:p>
      </dsp:txBody>
      <dsp:txXfrm>
        <a:off x="91420" y="1427760"/>
        <a:ext cx="1831096" cy="1612844"/>
      </dsp:txXfrm>
    </dsp:sp>
    <dsp:sp modelId="{3FD62EB8-303C-4768-B98B-C3C9A06B38DC}">
      <dsp:nvSpPr>
        <dsp:cNvPr id="0" name=""/>
        <dsp:cNvSpPr/>
      </dsp:nvSpPr>
      <dsp:spPr>
        <a:xfrm>
          <a:off x="2110047" y="1340509"/>
          <a:ext cx="2005598" cy="1787346"/>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e-DE" sz="1400" kern="1200" dirty="0" err="1"/>
            <a:t>Tokenization</a:t>
          </a:r>
          <a:endParaRPr lang="de-DE" sz="1400" kern="1200" dirty="0"/>
        </a:p>
        <a:p>
          <a:pPr marL="57150" lvl="1" indent="-57150" algn="l" defTabSz="488950">
            <a:lnSpc>
              <a:spcPct val="90000"/>
            </a:lnSpc>
            <a:spcBef>
              <a:spcPct val="0"/>
            </a:spcBef>
            <a:spcAft>
              <a:spcPct val="15000"/>
            </a:spcAft>
            <a:buChar char="•"/>
          </a:pPr>
          <a:r>
            <a:rPr lang="de-DE" sz="1100" kern="1200" dirty="0"/>
            <a:t>Splitting </a:t>
          </a:r>
          <a:r>
            <a:rPr lang="de-DE" sz="1100" kern="1200" dirty="0" err="1"/>
            <a:t>utterances</a:t>
          </a:r>
          <a:r>
            <a:rPr lang="de-DE" sz="1100" kern="1200" dirty="0"/>
            <a:t> </a:t>
          </a:r>
          <a:r>
            <a:rPr lang="de-DE" sz="1100" kern="1200" dirty="0" err="1"/>
            <a:t>into</a:t>
          </a:r>
          <a:r>
            <a:rPr lang="de-DE" sz="1100" kern="1200" dirty="0"/>
            <a:t> </a:t>
          </a:r>
          <a:r>
            <a:rPr lang="de-DE" sz="1100" kern="1200" dirty="0" err="1"/>
            <a:t>single</a:t>
          </a:r>
          <a:r>
            <a:rPr lang="de-DE" sz="1100" kern="1200" dirty="0"/>
            <a:t> </a:t>
          </a:r>
          <a:r>
            <a:rPr lang="de-DE" sz="1100" kern="1200" dirty="0" err="1"/>
            <a:t>tokens</a:t>
          </a:r>
          <a:endParaRPr lang="de-DE" sz="1100" kern="1200" dirty="0"/>
        </a:p>
        <a:p>
          <a:pPr marL="57150" lvl="1" indent="-57150" algn="l" defTabSz="488950">
            <a:lnSpc>
              <a:spcPct val="90000"/>
            </a:lnSpc>
            <a:spcBef>
              <a:spcPct val="0"/>
            </a:spcBef>
            <a:spcAft>
              <a:spcPct val="15000"/>
            </a:spcAft>
            <a:buChar char="•"/>
          </a:pPr>
          <a:r>
            <a:rPr lang="de-DE" sz="1100" kern="1200" dirty="0" err="1"/>
            <a:t>Dividing</a:t>
          </a:r>
          <a:r>
            <a:rPr lang="de-DE" sz="1100" kern="1200" dirty="0"/>
            <a:t> </a:t>
          </a:r>
          <a:r>
            <a:rPr lang="de-DE" sz="1100" kern="1200" dirty="0" err="1"/>
            <a:t>grammatical</a:t>
          </a:r>
          <a:r>
            <a:rPr lang="de-DE" sz="1100" kern="1200" dirty="0"/>
            <a:t> </a:t>
          </a:r>
          <a:r>
            <a:rPr lang="de-DE" sz="1100" kern="1200" dirty="0" err="1"/>
            <a:t>from</a:t>
          </a:r>
          <a:r>
            <a:rPr lang="de-DE" sz="1100" kern="1200" dirty="0"/>
            <a:t> </a:t>
          </a:r>
          <a:r>
            <a:rPr lang="de-DE" sz="1100" kern="1200" dirty="0" err="1"/>
            <a:t>lexical</a:t>
          </a:r>
          <a:r>
            <a:rPr lang="de-DE" sz="1100" kern="1200" dirty="0"/>
            <a:t> </a:t>
          </a:r>
          <a:r>
            <a:rPr lang="de-DE" sz="1100" kern="1200" dirty="0" err="1"/>
            <a:t>information</a:t>
          </a:r>
          <a:endParaRPr lang="de-DE" sz="1100" kern="1200" dirty="0"/>
        </a:p>
        <a:p>
          <a:pPr marL="57150" lvl="1" indent="-57150" algn="l" defTabSz="488950">
            <a:lnSpc>
              <a:spcPct val="90000"/>
            </a:lnSpc>
            <a:spcBef>
              <a:spcPct val="0"/>
            </a:spcBef>
            <a:spcAft>
              <a:spcPct val="15000"/>
            </a:spcAft>
            <a:buChar char="•"/>
          </a:pPr>
          <a:r>
            <a:rPr lang="de-DE" sz="1100" kern="1200" dirty="0" err="1"/>
            <a:t>Converting</a:t>
          </a:r>
          <a:r>
            <a:rPr lang="de-DE" sz="1100" kern="1200" dirty="0"/>
            <a:t> </a:t>
          </a:r>
          <a:r>
            <a:rPr lang="de-DE" sz="1100" kern="1200" dirty="0" err="1"/>
            <a:t>into</a:t>
          </a:r>
          <a:r>
            <a:rPr lang="de-DE" sz="1100" kern="1200" dirty="0"/>
            <a:t> IPA </a:t>
          </a:r>
          <a:r>
            <a:rPr lang="de-DE" sz="1100" kern="1200" dirty="0" err="1"/>
            <a:t>using</a:t>
          </a:r>
          <a:r>
            <a:rPr lang="de-DE" sz="1100" kern="1200" dirty="0"/>
            <a:t> </a:t>
          </a:r>
          <a:r>
            <a:rPr lang="de-DE" sz="1100" kern="1200" dirty="0" err="1"/>
            <a:t>unique</a:t>
          </a:r>
          <a:r>
            <a:rPr lang="de-DE" sz="1100" kern="1200" dirty="0"/>
            <a:t> </a:t>
          </a:r>
          <a:r>
            <a:rPr lang="de-DE" sz="1100" kern="1200" dirty="0" err="1"/>
            <a:t>codepage</a:t>
          </a:r>
          <a:r>
            <a:rPr lang="de-DE" sz="1100" kern="1200" dirty="0"/>
            <a:t> </a:t>
          </a:r>
          <a:r>
            <a:rPr lang="de-DE" sz="1100" kern="1200" dirty="0" err="1"/>
            <a:t>for</a:t>
          </a:r>
          <a:r>
            <a:rPr lang="de-DE" sz="1100" kern="1200" dirty="0"/>
            <a:t> </a:t>
          </a:r>
          <a:r>
            <a:rPr lang="de-DE" sz="1100" kern="1200" dirty="0" err="1"/>
            <a:t>every</a:t>
          </a:r>
          <a:r>
            <a:rPr lang="de-DE" sz="1100" kern="1200" dirty="0"/>
            <a:t> </a:t>
          </a:r>
          <a:r>
            <a:rPr lang="de-DE" sz="1100" kern="1200" dirty="0" err="1"/>
            <a:t>source</a:t>
          </a:r>
          <a:endParaRPr lang="de-DE" sz="1100" kern="1200" dirty="0"/>
        </a:p>
      </dsp:txBody>
      <dsp:txXfrm>
        <a:off x="2197298" y="1427760"/>
        <a:ext cx="1831096" cy="1612844"/>
      </dsp:txXfrm>
    </dsp:sp>
    <dsp:sp modelId="{FBB69E28-4349-4DCA-BD72-72EAA002CE7D}">
      <dsp:nvSpPr>
        <dsp:cNvPr id="0" name=""/>
        <dsp:cNvSpPr/>
      </dsp:nvSpPr>
      <dsp:spPr>
        <a:xfrm>
          <a:off x="4215925" y="1340509"/>
          <a:ext cx="2005598" cy="1787346"/>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e-DE" sz="1400" kern="1200" dirty="0" err="1"/>
            <a:t>Typification</a:t>
          </a:r>
          <a:endParaRPr lang="de-DE" sz="1400" kern="1200" dirty="0"/>
        </a:p>
        <a:p>
          <a:pPr marL="57150" lvl="1" indent="-57150" algn="l" defTabSz="488950">
            <a:lnSpc>
              <a:spcPct val="90000"/>
            </a:lnSpc>
            <a:spcBef>
              <a:spcPct val="0"/>
            </a:spcBef>
            <a:spcAft>
              <a:spcPct val="15000"/>
            </a:spcAft>
            <a:buChar char="•"/>
          </a:pPr>
          <a:r>
            <a:rPr lang="de-DE" sz="1100" kern="1200" dirty="0" err="1"/>
            <a:t>Labelling</a:t>
          </a:r>
          <a:r>
            <a:rPr lang="de-DE" sz="1100" kern="1200" dirty="0"/>
            <a:t> POS, </a:t>
          </a:r>
          <a:r>
            <a:rPr lang="de-DE" sz="1100" kern="1200" dirty="0" err="1"/>
            <a:t>language</a:t>
          </a:r>
          <a:r>
            <a:rPr lang="de-DE" sz="1100" kern="1200" dirty="0"/>
            <a:t> </a:t>
          </a:r>
          <a:r>
            <a:rPr lang="de-DE" sz="1100" kern="1200" dirty="0" err="1"/>
            <a:t>family</a:t>
          </a:r>
          <a:r>
            <a:rPr lang="de-DE" sz="1100" kern="1200" dirty="0"/>
            <a:t>, </a:t>
          </a:r>
          <a:r>
            <a:rPr lang="de-DE" sz="1100" kern="1200" dirty="0" err="1"/>
            <a:t>gender</a:t>
          </a:r>
          <a:r>
            <a:rPr lang="de-DE" sz="1100" kern="1200" dirty="0"/>
            <a:t>, </a:t>
          </a:r>
          <a:r>
            <a:rPr lang="de-DE" sz="1100" kern="1200" dirty="0" err="1"/>
            <a:t>affix</a:t>
          </a:r>
          <a:r>
            <a:rPr lang="de-DE" sz="1100" kern="1200" dirty="0"/>
            <a:t>, </a:t>
          </a:r>
          <a:r>
            <a:rPr lang="de-DE" sz="1100" kern="1200" dirty="0" err="1"/>
            <a:t>base</a:t>
          </a:r>
          <a:r>
            <a:rPr lang="de-DE" sz="1100" kern="1200" dirty="0"/>
            <a:t> type, </a:t>
          </a:r>
          <a:r>
            <a:rPr lang="de-DE" sz="1100" kern="1200" dirty="0" err="1"/>
            <a:t>reference</a:t>
          </a:r>
          <a:endParaRPr lang="de-DE" sz="1100" kern="1200" dirty="0"/>
        </a:p>
        <a:p>
          <a:pPr marL="57150" lvl="1" indent="-57150" algn="l" defTabSz="488950">
            <a:lnSpc>
              <a:spcPct val="90000"/>
            </a:lnSpc>
            <a:spcBef>
              <a:spcPct val="0"/>
            </a:spcBef>
            <a:spcAft>
              <a:spcPct val="15000"/>
            </a:spcAft>
            <a:buChar char="•"/>
          </a:pPr>
          <a:r>
            <a:rPr lang="de-DE" sz="1100" kern="1200" dirty="0" err="1"/>
            <a:t>Allocation</a:t>
          </a:r>
          <a:r>
            <a:rPr lang="de-DE" sz="1100" kern="1200" dirty="0"/>
            <a:t> </a:t>
          </a:r>
          <a:r>
            <a:rPr lang="de-DE" sz="1100" kern="1200" dirty="0" err="1"/>
            <a:t>of</a:t>
          </a:r>
          <a:r>
            <a:rPr lang="de-DE" sz="1100" kern="1200" dirty="0"/>
            <a:t> </a:t>
          </a:r>
          <a:r>
            <a:rPr lang="de-DE" sz="1100" kern="1200" dirty="0" err="1"/>
            <a:t>concepts</a:t>
          </a:r>
          <a:r>
            <a:rPr lang="de-DE" sz="1100" kern="1200" dirty="0"/>
            <a:t> </a:t>
          </a:r>
          <a:r>
            <a:rPr lang="de-DE" sz="1100" kern="1200" dirty="0" err="1"/>
            <a:t>to</a:t>
          </a:r>
          <a:r>
            <a:rPr lang="de-DE" sz="1100" kern="1200" dirty="0"/>
            <a:t> </a:t>
          </a:r>
          <a:r>
            <a:rPr lang="de-DE" sz="1100" kern="1200" dirty="0" err="1"/>
            <a:t>tokens</a:t>
          </a:r>
          <a:r>
            <a:rPr lang="de-DE" sz="1100" kern="1200" dirty="0"/>
            <a:t> </a:t>
          </a:r>
          <a:r>
            <a:rPr lang="de-DE" sz="1100" kern="1200" dirty="0" err="1"/>
            <a:t>from</a:t>
          </a:r>
          <a:r>
            <a:rPr lang="de-DE" sz="1100" kern="1200" dirty="0"/>
            <a:t> MWEs</a:t>
          </a:r>
        </a:p>
      </dsp:txBody>
      <dsp:txXfrm>
        <a:off x="4303176" y="1427760"/>
        <a:ext cx="1831096" cy="1612844"/>
      </dsp:txXfrm>
    </dsp:sp>
    <dsp:sp modelId="{766CFA75-773D-46FF-94E2-32022FB5B41E}">
      <dsp:nvSpPr>
        <dsp:cNvPr id="0" name=""/>
        <dsp:cNvSpPr/>
      </dsp:nvSpPr>
      <dsp:spPr>
        <a:xfrm>
          <a:off x="6321804" y="1340509"/>
          <a:ext cx="2005598" cy="1787346"/>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kern="1200" dirty="0"/>
            <a:t>Data Access</a:t>
          </a:r>
        </a:p>
        <a:p>
          <a:pPr marL="0" lvl="0" indent="0" algn="ctr" defTabSz="622300">
            <a:lnSpc>
              <a:spcPct val="90000"/>
            </a:lnSpc>
            <a:spcBef>
              <a:spcPct val="0"/>
            </a:spcBef>
            <a:spcAft>
              <a:spcPct val="35000"/>
            </a:spcAft>
            <a:buNone/>
          </a:pPr>
          <a:r>
            <a:rPr lang="de-DE" sz="1400" kern="1200" dirty="0"/>
            <a:t>&amp;</a:t>
          </a:r>
        </a:p>
        <a:p>
          <a:pPr marL="0" lvl="0" indent="0" algn="ctr" defTabSz="622300">
            <a:lnSpc>
              <a:spcPct val="90000"/>
            </a:lnSpc>
            <a:spcBef>
              <a:spcPct val="0"/>
            </a:spcBef>
            <a:spcAft>
              <a:spcPct val="35000"/>
            </a:spcAft>
            <a:buNone/>
          </a:pPr>
          <a:r>
            <a:rPr lang="de-DE" sz="1400" kern="1200" dirty="0" err="1"/>
            <a:t>Visualization</a:t>
          </a:r>
          <a:endParaRPr lang="de-DE" sz="1400" kern="1200" dirty="0"/>
        </a:p>
      </dsp:txBody>
      <dsp:txXfrm>
        <a:off x="6409055" y="1427760"/>
        <a:ext cx="1831096" cy="161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00642-E3E0-4E32-BAD7-88103042A625}">
      <dsp:nvSpPr>
        <dsp:cNvPr id="0" name=""/>
        <dsp:cNvSpPr/>
      </dsp:nvSpPr>
      <dsp:spPr>
        <a:xfrm>
          <a:off x="1066566" y="119807"/>
          <a:ext cx="2377718" cy="825750"/>
        </a:xfrm>
        <a:prstGeom prst="ellipse">
          <a:avLst/>
        </a:prstGeom>
        <a:solidFill>
          <a:schemeClr val="accent6">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6DF028-0AC0-440A-BD89-CB05F061028F}">
      <dsp:nvSpPr>
        <dsp:cNvPr id="0" name=""/>
        <dsp:cNvSpPr/>
      </dsp:nvSpPr>
      <dsp:spPr>
        <a:xfrm>
          <a:off x="2028712" y="2141789"/>
          <a:ext cx="460798" cy="294910"/>
        </a:xfrm>
        <a:prstGeom prst="downArrow">
          <a:avLst/>
        </a:prstGeom>
        <a:solidFill>
          <a:schemeClr val="accent6">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75DBDDC-7CC0-4F37-A5D4-D869477BAF40}">
      <dsp:nvSpPr>
        <dsp:cNvPr id="0" name=""/>
        <dsp:cNvSpPr/>
      </dsp:nvSpPr>
      <dsp:spPr>
        <a:xfrm>
          <a:off x="1153196" y="2353382"/>
          <a:ext cx="2211831" cy="552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de-DE" sz="1300" b="1" kern="1200" dirty="0">
              <a:solidFill>
                <a:srgbClr val="006600"/>
              </a:solidFill>
            </a:rPr>
            <a:t>Unified, </a:t>
          </a:r>
          <a:r>
            <a:rPr lang="de-DE" sz="1300" b="1" kern="1200" dirty="0" err="1">
              <a:solidFill>
                <a:srgbClr val="006600"/>
              </a:solidFill>
            </a:rPr>
            <a:t>structured</a:t>
          </a:r>
          <a:r>
            <a:rPr lang="de-DE" sz="1300" b="1" kern="1200" dirty="0">
              <a:solidFill>
                <a:srgbClr val="006600"/>
              </a:solidFill>
            </a:rPr>
            <a:t> and </a:t>
          </a:r>
          <a:r>
            <a:rPr lang="de-DE" sz="1300" b="1" kern="1200" dirty="0" err="1">
              <a:solidFill>
                <a:srgbClr val="006600"/>
              </a:solidFill>
            </a:rPr>
            <a:t>comparable</a:t>
          </a:r>
          <a:r>
            <a:rPr lang="de-DE" sz="1300" b="1" kern="1200" dirty="0">
              <a:solidFill>
                <a:srgbClr val="006600"/>
              </a:solidFill>
            </a:rPr>
            <a:t> </a:t>
          </a:r>
          <a:r>
            <a:rPr lang="de-DE" sz="1300" b="1" kern="1200" dirty="0" err="1">
              <a:solidFill>
                <a:srgbClr val="006600"/>
              </a:solidFill>
            </a:rPr>
            <a:t>data</a:t>
          </a:r>
          <a:endParaRPr lang="de-DE" sz="1300" b="1" kern="1200" dirty="0">
            <a:solidFill>
              <a:srgbClr val="006600"/>
            </a:solidFill>
          </a:endParaRPr>
        </a:p>
      </dsp:txBody>
      <dsp:txXfrm>
        <a:off x="1153196" y="2353382"/>
        <a:ext cx="2211831" cy="552957"/>
      </dsp:txXfrm>
    </dsp:sp>
    <dsp:sp modelId="{93C6FBAB-4C93-42BA-8583-F38BE179A3FD}">
      <dsp:nvSpPr>
        <dsp:cNvPr id="0" name=""/>
        <dsp:cNvSpPr/>
      </dsp:nvSpPr>
      <dsp:spPr>
        <a:xfrm>
          <a:off x="1931023" y="1009332"/>
          <a:ext cx="829436" cy="829436"/>
        </a:xfrm>
        <a:prstGeom prst="ellipse">
          <a:avLst/>
        </a:prstGeom>
        <a:solidFill>
          <a:schemeClr val="accent6">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de-DE" sz="1500" kern="1200" dirty="0"/>
            <a:t>Source n</a:t>
          </a:r>
        </a:p>
      </dsp:txBody>
      <dsp:txXfrm>
        <a:off x="2052491" y="1130800"/>
        <a:ext cx="586500" cy="586500"/>
      </dsp:txXfrm>
    </dsp:sp>
    <dsp:sp modelId="{2559F36F-FEC0-468A-9A9E-22847133D525}">
      <dsp:nvSpPr>
        <dsp:cNvPr id="0" name=""/>
        <dsp:cNvSpPr/>
      </dsp:nvSpPr>
      <dsp:spPr>
        <a:xfrm>
          <a:off x="1337515" y="387070"/>
          <a:ext cx="829436" cy="829436"/>
        </a:xfrm>
        <a:prstGeom prst="ellipse">
          <a:avLst/>
        </a:prstGeom>
        <a:solidFill>
          <a:schemeClr val="accent6">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de-DE" sz="1500" kern="1200" dirty="0"/>
            <a:t>Source 2</a:t>
          </a:r>
        </a:p>
      </dsp:txBody>
      <dsp:txXfrm>
        <a:off x="1458983" y="508538"/>
        <a:ext cx="586500" cy="586500"/>
      </dsp:txXfrm>
    </dsp:sp>
    <dsp:sp modelId="{5F8705CF-72CB-4CB7-80DD-43CFA5443770}">
      <dsp:nvSpPr>
        <dsp:cNvPr id="0" name=""/>
        <dsp:cNvSpPr/>
      </dsp:nvSpPr>
      <dsp:spPr>
        <a:xfrm>
          <a:off x="2185384" y="186531"/>
          <a:ext cx="829436" cy="829436"/>
        </a:xfrm>
        <a:prstGeom prst="ellipse">
          <a:avLst/>
        </a:prstGeom>
        <a:solidFill>
          <a:schemeClr val="accent6">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de-DE" sz="1500" kern="1200" dirty="0"/>
            <a:t>Source 1</a:t>
          </a:r>
        </a:p>
      </dsp:txBody>
      <dsp:txXfrm>
        <a:off x="2306852" y="307999"/>
        <a:ext cx="586500" cy="586500"/>
      </dsp:txXfrm>
    </dsp:sp>
    <dsp:sp modelId="{B7B2BB0C-641B-4698-8A55-776C6E914B57}">
      <dsp:nvSpPr>
        <dsp:cNvPr id="0" name=""/>
        <dsp:cNvSpPr/>
      </dsp:nvSpPr>
      <dsp:spPr>
        <a:xfrm>
          <a:off x="968877" y="18431"/>
          <a:ext cx="2580469" cy="2064375"/>
        </a:xfrm>
        <a:prstGeom prst="funnel">
          <a:avLst/>
        </a:prstGeom>
        <a:solidFill>
          <a:schemeClr val="lt1">
            <a:alpha val="40000"/>
            <a:hueOff val="0"/>
            <a:satOff val="0"/>
            <a:lumOff val="0"/>
            <a:alphaOff val="0"/>
          </a:schemeClr>
        </a:solidFill>
        <a:ln w="9525" cap="flat" cmpd="sng" algn="ctr">
          <a:solidFill>
            <a:srgbClr val="FF0000">
              <a:alpha val="90000"/>
            </a:srgb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0"/>
            <a:ext cx="288766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50000"/>
              </a:spcBef>
              <a:defRPr sz="1200" smtClean="0">
                <a:latin typeface="LMU SabonNext Demi" pitchFamily="18" charset="0"/>
              </a:defRPr>
            </a:lvl1pPr>
          </a:lstStyle>
          <a:p>
            <a:pPr>
              <a:defRPr/>
            </a:pPr>
            <a:endParaRPr lang="de-DE" altLang="de-DE"/>
          </a:p>
        </p:txBody>
      </p:sp>
      <p:sp>
        <p:nvSpPr>
          <p:cNvPr id="76803" name="Rectangle 3"/>
          <p:cNvSpPr>
            <a:spLocks noGrp="1" noChangeArrowheads="1"/>
          </p:cNvSpPr>
          <p:nvPr>
            <p:ph type="dt" sz="quarter" idx="1"/>
          </p:nvPr>
        </p:nvSpPr>
        <p:spPr bwMode="auto">
          <a:xfrm>
            <a:off x="3775075" y="0"/>
            <a:ext cx="288766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50000"/>
              </a:spcBef>
              <a:defRPr sz="1200" smtClean="0">
                <a:latin typeface="LMU SabonNext Demi" pitchFamily="18" charset="0"/>
              </a:defRPr>
            </a:lvl1pPr>
          </a:lstStyle>
          <a:p>
            <a:pPr>
              <a:defRPr/>
            </a:pPr>
            <a:endParaRPr lang="de-DE" altLang="de-DE"/>
          </a:p>
        </p:txBody>
      </p:sp>
      <p:sp>
        <p:nvSpPr>
          <p:cNvPr id="76804" name="Rectangle 4"/>
          <p:cNvSpPr>
            <a:spLocks noGrp="1" noChangeArrowheads="1"/>
          </p:cNvSpPr>
          <p:nvPr>
            <p:ph type="ftr" sz="quarter" idx="2"/>
          </p:nvPr>
        </p:nvSpPr>
        <p:spPr bwMode="auto">
          <a:xfrm>
            <a:off x="0" y="9372600"/>
            <a:ext cx="288766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50000"/>
              </a:spcBef>
              <a:defRPr sz="1200" smtClean="0">
                <a:latin typeface="LMU SabonNext Demi" pitchFamily="18" charset="0"/>
              </a:defRPr>
            </a:lvl1pPr>
          </a:lstStyle>
          <a:p>
            <a:pPr>
              <a:defRPr/>
            </a:pPr>
            <a:endParaRPr lang="de-DE" altLang="de-DE"/>
          </a:p>
        </p:txBody>
      </p:sp>
      <p:sp>
        <p:nvSpPr>
          <p:cNvPr id="76805" name="Rectangle 5"/>
          <p:cNvSpPr>
            <a:spLocks noGrp="1" noChangeArrowheads="1"/>
          </p:cNvSpPr>
          <p:nvPr>
            <p:ph type="sldNum" sz="quarter" idx="3"/>
          </p:nvPr>
        </p:nvSpPr>
        <p:spPr bwMode="auto">
          <a:xfrm>
            <a:off x="3775075" y="9372600"/>
            <a:ext cx="288766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50000"/>
              </a:spcBef>
              <a:defRPr sz="1200" smtClean="0">
                <a:latin typeface="LMU SabonNext Demi" pitchFamily="18" charset="0"/>
              </a:defRPr>
            </a:lvl1pPr>
          </a:lstStyle>
          <a:p>
            <a:pPr>
              <a:defRPr/>
            </a:pPr>
            <a:fld id="{608B1F1F-43B3-4FB2-9801-9E8BA445054A}" type="slidenum">
              <a:rPr lang="de-DE" altLang="de-DE"/>
              <a:pPr>
                <a:defRPr/>
              </a:pPr>
              <a:t>‹Nr.›</a:t>
            </a:fld>
            <a:endParaRPr lang="de-DE" altLang="de-DE"/>
          </a:p>
        </p:txBody>
      </p:sp>
    </p:spTree>
    <p:extLst>
      <p:ext uri="{BB962C8B-B14F-4D97-AF65-F5344CB8AC3E}">
        <p14:creationId xmlns:p14="http://schemas.microsoft.com/office/powerpoint/2010/main" val="767131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8876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a:spcBef>
                <a:spcPct val="50000"/>
              </a:spcBef>
              <a:defRPr sz="1200" smtClean="0">
                <a:latin typeface="LMU SabonNext Demi" pitchFamily="18" charset="0"/>
              </a:defRPr>
            </a:lvl1pPr>
          </a:lstStyle>
          <a:p>
            <a:pPr>
              <a:defRPr/>
            </a:pPr>
            <a:endParaRPr lang="de-DE" altLang="de-DE"/>
          </a:p>
        </p:txBody>
      </p:sp>
      <p:sp>
        <p:nvSpPr>
          <p:cNvPr id="24579" name="Rectangle 3"/>
          <p:cNvSpPr>
            <a:spLocks noGrp="1" noChangeArrowheads="1"/>
          </p:cNvSpPr>
          <p:nvPr>
            <p:ph type="dt" idx="1"/>
          </p:nvPr>
        </p:nvSpPr>
        <p:spPr bwMode="auto">
          <a:xfrm>
            <a:off x="3775075" y="0"/>
            <a:ext cx="28876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algn="r">
              <a:spcBef>
                <a:spcPct val="50000"/>
              </a:spcBef>
              <a:defRPr sz="1200" smtClean="0">
                <a:latin typeface="LMU SabonNext Demi" pitchFamily="18" charset="0"/>
              </a:defRPr>
            </a:lvl1pPr>
          </a:lstStyle>
          <a:p>
            <a:pPr>
              <a:defRPr/>
            </a:pPr>
            <a:endParaRPr lang="de-DE" altLang="de-DE"/>
          </a:p>
        </p:txBody>
      </p:sp>
      <p:sp>
        <p:nvSpPr>
          <p:cNvPr id="11268" name="Rectangle 4"/>
          <p:cNvSpPr>
            <a:spLocks noGrp="1" noRot="1" noChangeAspect="1" noChangeArrowheads="1" noTextEdit="1"/>
          </p:cNvSpPr>
          <p:nvPr>
            <p:ph type="sldImg" idx="2"/>
          </p:nvPr>
        </p:nvSpPr>
        <p:spPr bwMode="auto">
          <a:xfrm>
            <a:off x="865188" y="739775"/>
            <a:ext cx="4933950"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4581" name="Rectangle 5"/>
          <p:cNvSpPr>
            <a:spLocks noGrp="1" noChangeArrowheads="1"/>
          </p:cNvSpPr>
          <p:nvPr>
            <p:ph type="body" sz="quarter" idx="3"/>
          </p:nvPr>
        </p:nvSpPr>
        <p:spPr bwMode="auto">
          <a:xfrm>
            <a:off x="889000" y="4686300"/>
            <a:ext cx="4884738" cy="1227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de-DE" altLang="de-DE" noProof="0"/>
              <a:t>Mastertextformat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4582" name="Rectangle 6"/>
          <p:cNvSpPr>
            <a:spLocks noGrp="1" noChangeArrowheads="1"/>
          </p:cNvSpPr>
          <p:nvPr>
            <p:ph type="ftr" sz="quarter" idx="4"/>
          </p:nvPr>
        </p:nvSpPr>
        <p:spPr bwMode="auto">
          <a:xfrm>
            <a:off x="0" y="9591675"/>
            <a:ext cx="28876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spcBef>
                <a:spcPct val="50000"/>
              </a:spcBef>
              <a:defRPr sz="1200" smtClean="0">
                <a:latin typeface="LMU SabonNext Demi" pitchFamily="18" charset="0"/>
              </a:defRPr>
            </a:lvl1pPr>
          </a:lstStyle>
          <a:p>
            <a:pPr>
              <a:defRPr/>
            </a:pPr>
            <a:endParaRPr lang="de-DE" altLang="de-DE"/>
          </a:p>
        </p:txBody>
      </p:sp>
      <p:sp>
        <p:nvSpPr>
          <p:cNvPr id="24583" name="Rectangle 7"/>
          <p:cNvSpPr>
            <a:spLocks noGrp="1" noChangeArrowheads="1"/>
          </p:cNvSpPr>
          <p:nvPr>
            <p:ph type="sldNum" sz="quarter" idx="5"/>
          </p:nvPr>
        </p:nvSpPr>
        <p:spPr bwMode="auto">
          <a:xfrm>
            <a:off x="3775075" y="9591675"/>
            <a:ext cx="28876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r">
              <a:spcBef>
                <a:spcPct val="50000"/>
              </a:spcBef>
              <a:defRPr sz="1200" smtClean="0">
                <a:latin typeface="LMU SabonNext Demi" pitchFamily="18" charset="0"/>
              </a:defRPr>
            </a:lvl1pPr>
          </a:lstStyle>
          <a:p>
            <a:pPr>
              <a:defRPr/>
            </a:pPr>
            <a:fld id="{C3F2EF7E-FC30-45B7-BE9B-52ADA22B3133}" type="slidenum">
              <a:rPr lang="de-DE" altLang="de-DE"/>
              <a:pPr>
                <a:defRPr/>
              </a:pPr>
              <a:t>‹Nr.›</a:t>
            </a:fld>
            <a:endParaRPr lang="de-DE" altLang="de-DE"/>
          </a:p>
        </p:txBody>
      </p:sp>
    </p:spTree>
    <p:extLst>
      <p:ext uri="{BB962C8B-B14F-4D97-AF65-F5344CB8AC3E}">
        <p14:creationId xmlns:p14="http://schemas.microsoft.com/office/powerpoint/2010/main" val="34986315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44"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44"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44"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44"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4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verba-alpina.gwi.uni-muenchen.de/it/?page_id=21&amp;letter=T#tipizzazion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1</a:t>
            </a:fld>
            <a:endParaRPr lang="de-DE" altLang="de-DE"/>
          </a:p>
        </p:txBody>
      </p:sp>
    </p:spTree>
    <p:extLst>
      <p:ext uri="{BB962C8B-B14F-4D97-AF65-F5344CB8AC3E}">
        <p14:creationId xmlns:p14="http://schemas.microsoft.com/office/powerpoint/2010/main" val="2109450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2</a:t>
            </a:fld>
            <a:endParaRPr lang="de-DE" altLang="de-DE"/>
          </a:p>
        </p:txBody>
      </p:sp>
    </p:spTree>
    <p:extLst>
      <p:ext uri="{BB962C8B-B14F-4D97-AF65-F5344CB8AC3E}">
        <p14:creationId xmlns:p14="http://schemas.microsoft.com/office/powerpoint/2010/main" val="447853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3</a:t>
            </a:fld>
            <a:endParaRPr lang="de-DE" altLang="de-DE"/>
          </a:p>
        </p:txBody>
      </p:sp>
    </p:spTree>
    <p:extLst>
      <p:ext uri="{BB962C8B-B14F-4D97-AF65-F5344CB8AC3E}">
        <p14:creationId xmlns:p14="http://schemas.microsoft.com/office/powerpoint/2010/main" val="3882441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Times" pitchFamily="-44" charset="0"/>
                <a:ea typeface="+mn-ea"/>
                <a:cs typeface="+mn-cs"/>
              </a:rPr>
              <a:t>- VA seeks to investigate the linguistic and cultural area of the entire Alpine region from a transnational perspective through selective analyses</a:t>
            </a: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4</a:t>
            </a:fld>
            <a:endParaRPr lang="de-DE" altLang="de-DE"/>
          </a:p>
        </p:txBody>
      </p:sp>
    </p:spTree>
    <p:extLst>
      <p:ext uri="{BB962C8B-B14F-4D97-AF65-F5344CB8AC3E}">
        <p14:creationId xmlns:p14="http://schemas.microsoft.com/office/powerpoint/2010/main" val="2168549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de-DE" dirty="0"/>
              <a:t>Alpine </a:t>
            </a:r>
            <a:r>
              <a:rPr lang="de-DE" dirty="0" err="1"/>
              <a:t>convention</a:t>
            </a:r>
            <a:r>
              <a:rPr lang="de-DE" dirty="0"/>
              <a:t>: </a:t>
            </a:r>
            <a:r>
              <a:rPr lang="en-GB" sz="1200" kern="1200" dirty="0">
                <a:solidFill>
                  <a:schemeClr val="tx1"/>
                </a:solidFill>
                <a:effectLst/>
                <a:latin typeface="Times" pitchFamily="-44" charset="0"/>
                <a:ea typeface="+mn-ea"/>
                <a:cs typeface="+mn-cs"/>
              </a:rPr>
              <a:t>The Alpine Convention is an international treaty between the Alpine Countries (Austria, France, Germany, Italy, Liechtenstein, Monaco, Slovenia and Switzerland) as well as the EU, for the sustainable development and protection of the Alps.</a:t>
            </a: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Times" pitchFamily="-44" charset="0"/>
                <a:ea typeface="+mn-ea"/>
                <a:cs typeface="+mn-cs"/>
              </a:rPr>
              <a:t>- </a:t>
            </a:r>
            <a:r>
              <a:rPr lang="en-US" sz="1200" kern="1200" dirty="0">
                <a:solidFill>
                  <a:schemeClr val="tx1"/>
                </a:solidFill>
                <a:effectLst/>
                <a:latin typeface="Times" pitchFamily="-44" charset="0"/>
                <a:ea typeface="+mn-ea"/>
                <a:cs typeface="+mn-cs"/>
              </a:rPr>
              <a:t>This area covers a surface area of </a:t>
            </a:r>
            <a:r>
              <a:rPr lang="en-GB" sz="1200" kern="1200" dirty="0">
                <a:solidFill>
                  <a:schemeClr val="tx1"/>
                </a:solidFill>
                <a:effectLst/>
                <a:latin typeface="Times" pitchFamily="-44" charset="0"/>
                <a:ea typeface="+mn-ea"/>
                <a:cs typeface="+mn-cs"/>
              </a:rPr>
              <a:t>190,600 km</a:t>
            </a:r>
            <a:r>
              <a:rPr lang="en-GB" sz="1200" kern="1200" baseline="30000" dirty="0">
                <a:solidFill>
                  <a:schemeClr val="tx1"/>
                </a:solidFill>
                <a:effectLst/>
                <a:latin typeface="Times" pitchFamily="-44" charset="0"/>
                <a:ea typeface="+mn-ea"/>
                <a:cs typeface="+mn-cs"/>
              </a:rPr>
              <a:t>2</a:t>
            </a:r>
            <a:endParaRPr lang="de-DE" sz="1200" kern="1200" dirty="0">
              <a:solidFill>
                <a:schemeClr val="tx1"/>
              </a:solidFill>
              <a:effectLst/>
              <a:latin typeface="Times" pitchFamily="-44" charset="0"/>
              <a:ea typeface="+mn-ea"/>
              <a:cs typeface="+mn-cs"/>
            </a:endParaRPr>
          </a:p>
          <a:p>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5</a:t>
            </a:fld>
            <a:endParaRPr lang="de-DE" altLang="de-DE"/>
          </a:p>
        </p:txBody>
      </p:sp>
    </p:spTree>
    <p:extLst>
      <p:ext uri="{BB962C8B-B14F-4D97-AF65-F5344CB8AC3E}">
        <p14:creationId xmlns:p14="http://schemas.microsoft.com/office/powerpoint/2010/main" val="3945752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en-US" sz="1200" kern="1200" dirty="0">
                <a:solidFill>
                  <a:schemeClr val="tx1"/>
                </a:solidFill>
                <a:effectLst/>
                <a:latin typeface="Times" pitchFamily="-44" charset="0"/>
                <a:ea typeface="+mn-ea"/>
                <a:cs typeface="+mn-cs"/>
              </a:rPr>
              <a:t>The Alpine region is </a:t>
            </a:r>
            <a:r>
              <a:rPr lang="en-GB" sz="1200" kern="1200" dirty="0">
                <a:solidFill>
                  <a:schemeClr val="tx1"/>
                </a:solidFill>
                <a:effectLst/>
                <a:latin typeface="Times" pitchFamily="-44" charset="0"/>
                <a:ea typeface="+mn-ea"/>
                <a:cs typeface="+mn-cs"/>
              </a:rPr>
              <a:t>characterised</a:t>
            </a:r>
            <a:r>
              <a:rPr lang="en-US" sz="1200" kern="1200" dirty="0">
                <a:solidFill>
                  <a:schemeClr val="tx1"/>
                </a:solidFill>
                <a:effectLst/>
                <a:latin typeface="Times" pitchFamily="-44" charset="0"/>
                <a:ea typeface="+mn-ea"/>
                <a:cs typeface="+mn-cs"/>
              </a:rPr>
              <a:t> by …</a:t>
            </a:r>
          </a:p>
          <a:p>
            <a:pPr marL="171450" indent="-171450">
              <a:buFontTx/>
              <a:buChar char="-"/>
            </a:pPr>
            <a:r>
              <a:rPr lang="en-US" sz="1200" kern="1200" dirty="0">
                <a:solidFill>
                  <a:schemeClr val="tx1"/>
                </a:solidFill>
                <a:effectLst/>
                <a:latin typeface="Times" pitchFamily="-44" charset="0"/>
                <a:ea typeface="+mn-ea"/>
                <a:cs typeface="+mn-cs"/>
              </a:rPr>
              <a:t>This linguistic heterogeneity, which includes three large language families (Germanic, Romance and Slavonic), has made the region a topic of interest for linguists</a:t>
            </a:r>
          </a:p>
          <a:p>
            <a:pPr marL="0" indent="0">
              <a:buFontTx/>
              <a:buNone/>
            </a:pPr>
            <a:r>
              <a:rPr lang="en-US" sz="1200" kern="1200" dirty="0">
                <a:solidFill>
                  <a:schemeClr val="tx1"/>
                </a:solidFill>
                <a:effectLst/>
                <a:latin typeface="Times" pitchFamily="-44" charset="0"/>
                <a:ea typeface="+mn-ea"/>
                <a:cs typeface="+mn-cs"/>
              </a:rPr>
              <a:t>- Accordingly:</a:t>
            </a:r>
            <a:r>
              <a:rPr lang="en-US" sz="1200" kern="1200" baseline="0" dirty="0">
                <a:solidFill>
                  <a:schemeClr val="tx1"/>
                </a:solidFill>
                <a:effectLst/>
                <a:latin typeface="Times" pitchFamily="-44" charset="0"/>
                <a:ea typeface="+mn-ea"/>
                <a:cs typeface="+mn-cs"/>
              </a:rPr>
              <a:t> </a:t>
            </a:r>
            <a:r>
              <a:rPr lang="en-US" sz="1200" kern="1200" dirty="0" err="1">
                <a:solidFill>
                  <a:schemeClr val="tx1"/>
                </a:solidFill>
                <a:effectLst/>
                <a:latin typeface="Times" pitchFamily="-44" charset="0"/>
                <a:ea typeface="+mn-ea"/>
                <a:cs typeface="+mn-cs"/>
              </a:rPr>
              <a:t>VerbaAlpina</a:t>
            </a:r>
            <a:r>
              <a:rPr lang="en-US" sz="1200" kern="1200" dirty="0">
                <a:solidFill>
                  <a:schemeClr val="tx1"/>
                </a:solidFill>
                <a:effectLst/>
                <a:latin typeface="Times" pitchFamily="-44" charset="0"/>
                <a:ea typeface="+mn-ea"/>
                <a:cs typeface="+mn-cs"/>
              </a:rPr>
              <a:t> focuses on the following languages and their respective dialects: German, French, Italian, Slovenian</a:t>
            </a:r>
            <a:r>
              <a:rPr lang="en-GB" sz="1200" kern="1200" dirty="0">
                <a:solidFill>
                  <a:schemeClr val="tx1"/>
                </a:solidFill>
                <a:effectLst/>
                <a:latin typeface="Times" pitchFamily="-44" charset="0"/>
                <a:ea typeface="+mn-ea"/>
                <a:cs typeface="+mn-cs"/>
              </a:rPr>
              <a:t>, Franco-Provençal, Romansh, </a:t>
            </a:r>
            <a:r>
              <a:rPr lang="en-GB" sz="1200" kern="1200" dirty="0" err="1">
                <a:solidFill>
                  <a:schemeClr val="tx1"/>
                </a:solidFill>
                <a:effectLst/>
                <a:latin typeface="Times" pitchFamily="-44" charset="0"/>
                <a:ea typeface="+mn-ea"/>
                <a:cs typeface="+mn-cs"/>
              </a:rPr>
              <a:t>Ladin</a:t>
            </a:r>
            <a:r>
              <a:rPr lang="en-GB" sz="1200" kern="1200" dirty="0">
                <a:solidFill>
                  <a:schemeClr val="tx1"/>
                </a:solidFill>
                <a:effectLst/>
                <a:latin typeface="Times" pitchFamily="-44" charset="0"/>
                <a:ea typeface="+mn-ea"/>
                <a:cs typeface="+mn-cs"/>
              </a:rPr>
              <a:t>, </a:t>
            </a:r>
            <a:r>
              <a:rPr lang="en-GB" sz="1200" kern="1200" dirty="0" err="1">
                <a:solidFill>
                  <a:schemeClr val="tx1"/>
                </a:solidFill>
                <a:effectLst/>
                <a:latin typeface="Times" pitchFamily="-44" charset="0"/>
                <a:ea typeface="+mn-ea"/>
                <a:cs typeface="+mn-cs"/>
              </a:rPr>
              <a:t>Friulian</a:t>
            </a:r>
            <a:r>
              <a:rPr lang="en-GB" sz="1200" kern="1200" dirty="0">
                <a:solidFill>
                  <a:schemeClr val="tx1"/>
                </a:solidFill>
                <a:effectLst/>
                <a:latin typeface="Times" pitchFamily="-44" charset="0"/>
                <a:ea typeface="+mn-ea"/>
                <a:cs typeface="+mn-cs"/>
              </a:rPr>
              <a:t> and Occitan</a:t>
            </a:r>
            <a:r>
              <a:rPr lang="en-US" sz="1200" kern="1200" dirty="0">
                <a:solidFill>
                  <a:schemeClr val="tx1"/>
                </a:solidFill>
                <a:effectLst/>
                <a:latin typeface="Times" pitchFamily="-44" charset="0"/>
                <a:ea typeface="+mn-ea"/>
                <a:cs typeface="+mn-cs"/>
              </a:rPr>
              <a:t>. </a:t>
            </a: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6</a:t>
            </a:fld>
            <a:endParaRPr lang="de-DE" altLang="de-DE"/>
          </a:p>
        </p:txBody>
      </p:sp>
    </p:spTree>
    <p:extLst>
      <p:ext uri="{BB962C8B-B14F-4D97-AF65-F5344CB8AC3E}">
        <p14:creationId xmlns:p14="http://schemas.microsoft.com/office/powerpoint/2010/main" val="381155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DE" dirty="0" err="1"/>
              <a:t>VerbaAlpina</a:t>
            </a:r>
            <a:r>
              <a:rPr lang="de-DE" baseline="0" dirty="0"/>
              <a:t> </a:t>
            </a:r>
            <a:r>
              <a:rPr lang="de-DE" baseline="0" dirty="0" err="1"/>
              <a:t>investigates</a:t>
            </a:r>
            <a:r>
              <a:rPr lang="de-DE" baseline="0" dirty="0"/>
              <a:t> </a:t>
            </a:r>
            <a:r>
              <a:rPr lang="de-DE" baseline="0" dirty="0" err="1"/>
              <a:t>the</a:t>
            </a:r>
            <a:r>
              <a:rPr lang="de-DE" baseline="0" dirty="0"/>
              <a:t> Alpine </a:t>
            </a:r>
            <a:r>
              <a:rPr lang="de-DE" baseline="0" dirty="0" err="1"/>
              <a:t>lexis</a:t>
            </a:r>
            <a:r>
              <a:rPr lang="de-DE" baseline="0" dirty="0"/>
              <a:t> </a:t>
            </a:r>
            <a:r>
              <a:rPr lang="de-DE" baseline="0" dirty="0" err="1"/>
              <a:t>of</a:t>
            </a:r>
            <a:r>
              <a:rPr lang="de-DE" baseline="0" dirty="0"/>
              <a:t> </a:t>
            </a:r>
            <a:r>
              <a:rPr lang="de-DE" baseline="0" dirty="0" err="1"/>
              <a:t>three</a:t>
            </a:r>
            <a:r>
              <a:rPr lang="de-DE" baseline="0" dirty="0"/>
              <a:t> </a:t>
            </a:r>
            <a:r>
              <a:rPr lang="de-DE" baseline="0" dirty="0" err="1"/>
              <a:t>conceptual</a:t>
            </a:r>
            <a:r>
              <a:rPr lang="de-DE" baseline="0" dirty="0"/>
              <a:t> </a:t>
            </a:r>
            <a:r>
              <a:rPr lang="de-DE" baseline="0" dirty="0" err="1"/>
              <a:t>domains</a:t>
            </a:r>
            <a:r>
              <a:rPr lang="de-DE" baseline="0" dirty="0"/>
              <a:t>, </a:t>
            </a:r>
            <a:r>
              <a:rPr lang="de-DE" baseline="0" dirty="0" err="1"/>
              <a:t>one</a:t>
            </a:r>
            <a:r>
              <a:rPr lang="de-DE" baseline="0" dirty="0"/>
              <a:t> in </a:t>
            </a:r>
            <a:r>
              <a:rPr lang="de-DE" baseline="0" dirty="0" err="1"/>
              <a:t>each</a:t>
            </a:r>
            <a:r>
              <a:rPr lang="de-DE" baseline="0" dirty="0"/>
              <a:t> </a:t>
            </a:r>
            <a:r>
              <a:rPr lang="de-DE" baseline="0" dirty="0" err="1"/>
              <a:t>project</a:t>
            </a:r>
            <a:r>
              <a:rPr lang="de-DE" baseline="0" dirty="0"/>
              <a:t> </a:t>
            </a:r>
            <a:r>
              <a:rPr lang="de-DE" baseline="0" dirty="0" err="1"/>
              <a:t>phase</a:t>
            </a:r>
            <a:endParaRPr lang="de-DE" baseline="0" dirty="0"/>
          </a:p>
          <a:p>
            <a:pPr marL="0" indent="0">
              <a:buFontTx/>
              <a:buNone/>
            </a:pPr>
            <a:r>
              <a:rPr lang="de-DE" baseline="0" dirty="0"/>
              <a:t>- Stage </a:t>
            </a:r>
            <a:r>
              <a:rPr lang="de-DE" baseline="0" dirty="0" err="1"/>
              <a:t>one</a:t>
            </a:r>
            <a:r>
              <a:rPr lang="de-DE" baseline="0" dirty="0"/>
              <a:t> </a:t>
            </a:r>
            <a:r>
              <a:rPr lang="de-DE" baseline="0" dirty="0" err="1"/>
              <a:t>focused</a:t>
            </a:r>
            <a:r>
              <a:rPr lang="de-DE" baseline="0" dirty="0"/>
              <a:t> on </a:t>
            </a:r>
            <a:r>
              <a:rPr lang="de-DE" baseline="0" dirty="0" err="1"/>
              <a:t>vocabulary</a:t>
            </a:r>
            <a:r>
              <a:rPr lang="de-DE" baseline="0" dirty="0"/>
              <a:t> </a:t>
            </a:r>
            <a:r>
              <a:rPr lang="de-DE" baseline="0" dirty="0" err="1"/>
              <a:t>related</a:t>
            </a:r>
            <a:r>
              <a:rPr lang="de-DE" baseline="0" dirty="0"/>
              <a:t> </a:t>
            </a:r>
            <a:r>
              <a:rPr lang="de-DE" baseline="0" dirty="0" err="1"/>
              <a:t>to</a:t>
            </a:r>
            <a:r>
              <a:rPr lang="de-DE" baseline="0" dirty="0"/>
              <a:t>…, in </a:t>
            </a:r>
            <a:r>
              <a:rPr lang="de-DE" baseline="0" dirty="0" err="1"/>
              <a:t>the</a:t>
            </a:r>
            <a:r>
              <a:rPr lang="de-DE" baseline="0" dirty="0"/>
              <a:t> </a:t>
            </a:r>
            <a:r>
              <a:rPr lang="de-DE" baseline="0" dirty="0" err="1"/>
              <a:t>current</a:t>
            </a:r>
            <a:r>
              <a:rPr lang="de-DE" baseline="0" dirty="0"/>
              <a:t> </a:t>
            </a:r>
            <a:r>
              <a:rPr lang="de-DE" baseline="0" dirty="0" err="1"/>
              <a:t>phase</a:t>
            </a:r>
            <a:r>
              <a:rPr lang="de-DE" baseline="0" dirty="0"/>
              <a:t> </a:t>
            </a:r>
            <a:r>
              <a:rPr lang="de-DE" baseline="0" dirty="0" err="1"/>
              <a:t>the</a:t>
            </a:r>
            <a:r>
              <a:rPr lang="de-DE" baseline="0" dirty="0"/>
              <a:t> </a:t>
            </a:r>
            <a:r>
              <a:rPr lang="de-DE" baseline="0" dirty="0" err="1"/>
              <a:t>project</a:t>
            </a:r>
            <a:r>
              <a:rPr lang="de-DE" baseline="0" dirty="0"/>
              <a:t> </a:t>
            </a:r>
            <a:r>
              <a:rPr lang="de-DE" baseline="0" dirty="0" err="1"/>
              <a:t>is</a:t>
            </a:r>
            <a:r>
              <a:rPr lang="de-DE" baseline="0" dirty="0"/>
              <a:t> </a:t>
            </a:r>
            <a:r>
              <a:rPr lang="de-DE" baseline="0" dirty="0" err="1"/>
              <a:t>concerned</a:t>
            </a:r>
            <a:r>
              <a:rPr lang="de-DE" baseline="0" dirty="0"/>
              <a:t> </a:t>
            </a:r>
            <a:r>
              <a:rPr lang="de-DE" baseline="0" dirty="0" err="1"/>
              <a:t>with</a:t>
            </a:r>
            <a:r>
              <a:rPr lang="de-DE" baseline="0" dirty="0"/>
              <a:t> </a:t>
            </a:r>
            <a:r>
              <a:rPr lang="de-DE" baseline="0" dirty="0" err="1"/>
              <a:t>the</a:t>
            </a:r>
            <a:r>
              <a:rPr lang="de-DE" baseline="0" dirty="0"/>
              <a:t> </a:t>
            </a:r>
            <a:r>
              <a:rPr lang="de-DE" baseline="0" dirty="0" err="1"/>
              <a:t>lexis</a:t>
            </a:r>
            <a:r>
              <a:rPr lang="de-DE" baseline="0" dirty="0"/>
              <a:t> </a:t>
            </a:r>
            <a:r>
              <a:rPr lang="de-DE" baseline="0" dirty="0" err="1"/>
              <a:t>of</a:t>
            </a:r>
            <a:r>
              <a:rPr lang="de-DE" baseline="0" dirty="0"/>
              <a:t> </a:t>
            </a:r>
            <a:r>
              <a:rPr lang="de-DE" baseline="0" dirty="0" err="1"/>
              <a:t>the</a:t>
            </a:r>
            <a:r>
              <a:rPr lang="de-DE" baseline="0" dirty="0"/>
              <a:t> </a:t>
            </a:r>
            <a:r>
              <a:rPr lang="de-DE" baseline="0" dirty="0" err="1"/>
              <a:t>domains</a:t>
            </a:r>
            <a:r>
              <a:rPr lang="de-DE" baseline="0" dirty="0"/>
              <a:t>…., </a:t>
            </a:r>
            <a:r>
              <a:rPr lang="de-DE" baseline="0" dirty="0" err="1"/>
              <a:t>the</a:t>
            </a:r>
            <a:r>
              <a:rPr lang="de-DE" baseline="0" dirty="0"/>
              <a:t> last </a:t>
            </a:r>
            <a:r>
              <a:rPr lang="de-DE" baseline="0" dirty="0" err="1"/>
              <a:t>stage</a:t>
            </a:r>
            <a:r>
              <a:rPr lang="de-DE" baseline="0" dirty="0"/>
              <a:t> will </a:t>
            </a:r>
            <a:r>
              <a:rPr lang="de-DE" baseline="0" dirty="0" err="1"/>
              <a:t>focus</a:t>
            </a:r>
            <a:r>
              <a:rPr lang="de-DE" baseline="0" dirty="0"/>
              <a:t> on… </a:t>
            </a:r>
            <a:endParaRPr lang="de-DE" dirty="0"/>
          </a:p>
          <a:p>
            <a:pPr marL="0" indent="0">
              <a:buFontTx/>
              <a:buNone/>
            </a:pPr>
            <a:r>
              <a:rPr lang="de-DE" dirty="0"/>
              <a:t>-</a:t>
            </a:r>
            <a:r>
              <a:rPr lang="de-DE" baseline="0" dirty="0"/>
              <a:t> </a:t>
            </a:r>
            <a:r>
              <a:rPr lang="de-DE" dirty="0"/>
              <a:t>Second</a:t>
            </a:r>
            <a:r>
              <a:rPr lang="de-DE" baseline="0" dirty="0"/>
              <a:t> </a:t>
            </a:r>
            <a:r>
              <a:rPr lang="de-DE" baseline="0" dirty="0" err="1"/>
              <a:t>project</a:t>
            </a:r>
            <a:r>
              <a:rPr lang="de-DE" baseline="0" dirty="0"/>
              <a:t> </a:t>
            </a:r>
            <a:r>
              <a:rPr lang="de-DE" baseline="0" dirty="0" err="1"/>
              <a:t>phase</a:t>
            </a:r>
            <a:r>
              <a:rPr lang="de-DE" baseline="0" dirty="0"/>
              <a:t>: </a:t>
            </a:r>
            <a:r>
              <a:rPr lang="de-DE" baseline="0" dirty="0" err="1"/>
              <a:t>the</a:t>
            </a:r>
            <a:r>
              <a:rPr lang="de-DE" baseline="0" dirty="0"/>
              <a:t> </a:t>
            </a:r>
            <a:r>
              <a:rPr lang="de-DE" baseline="0" dirty="0" err="1"/>
              <a:t>data</a:t>
            </a:r>
            <a:r>
              <a:rPr lang="de-DE" baseline="0" dirty="0"/>
              <a:t> </a:t>
            </a:r>
            <a:r>
              <a:rPr lang="de-DE" baseline="0" dirty="0" err="1"/>
              <a:t>collection</a:t>
            </a:r>
            <a:r>
              <a:rPr lang="de-DE" baseline="0" dirty="0"/>
              <a:t> </a:t>
            </a:r>
            <a:r>
              <a:rPr lang="de-DE" baseline="0" dirty="0" err="1"/>
              <a:t>of</a:t>
            </a:r>
            <a:r>
              <a:rPr lang="de-DE" baseline="0" dirty="0"/>
              <a:t> </a:t>
            </a:r>
            <a:r>
              <a:rPr lang="de-DE" baseline="0" dirty="0" err="1"/>
              <a:t>vocabulary</a:t>
            </a:r>
            <a:r>
              <a:rPr lang="de-DE" baseline="0" dirty="0"/>
              <a:t> </a:t>
            </a:r>
            <a:r>
              <a:rPr lang="de-DE" baseline="0" dirty="0" err="1"/>
              <a:t>regarding</a:t>
            </a:r>
            <a:r>
              <a:rPr lang="de-DE" baseline="0" dirty="0"/>
              <a:t> </a:t>
            </a:r>
            <a:r>
              <a:rPr lang="de-DE" baseline="0" dirty="0" err="1"/>
              <a:t>the</a:t>
            </a:r>
            <a:r>
              <a:rPr lang="de-DE" baseline="0" dirty="0"/>
              <a:t> </a:t>
            </a:r>
            <a:r>
              <a:rPr lang="de-DE" baseline="0" dirty="0" err="1"/>
              <a:t>first</a:t>
            </a:r>
            <a:r>
              <a:rPr lang="de-DE" baseline="0" dirty="0"/>
              <a:t> </a:t>
            </a:r>
            <a:r>
              <a:rPr lang="de-DE" baseline="0" dirty="0" err="1"/>
              <a:t>project</a:t>
            </a:r>
            <a:r>
              <a:rPr lang="de-DE" baseline="0" dirty="0"/>
              <a:t> </a:t>
            </a:r>
            <a:r>
              <a:rPr lang="de-DE" baseline="0" dirty="0" err="1"/>
              <a:t>phase</a:t>
            </a:r>
            <a:r>
              <a:rPr lang="de-DE" baseline="0" dirty="0"/>
              <a:t> </a:t>
            </a:r>
            <a:r>
              <a:rPr lang="de-DE" baseline="0" dirty="0" err="1"/>
              <a:t>is</a:t>
            </a:r>
            <a:r>
              <a:rPr lang="de-DE" baseline="0" dirty="0"/>
              <a:t> not </a:t>
            </a:r>
            <a:r>
              <a:rPr lang="de-DE" baseline="0" dirty="0" err="1"/>
              <a:t>finished</a:t>
            </a:r>
            <a:r>
              <a:rPr lang="de-DE" baseline="0" dirty="0"/>
              <a:t> </a:t>
            </a:r>
            <a:r>
              <a:rPr lang="de-DE" baseline="0" dirty="0" err="1"/>
              <a:t>yet</a:t>
            </a:r>
            <a:r>
              <a:rPr lang="de-DE" baseline="0" dirty="0"/>
              <a:t>, in </a:t>
            </a:r>
            <a:r>
              <a:rPr lang="de-DE" baseline="0" dirty="0" err="1"/>
              <a:t>each</a:t>
            </a:r>
            <a:r>
              <a:rPr lang="de-DE" baseline="0" dirty="0"/>
              <a:t> </a:t>
            </a:r>
            <a:r>
              <a:rPr lang="de-DE" baseline="0" dirty="0" err="1"/>
              <a:t>project</a:t>
            </a:r>
            <a:r>
              <a:rPr lang="de-DE" baseline="0" dirty="0"/>
              <a:t> </a:t>
            </a:r>
            <a:r>
              <a:rPr lang="de-DE" baseline="0" dirty="0" err="1"/>
              <a:t>phase</a:t>
            </a:r>
            <a:r>
              <a:rPr lang="de-DE" baseline="0" dirty="0"/>
              <a:t> </a:t>
            </a:r>
            <a:r>
              <a:rPr lang="de-DE" baseline="0" dirty="0" err="1"/>
              <a:t>there</a:t>
            </a:r>
            <a:r>
              <a:rPr lang="de-DE" baseline="0" dirty="0"/>
              <a:t> </a:t>
            </a:r>
            <a:r>
              <a:rPr lang="de-DE" baseline="0" dirty="0" err="1"/>
              <a:t>is</a:t>
            </a:r>
            <a:r>
              <a:rPr lang="de-DE" baseline="0" dirty="0"/>
              <a:t> </a:t>
            </a:r>
            <a:r>
              <a:rPr lang="de-DE" baseline="0" dirty="0" err="1"/>
              <a:t>only</a:t>
            </a:r>
            <a:r>
              <a:rPr lang="de-DE" baseline="0" dirty="0"/>
              <a:t> </a:t>
            </a:r>
            <a:r>
              <a:rPr lang="de-DE" baseline="0" dirty="0" err="1"/>
              <a:t>added</a:t>
            </a:r>
            <a:r>
              <a:rPr lang="de-DE" baseline="0" dirty="0"/>
              <a:t> </a:t>
            </a:r>
            <a:r>
              <a:rPr lang="de-DE" baseline="0" dirty="0" err="1"/>
              <a:t>another</a:t>
            </a:r>
            <a:r>
              <a:rPr lang="de-DE" baseline="0" dirty="0"/>
              <a:t> </a:t>
            </a:r>
            <a:r>
              <a:rPr lang="de-DE" baseline="0" dirty="0" err="1"/>
              <a:t>vocabulary</a:t>
            </a:r>
            <a:r>
              <a:rPr lang="de-DE" baseline="0" dirty="0"/>
              <a:t> </a:t>
            </a:r>
            <a:r>
              <a:rPr lang="de-DE" baseline="0" dirty="0" err="1"/>
              <a:t>section</a:t>
            </a:r>
            <a:r>
              <a:rPr lang="de-DE" baseline="0" dirty="0"/>
              <a:t> </a:t>
            </a:r>
            <a:r>
              <a:rPr lang="de-DE" baseline="0" dirty="0" err="1"/>
              <a:t>which</a:t>
            </a:r>
            <a:r>
              <a:rPr lang="de-DE" baseline="0" dirty="0"/>
              <a:t> will </a:t>
            </a:r>
            <a:r>
              <a:rPr lang="de-DE" baseline="0" dirty="0" err="1"/>
              <a:t>be</a:t>
            </a:r>
            <a:r>
              <a:rPr lang="de-DE" baseline="0" dirty="0"/>
              <a:t> </a:t>
            </a:r>
            <a:r>
              <a:rPr lang="de-DE" baseline="0" dirty="0" err="1"/>
              <a:t>investigated</a:t>
            </a:r>
            <a:endParaRPr lang="de-DE" baseline="0" dirty="0"/>
          </a:p>
          <a:p>
            <a:pPr marL="0" indent="0">
              <a:buFontTx/>
              <a:buNone/>
            </a:pP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7</a:t>
            </a:fld>
            <a:endParaRPr lang="de-DE" altLang="de-DE"/>
          </a:p>
        </p:txBody>
      </p:sp>
    </p:spTree>
    <p:extLst>
      <p:ext uri="{BB962C8B-B14F-4D97-AF65-F5344CB8AC3E}">
        <p14:creationId xmlns:p14="http://schemas.microsoft.com/office/powerpoint/2010/main" val="413286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DE" dirty="0" err="1"/>
              <a:t>Figure</a:t>
            </a:r>
            <a:r>
              <a:rPr lang="de-DE" dirty="0"/>
              <a:t>: </a:t>
            </a:r>
            <a:r>
              <a:rPr lang="en-GB" sz="1200" kern="1200" dirty="0">
                <a:solidFill>
                  <a:schemeClr val="tx1"/>
                </a:solidFill>
                <a:effectLst/>
                <a:latin typeface="Times" pitchFamily="-44" charset="0"/>
                <a:ea typeface="+mn-ea"/>
                <a:cs typeface="+mn-cs"/>
              </a:rPr>
              <a:t>gives an overview of the large number of traditional atlases and lexica in which the relevant vocabulary of the Alpine region is recorded</a:t>
            </a:r>
          </a:p>
          <a:p>
            <a:pPr marL="0" indent="0">
              <a:buFontTx/>
              <a:buNone/>
            </a:pPr>
            <a:r>
              <a:rPr lang="en-GB" sz="1200" kern="1200" dirty="0">
                <a:solidFill>
                  <a:schemeClr val="tx1"/>
                </a:solidFill>
                <a:effectLst/>
                <a:latin typeface="Times" pitchFamily="-44" charset="0"/>
                <a:ea typeface="+mn-ea"/>
                <a:cs typeface="+mn-cs"/>
              </a:rPr>
              <a:t>- Yet these resources lack a multilingual perspective and only cover parts of the Alpine vocabulary. They were created at different times and document diverse concepts</a:t>
            </a: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8</a:t>
            </a:fld>
            <a:endParaRPr lang="de-DE" altLang="de-DE"/>
          </a:p>
        </p:txBody>
      </p:sp>
    </p:spTree>
    <p:extLst>
      <p:ext uri="{BB962C8B-B14F-4D97-AF65-F5344CB8AC3E}">
        <p14:creationId xmlns:p14="http://schemas.microsoft.com/office/powerpoint/2010/main" val="4029972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r>
              <a:rPr lang="de-DE" sz="1200" dirty="0">
                <a:latin typeface="Calibri" panose="020F0502020204030204" pitchFamily="34" charset="0"/>
                <a:sym typeface="Wingdings" panose="05000000000000000000" pitchFamily="2" charset="2"/>
              </a:rPr>
              <a:t>- </a:t>
            </a:r>
            <a:r>
              <a:rPr lang="en-US" sz="1200" dirty="0">
                <a:latin typeface="Calibri" panose="020F0502020204030204" pitchFamily="34" charset="0"/>
              </a:rPr>
              <a:t>atlases which are digitally published but whose data has been gathered through</a:t>
            </a:r>
            <a:r>
              <a:rPr lang="en-US" sz="1200" baseline="0" dirty="0">
                <a:latin typeface="Calibri" panose="020F0502020204030204" pitchFamily="34" charset="0"/>
              </a:rPr>
              <a:t> </a:t>
            </a:r>
            <a:r>
              <a:rPr lang="en-US" sz="1200" dirty="0">
                <a:latin typeface="Calibri" panose="020F0502020204030204" pitchFamily="34" charset="0"/>
              </a:rPr>
              <a:t>traditional methods (e.g. ALD)</a:t>
            </a:r>
          </a:p>
          <a:p>
            <a:pPr marL="0" indent="0"/>
            <a:r>
              <a:rPr lang="en-US" sz="1200" dirty="0">
                <a:latin typeface="Calibri" panose="020F0502020204030204" pitchFamily="34" charset="0"/>
              </a:rPr>
              <a:t>- </a:t>
            </a:r>
            <a:r>
              <a:rPr lang="en-US" sz="1200" dirty="0"/>
              <a:t>atlases which document diverse languages and language families (e.g.</a:t>
            </a:r>
            <a:r>
              <a:rPr lang="en-US" sz="1200" baseline="0" dirty="0"/>
              <a:t> </a:t>
            </a:r>
            <a:r>
              <a:rPr lang="en-US" sz="1200" dirty="0"/>
              <a:t>WALS)</a:t>
            </a:r>
          </a:p>
          <a:p>
            <a:pPr marL="0" indent="0"/>
            <a:r>
              <a:rPr lang="en-US" sz="1200" dirty="0">
                <a:latin typeface="Calibri" panose="020F0502020204030204" pitchFamily="34" charset="0"/>
              </a:rPr>
              <a:t>- </a:t>
            </a:r>
            <a:r>
              <a:rPr lang="en-US" sz="1200" dirty="0"/>
              <a:t>web-based atlases which use the internet to create data sets (e.g. </a:t>
            </a:r>
            <a:r>
              <a:rPr lang="en-US" sz="1200" dirty="0" err="1"/>
              <a:t>AdA</a:t>
            </a:r>
            <a:r>
              <a:rPr lang="en-US" sz="1200" dirty="0"/>
              <a:t>)</a:t>
            </a:r>
            <a:endParaRPr lang="de-DE" sz="1200" dirty="0">
              <a:latin typeface="Calibri" panose="020F0502020204030204" pitchFamily="34" charset="0"/>
            </a:endParaRPr>
          </a:p>
          <a:p>
            <a:pPr marL="0" indent="0"/>
            <a:endParaRPr lang="de-DE" dirty="0">
              <a:latin typeface="Calibri" panose="020F0502020204030204" pitchFamily="34" charset="0"/>
            </a:endParaRPr>
          </a:p>
          <a:p>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9</a:t>
            </a:fld>
            <a:endParaRPr lang="de-DE" altLang="de-DE"/>
          </a:p>
        </p:txBody>
      </p:sp>
    </p:spTree>
    <p:extLst>
      <p:ext uri="{BB962C8B-B14F-4D97-AF65-F5344CB8AC3E}">
        <p14:creationId xmlns:p14="http://schemas.microsoft.com/office/powerpoint/2010/main" val="3088031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en-US" sz="1200" kern="1200" dirty="0">
                <a:solidFill>
                  <a:schemeClr val="tx1"/>
                </a:solidFill>
                <a:effectLst/>
                <a:latin typeface="Times" pitchFamily="-44" charset="0"/>
                <a:ea typeface="+mn-ea"/>
                <a:cs typeface="+mn-cs"/>
              </a:rPr>
              <a:t>VA addresses the major challenge posed by the lack of uniformity of the data from the individual data sources (linguistic atlases, dictionaries, crowdsourcing) </a:t>
            </a:r>
            <a:r>
              <a:rPr lang="en-US" sz="1200" kern="1200" dirty="0">
                <a:solidFill>
                  <a:schemeClr val="tx1"/>
                </a:solidFill>
                <a:effectLst/>
                <a:latin typeface="Times" pitchFamily="-44" charset="0"/>
                <a:ea typeface="+mn-ea"/>
                <a:cs typeface="+mn-cs"/>
                <a:sym typeface="Wingdings" panose="05000000000000000000" pitchFamily="2" charset="2"/>
              </a:rPr>
              <a:t> </a:t>
            </a:r>
            <a:r>
              <a:rPr lang="en-US" sz="1200" kern="1200" dirty="0">
                <a:solidFill>
                  <a:schemeClr val="tx1"/>
                </a:solidFill>
                <a:effectLst/>
                <a:latin typeface="Times" pitchFamily="-44" charset="0"/>
                <a:ea typeface="+mn-ea"/>
                <a:cs typeface="+mn-cs"/>
              </a:rPr>
              <a:t>are not structured in the same way</a:t>
            </a:r>
          </a:p>
          <a:p>
            <a:pPr marL="171450" indent="-171450">
              <a:buFontTx/>
              <a:buChar char="-"/>
            </a:pPr>
            <a:endParaRPr lang="en-US" sz="1200" kern="1200" dirty="0">
              <a:solidFill>
                <a:schemeClr val="tx1"/>
              </a:solidFill>
              <a:effectLst/>
              <a:latin typeface="Times" pitchFamily="-44" charset="0"/>
              <a:ea typeface="+mn-ea"/>
              <a:cs typeface="+mn-cs"/>
            </a:endParaRPr>
          </a:p>
          <a:p>
            <a:pPr marL="171450" indent="-171450">
              <a:buFontTx/>
              <a:buChar char="-"/>
            </a:pPr>
            <a:r>
              <a:rPr lang="en-US" sz="1200" kern="1200" dirty="0">
                <a:solidFill>
                  <a:schemeClr val="tx1"/>
                </a:solidFill>
                <a:effectLst/>
                <a:latin typeface="Times" pitchFamily="-44" charset="0"/>
                <a:ea typeface="+mn-ea"/>
                <a:cs typeface="+mn-cs"/>
              </a:rPr>
              <a:t> </a:t>
            </a:r>
            <a:r>
              <a:rPr lang="en-US" sz="1200" kern="1200" dirty="0" err="1">
                <a:solidFill>
                  <a:schemeClr val="tx1"/>
                </a:solidFill>
                <a:effectLst/>
                <a:latin typeface="Times" pitchFamily="-44" charset="0"/>
                <a:ea typeface="+mn-ea"/>
                <a:cs typeface="+mn-cs"/>
              </a:rPr>
              <a:t>VerbaAlpina</a:t>
            </a:r>
            <a:r>
              <a:rPr lang="en-US" sz="1200" kern="1200" dirty="0">
                <a:solidFill>
                  <a:schemeClr val="tx1"/>
                </a:solidFill>
                <a:effectLst/>
                <a:latin typeface="Times" pitchFamily="-44" charset="0"/>
                <a:ea typeface="+mn-ea"/>
                <a:cs typeface="+mn-cs"/>
              </a:rPr>
              <a:t> must first unify the different transcription systems of the atlases and dictionaries</a:t>
            </a:r>
          </a:p>
          <a:p>
            <a:pPr marL="171450" indent="-171450">
              <a:buFontTx/>
              <a:buChar char="-"/>
            </a:pPr>
            <a:endParaRPr lang="en-US" sz="1200" kern="1200" dirty="0">
              <a:solidFill>
                <a:schemeClr val="tx1"/>
              </a:solidFill>
              <a:effectLst/>
              <a:latin typeface="Times" pitchFamily="-44" charset="0"/>
              <a:ea typeface="+mn-ea"/>
              <a:cs typeface="+mn-cs"/>
            </a:endParaRPr>
          </a:p>
          <a:p>
            <a:pPr marL="171450" indent="-171450">
              <a:buFontTx/>
              <a:buChar char="-"/>
            </a:pPr>
            <a:r>
              <a:rPr lang="en-US" sz="1200" kern="1200" dirty="0">
                <a:solidFill>
                  <a:schemeClr val="tx1"/>
                </a:solidFill>
                <a:effectLst/>
                <a:latin typeface="Times" pitchFamily="-44" charset="0"/>
                <a:ea typeface="+mn-ea"/>
                <a:cs typeface="+mn-cs"/>
              </a:rPr>
              <a:t> For this purpose, the already existing data in both digital and analogue form undergo a process of systematic data processing to fit the unified structure of the relational database (MySQL) in which all project data is stored</a:t>
            </a:r>
          </a:p>
          <a:p>
            <a:pPr marL="0" indent="0">
              <a:buFontTx/>
              <a:buNone/>
            </a:pPr>
            <a:r>
              <a:rPr lang="en-US" sz="1200" kern="1200" dirty="0">
                <a:solidFill>
                  <a:schemeClr val="tx1"/>
                </a:solidFill>
                <a:effectLst/>
                <a:latin typeface="Times" pitchFamily="-44" charset="0"/>
                <a:ea typeface="+mn-ea"/>
                <a:cs typeface="+mn-cs"/>
                <a:sym typeface="Wingdings" panose="05000000000000000000" pitchFamily="2" charset="2"/>
              </a:rPr>
              <a:t> These sub-processes will be described in more detail by my colleague </a:t>
            </a:r>
            <a:endParaRPr lang="en-US" sz="1200" kern="1200" dirty="0">
              <a:solidFill>
                <a:schemeClr val="tx1"/>
              </a:solidFill>
              <a:effectLst/>
              <a:latin typeface="Times" pitchFamily="-44" charset="0"/>
              <a:ea typeface="+mn-ea"/>
              <a:cs typeface="+mn-cs"/>
            </a:endParaRPr>
          </a:p>
          <a:p>
            <a:pPr marL="171450" indent="-171450">
              <a:buFontTx/>
              <a:buChar char="-"/>
            </a:pPr>
            <a:r>
              <a:rPr lang="en-US" sz="1200" kern="1200" dirty="0">
                <a:solidFill>
                  <a:schemeClr val="tx1"/>
                </a:solidFill>
                <a:effectLst/>
                <a:latin typeface="Times" pitchFamily="-44" charset="0"/>
                <a:ea typeface="+mn-ea"/>
                <a:cs typeface="+mn-cs"/>
              </a:rPr>
              <a:t>This process can be subdivided into three major steps: transcription, </a:t>
            </a:r>
            <a:r>
              <a:rPr lang="en-US" sz="1200" kern="1200" dirty="0" err="1">
                <a:solidFill>
                  <a:schemeClr val="tx1"/>
                </a:solidFill>
                <a:effectLst/>
                <a:latin typeface="Times" pitchFamily="-44" charset="0"/>
                <a:ea typeface="+mn-ea"/>
                <a:cs typeface="+mn-cs"/>
              </a:rPr>
              <a:t>tokenisation</a:t>
            </a:r>
            <a:r>
              <a:rPr lang="en-US" sz="1200" kern="1200" dirty="0">
                <a:solidFill>
                  <a:schemeClr val="tx1"/>
                </a:solidFill>
                <a:effectLst/>
                <a:latin typeface="Times" pitchFamily="-44" charset="0"/>
                <a:ea typeface="+mn-ea"/>
                <a:cs typeface="+mn-cs"/>
              </a:rPr>
              <a:t> and </a:t>
            </a:r>
            <a:r>
              <a:rPr lang="en-US" sz="1200" kern="1200" dirty="0" err="1">
                <a:solidFill>
                  <a:schemeClr val="tx1"/>
                </a:solidFill>
                <a:effectLst/>
                <a:latin typeface="Times" pitchFamily="-44" charset="0"/>
                <a:ea typeface="+mn-ea"/>
                <a:cs typeface="+mn-cs"/>
              </a:rPr>
              <a:t>typification</a:t>
            </a:r>
            <a:r>
              <a:rPr lang="en-US" sz="1200" kern="1200" dirty="0">
                <a:solidFill>
                  <a:schemeClr val="tx1"/>
                </a:solidFill>
                <a:effectLst/>
                <a:latin typeface="Times" pitchFamily="-44" charset="0"/>
                <a:ea typeface="+mn-ea"/>
                <a:cs typeface="+mn-cs"/>
              </a:rPr>
              <a:t>.</a:t>
            </a: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10</a:t>
            </a:fld>
            <a:endParaRPr lang="de-DE" altLang="de-DE"/>
          </a:p>
        </p:txBody>
      </p:sp>
    </p:spTree>
    <p:extLst>
      <p:ext uri="{BB962C8B-B14F-4D97-AF65-F5344CB8AC3E}">
        <p14:creationId xmlns:p14="http://schemas.microsoft.com/office/powerpoint/2010/main" val="4029972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As </a:t>
            </a:r>
            <a:r>
              <a:rPr lang="de-DE" dirty="0" err="1"/>
              <a:t>already</a:t>
            </a:r>
            <a:r>
              <a:rPr lang="de-DE" dirty="0"/>
              <a:t> </a:t>
            </a:r>
            <a:r>
              <a:rPr lang="de-DE" dirty="0" err="1"/>
              <a:t>mentioned</a:t>
            </a:r>
            <a:r>
              <a:rPr lang="de-DE" dirty="0"/>
              <a:t>, </a:t>
            </a:r>
            <a:r>
              <a:rPr lang="de-DE" dirty="0" err="1"/>
              <a:t>there</a:t>
            </a:r>
            <a:r>
              <a:rPr lang="de-DE" dirty="0"/>
              <a:t> </a:t>
            </a:r>
            <a:r>
              <a:rPr lang="de-DE" dirty="0" err="1"/>
              <a:t>are</a:t>
            </a:r>
            <a:r>
              <a:rPr lang="de-DE" dirty="0"/>
              <a:t> </a:t>
            </a:r>
            <a:r>
              <a:rPr lang="de-DE" dirty="0" err="1"/>
              <a:t>three</a:t>
            </a:r>
            <a:r>
              <a:rPr lang="de-DE" dirty="0"/>
              <a:t> </a:t>
            </a:r>
            <a:r>
              <a:rPr lang="de-DE" dirty="0" err="1"/>
              <a:t>major</a:t>
            </a:r>
            <a:r>
              <a:rPr lang="de-DE" dirty="0"/>
              <a:t> </a:t>
            </a:r>
            <a:r>
              <a:rPr lang="de-DE" dirty="0" err="1"/>
              <a:t>steps</a:t>
            </a:r>
            <a:r>
              <a:rPr lang="de-DE" dirty="0"/>
              <a:t> in </a:t>
            </a:r>
            <a:r>
              <a:rPr lang="de-DE" dirty="0" err="1"/>
              <a:t>elaboration</a:t>
            </a:r>
            <a:r>
              <a:rPr lang="de-DE" dirty="0"/>
              <a:t> </a:t>
            </a:r>
            <a:r>
              <a:rPr lang="de-DE" dirty="0" err="1"/>
              <a:t>of</a:t>
            </a:r>
            <a:r>
              <a:rPr lang="de-DE" dirty="0"/>
              <a:t> </a:t>
            </a:r>
            <a:r>
              <a:rPr lang="de-DE" dirty="0" err="1"/>
              <a:t>the</a:t>
            </a:r>
            <a:r>
              <a:rPr lang="de-DE" dirty="0"/>
              <a:t> </a:t>
            </a:r>
            <a:r>
              <a:rPr lang="de-DE" dirty="0" err="1"/>
              <a:t>data</a:t>
            </a:r>
            <a:r>
              <a:rPr lang="de-DE" dirty="0"/>
              <a:t>.</a:t>
            </a:r>
          </a:p>
          <a:p>
            <a:pPr marL="228600" indent="-228600">
              <a:buAutoNum type="arabicPeriod"/>
            </a:pPr>
            <a:r>
              <a:rPr lang="de-DE" dirty="0"/>
              <a:t>The </a:t>
            </a:r>
            <a:r>
              <a:rPr lang="de-DE" dirty="0" err="1"/>
              <a:t>first</a:t>
            </a:r>
            <a:r>
              <a:rPr lang="de-DE" dirty="0"/>
              <a:t> </a:t>
            </a:r>
            <a:r>
              <a:rPr lang="de-DE" dirty="0" err="1"/>
              <a:t>of</a:t>
            </a:r>
            <a:r>
              <a:rPr lang="de-DE" dirty="0"/>
              <a:t> </a:t>
            </a:r>
            <a:r>
              <a:rPr lang="de-DE" dirty="0" err="1"/>
              <a:t>them</a:t>
            </a:r>
            <a:r>
              <a:rPr lang="de-DE" dirty="0"/>
              <a:t> </a:t>
            </a:r>
            <a:r>
              <a:rPr lang="de-DE" dirty="0" err="1"/>
              <a:t>is</a:t>
            </a:r>
            <a:r>
              <a:rPr lang="de-DE" dirty="0"/>
              <a:t> </a:t>
            </a:r>
            <a:r>
              <a:rPr lang="de-DE" dirty="0" err="1"/>
              <a:t>the</a:t>
            </a:r>
            <a:r>
              <a:rPr lang="de-DE" dirty="0"/>
              <a:t> </a:t>
            </a:r>
            <a:r>
              <a:rPr lang="de-DE" dirty="0" err="1"/>
              <a:t>transcription</a:t>
            </a:r>
            <a:r>
              <a:rPr lang="de-DE" dirty="0"/>
              <a:t> </a:t>
            </a:r>
            <a:r>
              <a:rPr lang="de-DE" dirty="0" err="1"/>
              <a:t>of</a:t>
            </a:r>
            <a:r>
              <a:rPr lang="de-DE" dirty="0"/>
              <a:t> </a:t>
            </a:r>
            <a:r>
              <a:rPr lang="de-DE" dirty="0" err="1"/>
              <a:t>the</a:t>
            </a:r>
            <a:r>
              <a:rPr lang="de-DE" dirty="0"/>
              <a:t> </a:t>
            </a:r>
            <a:r>
              <a:rPr lang="de-DE" dirty="0" err="1"/>
              <a:t>analogue</a:t>
            </a:r>
            <a:r>
              <a:rPr lang="de-DE" dirty="0"/>
              <a:t> </a:t>
            </a:r>
            <a:r>
              <a:rPr lang="de-DE" dirty="0" err="1"/>
              <a:t>data</a:t>
            </a:r>
            <a:r>
              <a:rPr lang="de-DE" dirty="0"/>
              <a:t> </a:t>
            </a:r>
            <a:r>
              <a:rPr lang="de-DE" dirty="0" err="1"/>
              <a:t>or</a:t>
            </a:r>
            <a:r>
              <a:rPr lang="de-DE" dirty="0"/>
              <a:t> </a:t>
            </a:r>
            <a:r>
              <a:rPr lang="de-DE" dirty="0" err="1"/>
              <a:t>data</a:t>
            </a:r>
            <a:r>
              <a:rPr lang="de-DE" dirty="0"/>
              <a:t> </a:t>
            </a:r>
            <a:r>
              <a:rPr lang="de-DE" dirty="0" err="1"/>
              <a:t>transfer</a:t>
            </a:r>
            <a:r>
              <a:rPr lang="de-DE" dirty="0"/>
              <a:t> </a:t>
            </a:r>
            <a:r>
              <a:rPr lang="de-DE" dirty="0" err="1"/>
              <a:t>as</a:t>
            </a:r>
            <a:r>
              <a:rPr lang="de-DE" dirty="0"/>
              <a:t> </a:t>
            </a:r>
            <a:r>
              <a:rPr lang="de-DE" dirty="0" err="1"/>
              <a:t>it</a:t>
            </a:r>
            <a:r>
              <a:rPr lang="de-DE" dirty="0"/>
              <a:t> </a:t>
            </a:r>
            <a:r>
              <a:rPr lang="de-DE" dirty="0" err="1"/>
              <a:t>regards</a:t>
            </a:r>
            <a:r>
              <a:rPr lang="de-DE" dirty="0"/>
              <a:t> </a:t>
            </a:r>
            <a:r>
              <a:rPr lang="de-DE" dirty="0" err="1"/>
              <a:t>the</a:t>
            </a:r>
            <a:r>
              <a:rPr lang="de-DE" dirty="0"/>
              <a:t> digital </a:t>
            </a:r>
            <a:r>
              <a:rPr lang="de-DE" dirty="0" err="1"/>
              <a:t>data</a:t>
            </a:r>
            <a:r>
              <a:rPr lang="de-DE" dirty="0"/>
              <a:t>.</a:t>
            </a:r>
          </a:p>
          <a:p>
            <a:pPr marL="228600" indent="-228600">
              <a:buAutoNum type="arabicPeriod"/>
            </a:pPr>
            <a:r>
              <a:rPr lang="de-DE" dirty="0"/>
              <a:t>At </a:t>
            </a:r>
            <a:r>
              <a:rPr lang="de-DE" dirty="0" err="1"/>
              <a:t>this</a:t>
            </a:r>
            <a:r>
              <a:rPr lang="de-DE" dirty="0"/>
              <a:t> </a:t>
            </a:r>
            <a:r>
              <a:rPr lang="de-DE" dirty="0" err="1"/>
              <a:t>point</a:t>
            </a:r>
            <a:r>
              <a:rPr lang="de-DE" dirty="0"/>
              <a:t> </a:t>
            </a:r>
            <a:r>
              <a:rPr lang="de-DE" dirty="0" err="1"/>
              <a:t>we</a:t>
            </a:r>
            <a:r>
              <a:rPr lang="de-DE" dirty="0"/>
              <a:t> </a:t>
            </a:r>
            <a:r>
              <a:rPr lang="de-DE" dirty="0" err="1"/>
              <a:t>have</a:t>
            </a:r>
            <a:r>
              <a:rPr lang="de-DE" dirty="0"/>
              <a:t> </a:t>
            </a:r>
            <a:r>
              <a:rPr lang="de-DE" dirty="0" err="1"/>
              <a:t>to</a:t>
            </a:r>
            <a:r>
              <a:rPr lang="de-DE" dirty="0"/>
              <a:t> deal </a:t>
            </a:r>
            <a:r>
              <a:rPr lang="de-DE" dirty="0" err="1"/>
              <a:t>with</a:t>
            </a:r>
            <a:r>
              <a:rPr lang="de-DE" dirty="0"/>
              <a:t> </a:t>
            </a:r>
            <a:r>
              <a:rPr lang="de-DE" dirty="0" err="1"/>
              <a:t>some</a:t>
            </a:r>
            <a:r>
              <a:rPr lang="de-DE" dirty="0"/>
              <a:t> </a:t>
            </a:r>
            <a:r>
              <a:rPr lang="de-DE" dirty="0" err="1"/>
              <a:t>issues</a:t>
            </a:r>
            <a:r>
              <a:rPr lang="de-DE" dirty="0"/>
              <a:t>: </a:t>
            </a:r>
            <a:r>
              <a:rPr lang="de-DE" dirty="0" err="1"/>
              <a:t>the</a:t>
            </a:r>
            <a:r>
              <a:rPr lang="de-DE" dirty="0"/>
              <a:t> </a:t>
            </a:r>
            <a:r>
              <a:rPr lang="de-DE" dirty="0" err="1"/>
              <a:t>conception</a:t>
            </a:r>
            <a:r>
              <a:rPr lang="de-DE" dirty="0"/>
              <a:t> </a:t>
            </a:r>
            <a:r>
              <a:rPr lang="de-DE" dirty="0" err="1"/>
              <a:t>of</a:t>
            </a:r>
            <a:r>
              <a:rPr lang="de-DE" dirty="0"/>
              <a:t> </a:t>
            </a:r>
            <a:r>
              <a:rPr lang="de-DE" dirty="0" err="1"/>
              <a:t>the</a:t>
            </a:r>
            <a:r>
              <a:rPr lang="de-DE" dirty="0"/>
              <a:t> </a:t>
            </a:r>
            <a:r>
              <a:rPr lang="de-DE" dirty="0" err="1"/>
              <a:t>source</a:t>
            </a:r>
            <a:r>
              <a:rPr lang="de-DE" dirty="0"/>
              <a:t> (different </a:t>
            </a:r>
            <a:r>
              <a:rPr lang="de-DE" dirty="0" err="1"/>
              <a:t>types</a:t>
            </a:r>
            <a:r>
              <a:rPr lang="de-DE" dirty="0"/>
              <a:t> </a:t>
            </a:r>
            <a:r>
              <a:rPr lang="de-DE" dirty="0" err="1"/>
              <a:t>of</a:t>
            </a:r>
            <a:r>
              <a:rPr lang="de-DE" dirty="0"/>
              <a:t> </a:t>
            </a:r>
            <a:r>
              <a:rPr lang="de-DE" dirty="0" err="1"/>
              <a:t>informations</a:t>
            </a:r>
            <a:r>
              <a:rPr lang="de-DE" dirty="0"/>
              <a:t>, such </a:t>
            </a:r>
            <a:r>
              <a:rPr lang="de-DE" dirty="0" err="1"/>
              <a:t>as</a:t>
            </a:r>
            <a:r>
              <a:rPr lang="de-DE" dirty="0"/>
              <a:t> </a:t>
            </a:r>
            <a:r>
              <a:rPr lang="de-DE" dirty="0" err="1"/>
              <a:t>single</a:t>
            </a:r>
            <a:r>
              <a:rPr lang="de-DE" dirty="0"/>
              <a:t> </a:t>
            </a:r>
            <a:r>
              <a:rPr lang="de-DE" dirty="0" err="1"/>
              <a:t>attestation</a:t>
            </a:r>
            <a:r>
              <a:rPr lang="de-DE" dirty="0"/>
              <a:t>, </a:t>
            </a:r>
            <a:r>
              <a:rPr lang="de-DE" dirty="0" err="1"/>
              <a:t>phonetic</a:t>
            </a:r>
            <a:r>
              <a:rPr lang="de-DE" dirty="0"/>
              <a:t> </a:t>
            </a:r>
            <a:r>
              <a:rPr lang="de-DE" dirty="0" err="1"/>
              <a:t>or</a:t>
            </a:r>
            <a:r>
              <a:rPr lang="de-DE" dirty="0"/>
              <a:t> </a:t>
            </a:r>
            <a:r>
              <a:rPr lang="de-DE" dirty="0" err="1"/>
              <a:t>morphological</a:t>
            </a:r>
            <a:r>
              <a:rPr lang="de-DE" dirty="0"/>
              <a:t> </a:t>
            </a:r>
            <a:r>
              <a:rPr lang="de-DE" dirty="0" err="1"/>
              <a:t>types</a:t>
            </a:r>
            <a:r>
              <a:rPr lang="de-DE" dirty="0"/>
              <a:t>, </a:t>
            </a:r>
            <a:r>
              <a:rPr lang="de-DE" dirty="0" err="1"/>
              <a:t>areal</a:t>
            </a:r>
            <a:r>
              <a:rPr lang="de-DE" dirty="0"/>
              <a:t> </a:t>
            </a:r>
            <a:r>
              <a:rPr lang="de-DE" dirty="0" err="1"/>
              <a:t>types</a:t>
            </a:r>
            <a:r>
              <a:rPr lang="de-DE" dirty="0"/>
              <a:t>, </a:t>
            </a:r>
            <a:r>
              <a:rPr lang="de-DE" dirty="0" err="1"/>
              <a:t>ect</a:t>
            </a:r>
            <a:r>
              <a:rPr lang="de-DE" dirty="0"/>
              <a:t>. The </a:t>
            </a:r>
            <a:r>
              <a:rPr lang="de-DE" dirty="0" err="1"/>
              <a:t>second</a:t>
            </a:r>
            <a:r>
              <a:rPr lang="de-DE" dirty="0"/>
              <a:t> </a:t>
            </a:r>
            <a:r>
              <a:rPr lang="de-DE" dirty="0" err="1"/>
              <a:t>issue</a:t>
            </a:r>
            <a:r>
              <a:rPr lang="de-DE" dirty="0"/>
              <a:t> </a:t>
            </a:r>
            <a:r>
              <a:rPr lang="de-DE" dirty="0" err="1"/>
              <a:t>are</a:t>
            </a:r>
            <a:r>
              <a:rPr lang="de-DE" dirty="0"/>
              <a:t> </a:t>
            </a:r>
            <a:r>
              <a:rPr lang="de-DE" dirty="0" err="1"/>
              <a:t>the</a:t>
            </a:r>
            <a:r>
              <a:rPr lang="de-DE" dirty="0"/>
              <a:t> </a:t>
            </a:r>
            <a:r>
              <a:rPr lang="de-DE" dirty="0" err="1"/>
              <a:t>transcription</a:t>
            </a:r>
            <a:r>
              <a:rPr lang="de-DE" dirty="0"/>
              <a:t> </a:t>
            </a:r>
            <a:r>
              <a:rPr lang="de-DE" dirty="0" err="1"/>
              <a:t>systems</a:t>
            </a:r>
            <a:r>
              <a:rPr lang="de-DE" dirty="0"/>
              <a:t> </a:t>
            </a:r>
            <a:r>
              <a:rPr lang="de-DE" dirty="0" err="1"/>
              <a:t>used</a:t>
            </a:r>
            <a:r>
              <a:rPr lang="de-DE" dirty="0"/>
              <a:t> </a:t>
            </a:r>
            <a:r>
              <a:rPr lang="de-DE" dirty="0" err="1"/>
              <a:t>by</a:t>
            </a:r>
            <a:r>
              <a:rPr lang="de-DE" dirty="0"/>
              <a:t> different </a:t>
            </a:r>
            <a:r>
              <a:rPr lang="de-DE" dirty="0" err="1"/>
              <a:t>sources</a:t>
            </a:r>
            <a:r>
              <a:rPr lang="de-DE" dirty="0"/>
              <a:t>. As </a:t>
            </a:r>
            <a:r>
              <a:rPr lang="de-DE" dirty="0" err="1"/>
              <a:t>it</a:t>
            </a:r>
            <a:r>
              <a:rPr lang="de-DE" dirty="0"/>
              <a:t> </a:t>
            </a:r>
            <a:r>
              <a:rPr lang="de-DE" dirty="0" err="1"/>
              <a:t>regards</a:t>
            </a:r>
            <a:r>
              <a:rPr lang="de-DE" dirty="0"/>
              <a:t> </a:t>
            </a:r>
            <a:r>
              <a:rPr lang="de-DE" dirty="0" err="1"/>
              <a:t>the</a:t>
            </a:r>
            <a:r>
              <a:rPr lang="de-DE" dirty="0"/>
              <a:t> digital </a:t>
            </a:r>
            <a:r>
              <a:rPr lang="de-DE" dirty="0" err="1"/>
              <a:t>data</a:t>
            </a:r>
            <a:r>
              <a:rPr lang="de-DE" dirty="0"/>
              <a:t> </a:t>
            </a:r>
            <a:r>
              <a:rPr lang="de-DE" dirty="0" err="1"/>
              <a:t>we</a:t>
            </a:r>
            <a:r>
              <a:rPr lang="de-DE" dirty="0"/>
              <a:t> </a:t>
            </a:r>
            <a:r>
              <a:rPr lang="de-DE" dirty="0" err="1"/>
              <a:t>have</a:t>
            </a:r>
            <a:r>
              <a:rPr lang="de-DE" dirty="0"/>
              <a:t> </a:t>
            </a:r>
            <a:r>
              <a:rPr lang="de-DE" dirty="0" err="1"/>
              <a:t>to</a:t>
            </a:r>
            <a:r>
              <a:rPr lang="de-DE" dirty="0"/>
              <a:t> deal </a:t>
            </a:r>
            <a:r>
              <a:rPr lang="de-DE" dirty="0" err="1"/>
              <a:t>with</a:t>
            </a:r>
            <a:r>
              <a:rPr lang="de-DE" dirty="0"/>
              <a:t> </a:t>
            </a:r>
            <a:r>
              <a:rPr lang="de-DE" dirty="0" err="1"/>
              <a:t>codification</a:t>
            </a:r>
            <a:r>
              <a:rPr lang="de-DE" dirty="0"/>
              <a:t> </a:t>
            </a:r>
            <a:r>
              <a:rPr lang="de-DE" dirty="0" err="1"/>
              <a:t>issues</a:t>
            </a:r>
            <a:r>
              <a:rPr lang="de-DE" dirty="0"/>
              <a:t> (cool </a:t>
            </a:r>
            <a:r>
              <a:rPr lang="de-DE" dirty="0" err="1"/>
              <a:t>font</a:t>
            </a:r>
            <a:r>
              <a:rPr lang="de-DE" dirty="0"/>
              <a:t> </a:t>
            </a:r>
            <a:r>
              <a:rPr lang="de-DE" dirty="0" err="1"/>
              <a:t>arts</a:t>
            </a:r>
            <a:r>
              <a:rPr lang="de-DE" dirty="0"/>
              <a:t>, </a:t>
            </a:r>
            <a:r>
              <a:rPr lang="de-DE" dirty="0" err="1"/>
              <a:t>that</a:t>
            </a:r>
            <a:r>
              <a:rPr lang="de-DE" dirty="0"/>
              <a:t> </a:t>
            </a:r>
            <a:r>
              <a:rPr lang="de-DE" dirty="0" err="1"/>
              <a:t>are</a:t>
            </a:r>
            <a:r>
              <a:rPr lang="de-DE" dirty="0"/>
              <a:t> not </a:t>
            </a:r>
            <a:r>
              <a:rPr lang="de-DE" dirty="0" err="1"/>
              <a:t>uniplatform</a:t>
            </a:r>
            <a:r>
              <a:rPr lang="de-DE" dirty="0"/>
              <a:t>)</a:t>
            </a:r>
          </a:p>
          <a:p>
            <a:pPr marL="228600" indent="-228600">
              <a:buAutoNum type="arabicPeriod"/>
            </a:pPr>
            <a:r>
              <a:rPr lang="de-DE" dirty="0"/>
              <a:t>The </a:t>
            </a:r>
            <a:r>
              <a:rPr lang="de-DE" dirty="0" err="1"/>
              <a:t>second</a:t>
            </a:r>
            <a:r>
              <a:rPr lang="de-DE" dirty="0"/>
              <a:t> </a:t>
            </a:r>
            <a:r>
              <a:rPr lang="de-DE" dirty="0" err="1"/>
              <a:t>step</a:t>
            </a:r>
            <a:r>
              <a:rPr lang="de-DE" dirty="0"/>
              <a:t> in </a:t>
            </a:r>
            <a:r>
              <a:rPr lang="de-DE" dirty="0" err="1"/>
              <a:t>the</a:t>
            </a:r>
            <a:r>
              <a:rPr lang="de-DE" dirty="0"/>
              <a:t> </a:t>
            </a:r>
            <a:r>
              <a:rPr lang="de-DE" dirty="0" err="1"/>
              <a:t>proccess</a:t>
            </a:r>
            <a:r>
              <a:rPr lang="de-DE" dirty="0"/>
              <a:t> </a:t>
            </a:r>
            <a:r>
              <a:rPr lang="de-DE" dirty="0" err="1"/>
              <a:t>is</a:t>
            </a:r>
            <a:r>
              <a:rPr lang="de-DE" dirty="0"/>
              <a:t> </a:t>
            </a:r>
            <a:r>
              <a:rPr lang="de-DE" dirty="0" err="1"/>
              <a:t>the</a:t>
            </a:r>
            <a:r>
              <a:rPr lang="de-DE" dirty="0"/>
              <a:t> </a:t>
            </a:r>
            <a:r>
              <a:rPr lang="de-DE" dirty="0" err="1"/>
              <a:t>tokenisation</a:t>
            </a:r>
            <a:r>
              <a:rPr lang="de-DE" dirty="0"/>
              <a:t> in </a:t>
            </a:r>
            <a:r>
              <a:rPr lang="de-DE" dirty="0" err="1"/>
              <a:t>which</a:t>
            </a:r>
            <a:r>
              <a:rPr lang="de-DE" dirty="0"/>
              <a:t> </a:t>
            </a:r>
            <a:r>
              <a:rPr lang="de-DE" dirty="0" err="1"/>
              <a:t>the</a:t>
            </a:r>
            <a:r>
              <a:rPr lang="de-DE" dirty="0"/>
              <a:t> </a:t>
            </a:r>
            <a:r>
              <a:rPr lang="de-DE" dirty="0" err="1"/>
              <a:t>transcribed</a:t>
            </a:r>
            <a:r>
              <a:rPr lang="de-DE" dirty="0"/>
              <a:t> dat </a:t>
            </a:r>
            <a:r>
              <a:rPr lang="de-DE" dirty="0" err="1"/>
              <a:t>is</a:t>
            </a:r>
            <a:r>
              <a:rPr lang="de-DE" dirty="0"/>
              <a:t> </a:t>
            </a:r>
            <a:r>
              <a:rPr lang="de-DE" dirty="0" err="1"/>
              <a:t>splitted</a:t>
            </a:r>
            <a:r>
              <a:rPr lang="de-DE" dirty="0"/>
              <a:t> </a:t>
            </a:r>
            <a:r>
              <a:rPr lang="de-DE" dirty="0" err="1"/>
              <a:t>into</a:t>
            </a:r>
            <a:r>
              <a:rPr lang="de-DE" dirty="0"/>
              <a:t> </a:t>
            </a:r>
            <a:r>
              <a:rPr lang="de-DE" dirty="0" err="1"/>
              <a:t>single</a:t>
            </a:r>
            <a:r>
              <a:rPr lang="de-DE" dirty="0"/>
              <a:t> </a:t>
            </a:r>
            <a:r>
              <a:rPr lang="de-DE" dirty="0" err="1"/>
              <a:t>tokens</a:t>
            </a:r>
            <a:r>
              <a:rPr lang="de-DE" dirty="0"/>
              <a:t>, </a:t>
            </a:r>
            <a:r>
              <a:rPr lang="de-DE" dirty="0" err="1"/>
              <a:t>the</a:t>
            </a:r>
            <a:r>
              <a:rPr lang="de-DE" dirty="0"/>
              <a:t> </a:t>
            </a:r>
            <a:r>
              <a:rPr lang="de-DE" dirty="0" err="1"/>
              <a:t>grammatical</a:t>
            </a:r>
            <a:r>
              <a:rPr lang="de-DE" dirty="0"/>
              <a:t> </a:t>
            </a:r>
            <a:r>
              <a:rPr lang="de-DE" dirty="0" err="1"/>
              <a:t>information</a:t>
            </a:r>
            <a:r>
              <a:rPr lang="de-DE" dirty="0"/>
              <a:t> </a:t>
            </a:r>
            <a:r>
              <a:rPr lang="de-DE" dirty="0" err="1"/>
              <a:t>is</a:t>
            </a:r>
            <a:r>
              <a:rPr lang="de-DE" dirty="0"/>
              <a:t> </a:t>
            </a:r>
            <a:r>
              <a:rPr lang="de-DE" dirty="0" err="1"/>
              <a:t>divided</a:t>
            </a:r>
            <a:r>
              <a:rPr lang="de-DE" dirty="0"/>
              <a:t> </a:t>
            </a:r>
            <a:r>
              <a:rPr lang="de-DE" dirty="0" err="1"/>
              <a:t>from</a:t>
            </a:r>
            <a:r>
              <a:rPr lang="de-DE" dirty="0"/>
              <a:t> </a:t>
            </a:r>
            <a:r>
              <a:rPr lang="de-DE" dirty="0" err="1"/>
              <a:t>the</a:t>
            </a:r>
            <a:r>
              <a:rPr lang="de-DE" dirty="0"/>
              <a:t> </a:t>
            </a:r>
            <a:r>
              <a:rPr lang="de-DE" dirty="0" err="1"/>
              <a:t>lexical</a:t>
            </a:r>
            <a:r>
              <a:rPr lang="de-DE" dirty="0"/>
              <a:t>. Also at </a:t>
            </a:r>
            <a:r>
              <a:rPr lang="de-DE" dirty="0" err="1"/>
              <a:t>this</a:t>
            </a:r>
            <a:r>
              <a:rPr lang="de-DE" dirty="0"/>
              <a:t> </a:t>
            </a:r>
            <a:r>
              <a:rPr lang="de-DE" dirty="0" err="1"/>
              <a:t>point</a:t>
            </a:r>
            <a:r>
              <a:rPr lang="de-DE" dirty="0"/>
              <a:t> </a:t>
            </a:r>
            <a:r>
              <a:rPr lang="de-DE" dirty="0" err="1"/>
              <a:t>we</a:t>
            </a:r>
            <a:r>
              <a:rPr lang="de-DE" dirty="0"/>
              <a:t> </a:t>
            </a:r>
            <a:r>
              <a:rPr lang="de-DE" dirty="0" err="1"/>
              <a:t>convert</a:t>
            </a:r>
            <a:r>
              <a:rPr lang="de-DE" dirty="0"/>
              <a:t> </a:t>
            </a:r>
            <a:r>
              <a:rPr lang="de-DE" dirty="0" err="1"/>
              <a:t>the</a:t>
            </a:r>
            <a:r>
              <a:rPr lang="de-DE" dirty="0"/>
              <a:t> </a:t>
            </a:r>
            <a:r>
              <a:rPr lang="de-DE" dirty="0" err="1"/>
              <a:t>data</a:t>
            </a:r>
            <a:r>
              <a:rPr lang="de-DE" dirty="0"/>
              <a:t> </a:t>
            </a:r>
            <a:r>
              <a:rPr lang="de-DE" dirty="0" err="1"/>
              <a:t>into</a:t>
            </a:r>
            <a:r>
              <a:rPr lang="de-DE" dirty="0"/>
              <a:t> IPA. </a:t>
            </a:r>
          </a:p>
          <a:p>
            <a:pPr marL="228600" indent="-228600">
              <a:buAutoNum type="arabicPeriod"/>
            </a:pPr>
            <a:r>
              <a:rPr lang="de-DE" dirty="0"/>
              <a:t>The </a:t>
            </a:r>
            <a:r>
              <a:rPr lang="de-DE" dirty="0" err="1"/>
              <a:t>third</a:t>
            </a:r>
            <a:r>
              <a:rPr lang="de-DE" dirty="0"/>
              <a:t> </a:t>
            </a:r>
            <a:r>
              <a:rPr lang="de-DE" dirty="0" err="1"/>
              <a:t>step</a:t>
            </a:r>
            <a:r>
              <a:rPr lang="de-DE" dirty="0"/>
              <a:t> </a:t>
            </a:r>
            <a:r>
              <a:rPr lang="de-DE" dirty="0" err="1"/>
              <a:t>is</a:t>
            </a:r>
            <a:r>
              <a:rPr lang="de-DE" dirty="0"/>
              <a:t> </a:t>
            </a:r>
            <a:r>
              <a:rPr lang="de-DE" dirty="0" err="1"/>
              <a:t>the</a:t>
            </a:r>
            <a:r>
              <a:rPr lang="de-DE" dirty="0"/>
              <a:t> </a:t>
            </a:r>
            <a:r>
              <a:rPr lang="de-DE" dirty="0" err="1"/>
              <a:t>typification</a:t>
            </a:r>
            <a:r>
              <a:rPr lang="de-DE" dirty="0"/>
              <a:t> </a:t>
            </a:r>
            <a:r>
              <a:rPr lang="de-DE" dirty="0" err="1"/>
              <a:t>of</a:t>
            </a:r>
            <a:r>
              <a:rPr lang="de-DE" dirty="0"/>
              <a:t> </a:t>
            </a:r>
            <a:r>
              <a:rPr lang="de-DE" dirty="0" err="1"/>
              <a:t>single</a:t>
            </a:r>
            <a:r>
              <a:rPr lang="de-DE" dirty="0"/>
              <a:t> </a:t>
            </a:r>
            <a:r>
              <a:rPr lang="de-DE" dirty="0" err="1"/>
              <a:t>tokens</a:t>
            </a:r>
            <a:r>
              <a:rPr lang="de-DE" dirty="0"/>
              <a:t>: </a:t>
            </a:r>
            <a:r>
              <a:rPr lang="de-DE" dirty="0" err="1"/>
              <a:t>part</a:t>
            </a:r>
            <a:r>
              <a:rPr lang="de-DE" dirty="0"/>
              <a:t> </a:t>
            </a:r>
            <a:r>
              <a:rPr lang="de-DE" dirty="0" err="1"/>
              <a:t>of</a:t>
            </a:r>
            <a:r>
              <a:rPr lang="de-DE" dirty="0"/>
              <a:t> </a:t>
            </a:r>
            <a:r>
              <a:rPr lang="de-DE" dirty="0" err="1"/>
              <a:t>speech</a:t>
            </a:r>
            <a:r>
              <a:rPr lang="de-DE" dirty="0"/>
              <a:t> , </a:t>
            </a:r>
            <a:r>
              <a:rPr lang="de-DE" dirty="0" err="1"/>
              <a:t>language</a:t>
            </a:r>
            <a:r>
              <a:rPr lang="de-DE" dirty="0"/>
              <a:t> </a:t>
            </a:r>
            <a:r>
              <a:rPr lang="de-DE" dirty="0" err="1"/>
              <a:t>familiy</a:t>
            </a:r>
            <a:r>
              <a:rPr lang="de-DE" dirty="0"/>
              <a:t>, Genus, Affix, </a:t>
            </a:r>
            <a:r>
              <a:rPr lang="de-DE" dirty="0" err="1"/>
              <a:t>Basetype</a:t>
            </a: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11</a:t>
            </a:fld>
            <a:endParaRPr lang="de-DE" altLang="de-DE"/>
          </a:p>
        </p:txBody>
      </p:sp>
    </p:spTree>
    <p:extLst>
      <p:ext uri="{BB962C8B-B14F-4D97-AF65-F5344CB8AC3E}">
        <p14:creationId xmlns:p14="http://schemas.microsoft.com/office/powerpoint/2010/main" val="1333923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12</a:t>
            </a:fld>
            <a:endParaRPr lang="de-DE" altLang="de-DE"/>
          </a:p>
        </p:txBody>
      </p:sp>
    </p:spTree>
    <p:extLst>
      <p:ext uri="{BB962C8B-B14F-4D97-AF65-F5344CB8AC3E}">
        <p14:creationId xmlns:p14="http://schemas.microsoft.com/office/powerpoint/2010/main" val="1747916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0" dirty="0"/>
              <a:t>VA System </a:t>
            </a:r>
            <a:r>
              <a:rPr lang="en-US" sz="1200" kern="0" dirty="0"/>
              <a:t>differentiates</a:t>
            </a:r>
            <a:r>
              <a:rPr lang="de-DE" sz="1200" kern="0" dirty="0"/>
              <a:t> </a:t>
            </a:r>
            <a:r>
              <a:rPr lang="de-DE" sz="1200" kern="0" dirty="0" err="1"/>
              <a:t>between</a:t>
            </a:r>
            <a:r>
              <a:rPr lang="de-DE" sz="1200" kern="0" dirty="0"/>
              <a:t> </a:t>
            </a:r>
            <a:r>
              <a:rPr lang="de-DE" sz="1200" u="sng" kern="0" dirty="0" err="1"/>
              <a:t>basic</a:t>
            </a:r>
            <a:r>
              <a:rPr lang="de-DE" sz="1200" u="sng" kern="0" dirty="0"/>
              <a:t> </a:t>
            </a:r>
            <a:r>
              <a:rPr lang="de-DE" sz="1200" u="sng" kern="0" dirty="0" err="1"/>
              <a:t>signs</a:t>
            </a:r>
            <a:r>
              <a:rPr lang="de-DE" sz="1200" kern="0" dirty="0"/>
              <a:t> and </a:t>
            </a:r>
            <a:r>
              <a:rPr lang="de-DE" sz="1200" u="sng" kern="0" dirty="0" err="1"/>
              <a:t>diacritics</a:t>
            </a:r>
            <a:endParaRPr lang="de-DE" sz="1600" u="sng" kern="0" dirty="0"/>
          </a:p>
          <a:p>
            <a:r>
              <a:rPr lang="de-DE" sz="1200" kern="0" dirty="0"/>
              <a:t>Basic </a:t>
            </a:r>
            <a:r>
              <a:rPr lang="de-DE" sz="1200" kern="0" dirty="0" err="1"/>
              <a:t>signs</a:t>
            </a:r>
            <a:r>
              <a:rPr lang="de-DE" sz="1200" kern="0" dirty="0"/>
              <a:t> </a:t>
            </a:r>
            <a:r>
              <a:rPr lang="de-DE" sz="1200" kern="0" dirty="0" err="1"/>
              <a:t>are</a:t>
            </a:r>
            <a:r>
              <a:rPr lang="de-DE" sz="1200" kern="0" dirty="0"/>
              <a:t> all </a:t>
            </a:r>
            <a:r>
              <a:rPr lang="de-DE" sz="1200" kern="0" dirty="0" err="1"/>
              <a:t>signs</a:t>
            </a:r>
            <a:r>
              <a:rPr lang="de-DE" sz="1200" kern="0" dirty="0"/>
              <a:t> on </a:t>
            </a:r>
            <a:r>
              <a:rPr lang="de-DE" sz="1200" kern="0" dirty="0" err="1">
                <a:solidFill>
                  <a:srgbClr val="00B050"/>
                </a:solidFill>
              </a:rPr>
              <a:t>baseline</a:t>
            </a:r>
            <a:r>
              <a:rPr lang="de-DE" sz="1200" kern="0" dirty="0">
                <a:solidFill>
                  <a:srgbClr val="00B050"/>
                </a:solidFill>
              </a:rPr>
              <a:t>, </a:t>
            </a:r>
            <a:r>
              <a:rPr lang="de-DE" sz="1200" kern="0" dirty="0" err="1">
                <a:solidFill>
                  <a:srgbClr val="FFC000"/>
                </a:solidFill>
              </a:rPr>
              <a:t>Diacritics</a:t>
            </a:r>
            <a:r>
              <a:rPr lang="de-DE" sz="1200" kern="0" dirty="0"/>
              <a:t> </a:t>
            </a:r>
            <a:r>
              <a:rPr lang="de-DE" sz="1200" kern="0" dirty="0" err="1"/>
              <a:t>are</a:t>
            </a:r>
            <a:r>
              <a:rPr lang="de-DE" sz="1200" kern="0" dirty="0"/>
              <a:t> all </a:t>
            </a:r>
            <a:r>
              <a:rPr lang="de-DE" sz="1200" kern="0" dirty="0" err="1"/>
              <a:t>signs</a:t>
            </a:r>
            <a:r>
              <a:rPr lang="de-DE" sz="1200" kern="0" dirty="0"/>
              <a:t> </a:t>
            </a:r>
            <a:r>
              <a:rPr lang="de-DE" sz="1200" kern="0" dirty="0" err="1"/>
              <a:t>below</a:t>
            </a:r>
            <a:r>
              <a:rPr lang="de-DE" sz="1200" kern="0" dirty="0"/>
              <a:t> </a:t>
            </a:r>
            <a:r>
              <a:rPr lang="de-DE" sz="1200" kern="0" dirty="0" err="1"/>
              <a:t>or</a:t>
            </a:r>
            <a:r>
              <a:rPr lang="de-DE" sz="1200" kern="0" dirty="0"/>
              <a:t> </a:t>
            </a:r>
            <a:r>
              <a:rPr lang="de-DE" sz="1200" kern="0" dirty="0" err="1"/>
              <a:t>above</a:t>
            </a:r>
            <a:r>
              <a:rPr lang="de-DE" sz="1200" kern="0" dirty="0"/>
              <a:t> </a:t>
            </a:r>
            <a:r>
              <a:rPr lang="de-DE" sz="1200" kern="0" dirty="0" err="1"/>
              <a:t>the</a:t>
            </a:r>
            <a:r>
              <a:rPr lang="de-DE" sz="1200" kern="0" dirty="0"/>
              <a:t> </a:t>
            </a:r>
            <a:r>
              <a:rPr lang="de-DE" sz="1200" kern="0" dirty="0" err="1">
                <a:solidFill>
                  <a:srgbClr val="00B050"/>
                </a:solidFill>
              </a:rPr>
              <a:t>baseline</a:t>
            </a:r>
            <a:endParaRPr lang="de-DE" sz="1200" kern="0" dirty="0">
              <a:solidFill>
                <a:srgbClr val="00B050"/>
              </a:solidFill>
            </a:endParaRPr>
          </a:p>
          <a:p>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13</a:t>
            </a:fld>
            <a:endParaRPr lang="de-DE" altLang="de-DE"/>
          </a:p>
        </p:txBody>
      </p:sp>
    </p:spTree>
    <p:extLst>
      <p:ext uri="{BB962C8B-B14F-4D97-AF65-F5344CB8AC3E}">
        <p14:creationId xmlns:p14="http://schemas.microsoft.com/office/powerpoint/2010/main" val="3598620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0" dirty="0"/>
              <a:t>VA System </a:t>
            </a:r>
            <a:r>
              <a:rPr lang="en-US" sz="1200" kern="0" dirty="0"/>
              <a:t>differentiates</a:t>
            </a:r>
            <a:r>
              <a:rPr lang="de-DE" sz="1200" kern="0" dirty="0"/>
              <a:t> </a:t>
            </a:r>
            <a:r>
              <a:rPr lang="de-DE" sz="1200" kern="0" dirty="0" err="1"/>
              <a:t>between</a:t>
            </a:r>
            <a:r>
              <a:rPr lang="de-DE" sz="1200" kern="0" dirty="0"/>
              <a:t> </a:t>
            </a:r>
            <a:r>
              <a:rPr lang="de-DE" sz="1200" u="sng" kern="0" dirty="0" err="1"/>
              <a:t>basic</a:t>
            </a:r>
            <a:r>
              <a:rPr lang="de-DE" sz="1200" u="sng" kern="0" dirty="0"/>
              <a:t> </a:t>
            </a:r>
            <a:r>
              <a:rPr lang="de-DE" sz="1200" u="sng" kern="0" dirty="0" err="1"/>
              <a:t>signs</a:t>
            </a:r>
            <a:r>
              <a:rPr lang="de-DE" sz="1200" kern="0" dirty="0"/>
              <a:t> and </a:t>
            </a:r>
            <a:r>
              <a:rPr lang="de-DE" sz="1200" u="sng" kern="0" dirty="0" err="1"/>
              <a:t>diacritics</a:t>
            </a:r>
            <a:endParaRPr lang="de-DE" sz="1600" u="sng" kern="0" dirty="0"/>
          </a:p>
          <a:p>
            <a:r>
              <a:rPr lang="de-DE" sz="1200" kern="0" dirty="0"/>
              <a:t>Basic </a:t>
            </a:r>
            <a:r>
              <a:rPr lang="de-DE" sz="1200" kern="0" dirty="0" err="1"/>
              <a:t>signs</a:t>
            </a:r>
            <a:r>
              <a:rPr lang="de-DE" sz="1200" kern="0" dirty="0"/>
              <a:t> </a:t>
            </a:r>
            <a:r>
              <a:rPr lang="de-DE" sz="1200" kern="0" dirty="0" err="1"/>
              <a:t>are</a:t>
            </a:r>
            <a:r>
              <a:rPr lang="de-DE" sz="1200" kern="0" dirty="0"/>
              <a:t> all </a:t>
            </a:r>
            <a:r>
              <a:rPr lang="de-DE" sz="1200" kern="0" dirty="0" err="1"/>
              <a:t>signs</a:t>
            </a:r>
            <a:r>
              <a:rPr lang="de-DE" sz="1200" kern="0" dirty="0"/>
              <a:t> on </a:t>
            </a:r>
            <a:r>
              <a:rPr lang="de-DE" sz="1200" kern="0" dirty="0" err="1">
                <a:solidFill>
                  <a:srgbClr val="00B050"/>
                </a:solidFill>
              </a:rPr>
              <a:t>baseline</a:t>
            </a:r>
            <a:r>
              <a:rPr lang="de-DE" sz="1200" kern="0" dirty="0">
                <a:solidFill>
                  <a:srgbClr val="00B050"/>
                </a:solidFill>
              </a:rPr>
              <a:t>, </a:t>
            </a:r>
            <a:r>
              <a:rPr lang="de-DE" sz="1200" kern="0" dirty="0" err="1">
                <a:solidFill>
                  <a:srgbClr val="FFC000"/>
                </a:solidFill>
              </a:rPr>
              <a:t>Diacritics</a:t>
            </a:r>
            <a:r>
              <a:rPr lang="de-DE" sz="1200" kern="0" dirty="0"/>
              <a:t> </a:t>
            </a:r>
            <a:r>
              <a:rPr lang="de-DE" sz="1200" kern="0" dirty="0" err="1"/>
              <a:t>are</a:t>
            </a:r>
            <a:r>
              <a:rPr lang="de-DE" sz="1200" kern="0" dirty="0"/>
              <a:t> all </a:t>
            </a:r>
            <a:r>
              <a:rPr lang="de-DE" sz="1200" kern="0" dirty="0" err="1"/>
              <a:t>signs</a:t>
            </a:r>
            <a:r>
              <a:rPr lang="de-DE" sz="1200" kern="0" dirty="0"/>
              <a:t> </a:t>
            </a:r>
            <a:r>
              <a:rPr lang="de-DE" sz="1200" kern="0" dirty="0" err="1"/>
              <a:t>below</a:t>
            </a:r>
            <a:r>
              <a:rPr lang="de-DE" sz="1200" kern="0" dirty="0"/>
              <a:t> </a:t>
            </a:r>
            <a:r>
              <a:rPr lang="de-DE" sz="1200" kern="0" dirty="0" err="1"/>
              <a:t>or</a:t>
            </a:r>
            <a:r>
              <a:rPr lang="de-DE" sz="1200" kern="0" dirty="0"/>
              <a:t> </a:t>
            </a:r>
            <a:r>
              <a:rPr lang="de-DE" sz="1200" kern="0" dirty="0" err="1"/>
              <a:t>above</a:t>
            </a:r>
            <a:r>
              <a:rPr lang="de-DE" sz="1200" kern="0" dirty="0"/>
              <a:t> </a:t>
            </a:r>
            <a:r>
              <a:rPr lang="de-DE" sz="1200" kern="0" dirty="0" err="1"/>
              <a:t>the</a:t>
            </a:r>
            <a:r>
              <a:rPr lang="de-DE" sz="1200" kern="0" dirty="0"/>
              <a:t> </a:t>
            </a:r>
            <a:r>
              <a:rPr lang="de-DE" sz="1200" kern="0" dirty="0" err="1">
                <a:solidFill>
                  <a:srgbClr val="00B050"/>
                </a:solidFill>
              </a:rPr>
              <a:t>baseline</a:t>
            </a:r>
            <a:endParaRPr lang="de-DE" sz="1200" kern="0" dirty="0">
              <a:solidFill>
                <a:srgbClr val="00B050"/>
              </a:solidFill>
            </a:endParaRPr>
          </a:p>
          <a:p>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14</a:t>
            </a:fld>
            <a:endParaRPr lang="de-DE" altLang="de-DE"/>
          </a:p>
        </p:txBody>
      </p:sp>
    </p:spTree>
    <p:extLst>
      <p:ext uri="{BB962C8B-B14F-4D97-AF65-F5344CB8AC3E}">
        <p14:creationId xmlns:p14="http://schemas.microsoft.com/office/powerpoint/2010/main" val="1956685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0" dirty="0"/>
              <a:t>VA System </a:t>
            </a:r>
            <a:r>
              <a:rPr lang="en-US" sz="1200" kern="0" dirty="0"/>
              <a:t>differentiates</a:t>
            </a:r>
            <a:r>
              <a:rPr lang="de-DE" sz="1200" kern="0" dirty="0"/>
              <a:t> </a:t>
            </a:r>
            <a:r>
              <a:rPr lang="de-DE" sz="1200" kern="0" dirty="0" err="1"/>
              <a:t>between</a:t>
            </a:r>
            <a:r>
              <a:rPr lang="de-DE" sz="1200" kern="0" dirty="0"/>
              <a:t> </a:t>
            </a:r>
            <a:r>
              <a:rPr lang="de-DE" sz="1200" u="sng" kern="0" dirty="0" err="1"/>
              <a:t>basic</a:t>
            </a:r>
            <a:r>
              <a:rPr lang="de-DE" sz="1200" u="sng" kern="0" dirty="0"/>
              <a:t> </a:t>
            </a:r>
            <a:r>
              <a:rPr lang="de-DE" sz="1200" u="sng" kern="0" dirty="0" err="1"/>
              <a:t>signs</a:t>
            </a:r>
            <a:r>
              <a:rPr lang="de-DE" sz="1200" kern="0" dirty="0"/>
              <a:t> and </a:t>
            </a:r>
            <a:r>
              <a:rPr lang="de-DE" sz="1200" u="sng" kern="0" dirty="0" err="1"/>
              <a:t>diacritics</a:t>
            </a:r>
            <a:endParaRPr lang="de-DE" sz="1600" u="sng" kern="0" dirty="0"/>
          </a:p>
          <a:p>
            <a:r>
              <a:rPr lang="de-DE" sz="1200" kern="0" dirty="0"/>
              <a:t>Basic </a:t>
            </a:r>
            <a:r>
              <a:rPr lang="de-DE" sz="1200" kern="0" dirty="0" err="1"/>
              <a:t>signs</a:t>
            </a:r>
            <a:r>
              <a:rPr lang="de-DE" sz="1200" kern="0" dirty="0"/>
              <a:t> </a:t>
            </a:r>
            <a:r>
              <a:rPr lang="de-DE" sz="1200" kern="0" dirty="0" err="1"/>
              <a:t>are</a:t>
            </a:r>
            <a:r>
              <a:rPr lang="de-DE" sz="1200" kern="0" dirty="0"/>
              <a:t> all </a:t>
            </a:r>
            <a:r>
              <a:rPr lang="de-DE" sz="1200" kern="0" dirty="0" err="1"/>
              <a:t>signs</a:t>
            </a:r>
            <a:r>
              <a:rPr lang="de-DE" sz="1200" kern="0" dirty="0"/>
              <a:t> on </a:t>
            </a:r>
            <a:r>
              <a:rPr lang="de-DE" sz="1200" kern="0" dirty="0" err="1">
                <a:solidFill>
                  <a:srgbClr val="00B050"/>
                </a:solidFill>
              </a:rPr>
              <a:t>baseline</a:t>
            </a:r>
            <a:r>
              <a:rPr lang="de-DE" sz="1200" kern="0" dirty="0">
                <a:solidFill>
                  <a:srgbClr val="00B050"/>
                </a:solidFill>
              </a:rPr>
              <a:t>, </a:t>
            </a:r>
            <a:r>
              <a:rPr lang="de-DE" sz="1200" kern="0" dirty="0" err="1">
                <a:solidFill>
                  <a:srgbClr val="FFC000"/>
                </a:solidFill>
              </a:rPr>
              <a:t>Diacritics</a:t>
            </a:r>
            <a:r>
              <a:rPr lang="de-DE" sz="1200" kern="0" dirty="0"/>
              <a:t> </a:t>
            </a:r>
            <a:r>
              <a:rPr lang="de-DE" sz="1200" kern="0" dirty="0" err="1"/>
              <a:t>are</a:t>
            </a:r>
            <a:r>
              <a:rPr lang="de-DE" sz="1200" kern="0" dirty="0"/>
              <a:t> all </a:t>
            </a:r>
            <a:r>
              <a:rPr lang="de-DE" sz="1200" kern="0" dirty="0" err="1"/>
              <a:t>signs</a:t>
            </a:r>
            <a:r>
              <a:rPr lang="de-DE" sz="1200" kern="0" dirty="0"/>
              <a:t> </a:t>
            </a:r>
            <a:r>
              <a:rPr lang="de-DE" sz="1200" kern="0" dirty="0" err="1"/>
              <a:t>below</a:t>
            </a:r>
            <a:r>
              <a:rPr lang="de-DE" sz="1200" kern="0" dirty="0"/>
              <a:t> </a:t>
            </a:r>
            <a:r>
              <a:rPr lang="de-DE" sz="1200" kern="0" dirty="0" err="1"/>
              <a:t>or</a:t>
            </a:r>
            <a:r>
              <a:rPr lang="de-DE" sz="1200" kern="0" dirty="0"/>
              <a:t> </a:t>
            </a:r>
            <a:r>
              <a:rPr lang="de-DE" sz="1200" kern="0" dirty="0" err="1"/>
              <a:t>above</a:t>
            </a:r>
            <a:r>
              <a:rPr lang="de-DE" sz="1200" kern="0" dirty="0"/>
              <a:t> </a:t>
            </a:r>
            <a:r>
              <a:rPr lang="de-DE" sz="1200" kern="0" dirty="0" err="1"/>
              <a:t>the</a:t>
            </a:r>
            <a:r>
              <a:rPr lang="de-DE" sz="1200" kern="0" dirty="0"/>
              <a:t> </a:t>
            </a:r>
            <a:r>
              <a:rPr lang="de-DE" sz="1200" kern="0" dirty="0" err="1">
                <a:solidFill>
                  <a:srgbClr val="00B050"/>
                </a:solidFill>
              </a:rPr>
              <a:t>baseline</a:t>
            </a:r>
            <a:endParaRPr lang="de-DE" sz="1200" kern="0" dirty="0">
              <a:solidFill>
                <a:srgbClr val="00B050"/>
              </a:solidFill>
            </a:endParaRPr>
          </a:p>
          <a:p>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15</a:t>
            </a:fld>
            <a:endParaRPr lang="de-DE" altLang="de-DE"/>
          </a:p>
        </p:txBody>
      </p:sp>
    </p:spTree>
    <p:extLst>
      <p:ext uri="{BB962C8B-B14F-4D97-AF65-F5344CB8AC3E}">
        <p14:creationId xmlns:p14="http://schemas.microsoft.com/office/powerpoint/2010/main" val="1176484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16</a:t>
            </a:fld>
            <a:endParaRPr lang="de-DE" altLang="de-DE"/>
          </a:p>
        </p:txBody>
      </p:sp>
    </p:spTree>
    <p:extLst>
      <p:ext uri="{BB962C8B-B14F-4D97-AF65-F5344CB8AC3E}">
        <p14:creationId xmlns:p14="http://schemas.microsoft.com/office/powerpoint/2010/main" val="3001078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17</a:t>
            </a:fld>
            <a:endParaRPr lang="de-DE" altLang="de-DE"/>
          </a:p>
        </p:txBody>
      </p:sp>
    </p:spTree>
    <p:extLst>
      <p:ext uri="{BB962C8B-B14F-4D97-AF65-F5344CB8AC3E}">
        <p14:creationId xmlns:p14="http://schemas.microsoft.com/office/powerpoint/2010/main" val="5431116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18</a:t>
            </a:fld>
            <a:endParaRPr lang="de-DE" altLang="de-DE"/>
          </a:p>
        </p:txBody>
      </p:sp>
    </p:spTree>
    <p:extLst>
      <p:ext uri="{BB962C8B-B14F-4D97-AF65-F5344CB8AC3E}">
        <p14:creationId xmlns:p14="http://schemas.microsoft.com/office/powerpoint/2010/main" val="4244537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19</a:t>
            </a:fld>
            <a:endParaRPr lang="de-DE" altLang="de-DE"/>
          </a:p>
        </p:txBody>
      </p:sp>
    </p:spTree>
    <p:extLst>
      <p:ext uri="{BB962C8B-B14F-4D97-AF65-F5344CB8AC3E}">
        <p14:creationId xmlns:p14="http://schemas.microsoft.com/office/powerpoint/2010/main" val="2209602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20</a:t>
            </a:fld>
            <a:endParaRPr lang="de-DE" altLang="de-DE"/>
          </a:p>
        </p:txBody>
      </p:sp>
    </p:spTree>
    <p:extLst>
      <p:ext uri="{BB962C8B-B14F-4D97-AF65-F5344CB8AC3E}">
        <p14:creationId xmlns:p14="http://schemas.microsoft.com/office/powerpoint/2010/main" val="23736560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a:t>
            </a:r>
            <a:r>
              <a:rPr lang="de-DE" dirty="0" err="1"/>
              <a:t>We</a:t>
            </a:r>
            <a:r>
              <a:rPr lang="de-DE" dirty="0"/>
              <a:t> do a </a:t>
            </a:r>
            <a:r>
              <a:rPr lang="de-DE" dirty="0" err="1"/>
              <a:t>lot</a:t>
            </a:r>
            <a:r>
              <a:rPr lang="de-DE" dirty="0"/>
              <a:t> </a:t>
            </a:r>
            <a:r>
              <a:rPr lang="de-DE" dirty="0" err="1"/>
              <a:t>to</a:t>
            </a:r>
            <a:r>
              <a:rPr lang="de-DE" dirty="0"/>
              <a:t> </a:t>
            </a:r>
            <a:r>
              <a:rPr lang="de-DE" dirty="0" err="1"/>
              <a:t>make</a:t>
            </a:r>
            <a:r>
              <a:rPr lang="de-DE" dirty="0"/>
              <a:t> </a:t>
            </a:r>
            <a:r>
              <a:rPr lang="de-DE" dirty="0" err="1"/>
              <a:t>VerbaAlpina</a:t>
            </a:r>
            <a:r>
              <a:rPr lang="de-DE" dirty="0"/>
              <a:t> </a:t>
            </a:r>
            <a:r>
              <a:rPr lang="de-DE" dirty="0" err="1"/>
              <a:t>and</a:t>
            </a:r>
            <a:r>
              <a:rPr lang="de-DE" dirty="0"/>
              <a:t> all </a:t>
            </a:r>
            <a:r>
              <a:rPr lang="de-DE" dirty="0" err="1"/>
              <a:t>its</a:t>
            </a:r>
            <a:r>
              <a:rPr lang="de-DE" dirty="0"/>
              <a:t> </a:t>
            </a:r>
            <a:r>
              <a:rPr lang="de-DE" dirty="0" err="1"/>
              <a:t>functionalities</a:t>
            </a:r>
            <a:r>
              <a:rPr lang="de-DE" dirty="0"/>
              <a:t> </a:t>
            </a:r>
            <a:r>
              <a:rPr lang="de-DE" dirty="0" err="1"/>
              <a:t>sustainable</a:t>
            </a:r>
            <a:r>
              <a:rPr lang="de-DE" dirty="0"/>
              <a:t> </a:t>
            </a:r>
            <a:r>
              <a:rPr lang="de-DE" dirty="0" err="1"/>
              <a:t>and</a:t>
            </a:r>
            <a:r>
              <a:rPr lang="de-DE" dirty="0"/>
              <a:t> </a:t>
            </a:r>
            <a:r>
              <a:rPr lang="de-DE" dirty="0" err="1"/>
              <a:t>long</a:t>
            </a:r>
            <a:r>
              <a:rPr lang="de-DE" dirty="0"/>
              <a:t>-</a:t>
            </a:r>
            <a:r>
              <a:rPr lang="de-DE" baseline="0" dirty="0"/>
              <a:t>lasting/</a:t>
            </a:r>
            <a:r>
              <a:rPr lang="en-US" sz="1200" kern="1200" dirty="0">
                <a:solidFill>
                  <a:schemeClr val="tx1"/>
                </a:solidFill>
                <a:effectLst/>
                <a:latin typeface="Times" pitchFamily="-44" charset="0"/>
                <a:ea typeface="+mn-ea"/>
                <a:cs typeface="+mn-cs"/>
              </a:rPr>
              <a:t>The project takes several steps to guarantee the sustainable use of all data</a:t>
            </a: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21</a:t>
            </a:fld>
            <a:endParaRPr lang="de-DE" altLang="de-DE"/>
          </a:p>
        </p:txBody>
      </p:sp>
    </p:spTree>
    <p:extLst>
      <p:ext uri="{BB962C8B-B14F-4D97-AF65-F5344CB8AC3E}">
        <p14:creationId xmlns:p14="http://schemas.microsoft.com/office/powerpoint/2010/main" val="2023252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en-US" sz="1200" kern="1200" dirty="0" err="1">
                <a:solidFill>
                  <a:schemeClr val="tx1"/>
                </a:solidFill>
                <a:effectLst/>
                <a:latin typeface="Times" pitchFamily="-44" charset="0"/>
                <a:ea typeface="+mn-ea"/>
                <a:cs typeface="+mn-cs"/>
              </a:rPr>
              <a:t>VerbaAlpina</a:t>
            </a:r>
            <a:r>
              <a:rPr lang="en-US" sz="1200" kern="1200" dirty="0">
                <a:solidFill>
                  <a:schemeClr val="tx1"/>
                </a:solidFill>
                <a:effectLst/>
                <a:latin typeface="Times" pitchFamily="-44" charset="0"/>
                <a:ea typeface="+mn-ea"/>
                <a:cs typeface="+mn-cs"/>
              </a:rPr>
              <a:t> consists of the following modules: VA_DB, VA_WEB, VA_MT</a:t>
            </a:r>
          </a:p>
          <a:p>
            <a:pPr marL="171450" indent="-171450">
              <a:buFontTx/>
              <a:buChar char="-"/>
            </a:pPr>
            <a:r>
              <a:rPr lang="en-US" sz="1200" kern="1200" dirty="0">
                <a:solidFill>
                  <a:schemeClr val="tx1"/>
                </a:solidFill>
                <a:effectLst/>
                <a:latin typeface="Times" pitchFamily="-44" charset="0"/>
                <a:ea typeface="+mn-ea"/>
                <a:cs typeface="+mn-cs"/>
              </a:rPr>
              <a:t>VA_DB: comprises the data stock which is stored in the project’s MySQL database (</a:t>
            </a:r>
            <a:r>
              <a:rPr lang="en-US" sz="1200" kern="1200" dirty="0" err="1">
                <a:solidFill>
                  <a:schemeClr val="tx1"/>
                </a:solidFill>
                <a:effectLst/>
                <a:latin typeface="Times" pitchFamily="-44" charset="0"/>
                <a:ea typeface="+mn-ea"/>
                <a:cs typeface="+mn-cs"/>
              </a:rPr>
              <a:t>va_xxx</a:t>
            </a:r>
            <a:r>
              <a:rPr lang="en-US" sz="1200" kern="1200" dirty="0">
                <a:solidFill>
                  <a:schemeClr val="tx1"/>
                </a:solidFill>
                <a:effectLst/>
                <a:latin typeface="Times" pitchFamily="-44" charset="0"/>
                <a:ea typeface="+mn-ea"/>
                <a:cs typeface="+mn-cs"/>
              </a:rPr>
              <a:t>)</a:t>
            </a:r>
          </a:p>
          <a:p>
            <a:pPr marL="171450" indent="-171450">
              <a:buFontTx/>
              <a:buChar char="-"/>
            </a:pPr>
            <a:r>
              <a:rPr lang="en-US" sz="1200" kern="1200" dirty="0">
                <a:solidFill>
                  <a:schemeClr val="tx1"/>
                </a:solidFill>
                <a:effectLst/>
                <a:latin typeface="Times" pitchFamily="-44" charset="0"/>
                <a:ea typeface="+mn-ea"/>
                <a:cs typeface="+mn-cs"/>
              </a:rPr>
              <a:t>VA_WEB: encompasses the program code of the web interface of the project platform www.verba-alpina.gwi.uni-muenchen.de including the corresponding WordPress database (</a:t>
            </a:r>
            <a:r>
              <a:rPr lang="en-US" sz="1200" kern="1200" dirty="0" err="1">
                <a:solidFill>
                  <a:schemeClr val="tx1"/>
                </a:solidFill>
                <a:effectLst/>
                <a:latin typeface="Times" pitchFamily="-44" charset="0"/>
                <a:ea typeface="+mn-ea"/>
                <a:cs typeface="+mn-cs"/>
              </a:rPr>
              <a:t>va_wp</a:t>
            </a:r>
            <a:r>
              <a:rPr lang="en-US" sz="1200" kern="1200" dirty="0">
                <a:solidFill>
                  <a:schemeClr val="tx1"/>
                </a:solidFill>
                <a:effectLst/>
                <a:latin typeface="Times" pitchFamily="-44" charset="0"/>
                <a:ea typeface="+mn-ea"/>
                <a:cs typeface="+mn-cs"/>
              </a:rPr>
              <a:t>).</a:t>
            </a:r>
          </a:p>
          <a:p>
            <a:pPr marL="171450" indent="-171450">
              <a:buFontTx/>
              <a:buChar char="-"/>
            </a:pPr>
            <a:r>
              <a:rPr lang="en-US" sz="1200" kern="1200" dirty="0">
                <a:solidFill>
                  <a:schemeClr val="tx1"/>
                </a:solidFill>
                <a:effectLst/>
                <a:latin typeface="Times" pitchFamily="-44" charset="0"/>
                <a:ea typeface="+mn-ea"/>
                <a:cs typeface="+mn-cs"/>
              </a:rPr>
              <a:t>VA_MT contains media files (photos, films, text and sound documents) which are stored in the media library of the web interface</a:t>
            </a:r>
          </a:p>
          <a:p>
            <a:pPr marL="171450" indent="-171450">
              <a:buFontTx/>
              <a:buChar char="-"/>
            </a:pPr>
            <a:endParaRPr lang="en-US" sz="1200" kern="1200" dirty="0">
              <a:solidFill>
                <a:schemeClr val="tx1"/>
              </a:solidFill>
              <a:effectLst/>
              <a:latin typeface="Times" pitchFamily="-44" charset="0"/>
              <a:ea typeface="+mn-ea"/>
              <a:cs typeface="+mn-cs"/>
            </a:endParaRPr>
          </a:p>
          <a:p>
            <a:pPr marL="171450" indent="-171450">
              <a:buFontTx/>
              <a:buChar char="-"/>
            </a:pPr>
            <a:r>
              <a:rPr lang="en-US" sz="1200" kern="1200" dirty="0">
                <a:solidFill>
                  <a:schemeClr val="tx1"/>
                </a:solidFill>
                <a:effectLst/>
                <a:latin typeface="Times" pitchFamily="-44" charset="0"/>
                <a:ea typeface="+mn-ea"/>
                <a:cs typeface="+mn-cs"/>
              </a:rPr>
              <a:t> All three modules build a consistent whole that is interrelated and interdependent</a:t>
            </a:r>
            <a:r>
              <a:rPr lang="en-US" sz="1200" kern="1200" baseline="0" dirty="0">
                <a:solidFill>
                  <a:schemeClr val="tx1"/>
                </a:solidFill>
                <a:effectLst/>
                <a:latin typeface="Times" pitchFamily="-44" charset="0"/>
                <a:ea typeface="+mn-ea"/>
                <a:cs typeface="+mn-cs"/>
              </a:rPr>
              <a:t> </a:t>
            </a:r>
            <a:r>
              <a:rPr lang="en-US" sz="1200" kern="1200" baseline="0" dirty="0">
                <a:solidFill>
                  <a:schemeClr val="tx1"/>
                </a:solidFill>
                <a:effectLst/>
                <a:latin typeface="Times" pitchFamily="-44" charset="0"/>
                <a:ea typeface="+mn-ea"/>
                <a:cs typeface="+mn-cs"/>
                <a:sym typeface="Wingdings" panose="05000000000000000000" pitchFamily="2" charset="2"/>
              </a:rPr>
              <a:t> </a:t>
            </a:r>
            <a:r>
              <a:rPr lang="en-US" sz="1200" kern="1200" dirty="0">
                <a:solidFill>
                  <a:schemeClr val="tx1"/>
                </a:solidFill>
                <a:effectLst/>
                <a:latin typeface="Times" pitchFamily="-44" charset="0"/>
                <a:ea typeface="+mn-ea"/>
                <a:cs typeface="+mn-cs"/>
              </a:rPr>
              <a:t>therefore they cannot be separated from each other.</a:t>
            </a:r>
          </a:p>
          <a:p>
            <a:pPr marL="171450" indent="-171450">
              <a:buFontTx/>
              <a:buChar char="-"/>
            </a:pPr>
            <a:r>
              <a:rPr lang="en-US" sz="1200" kern="1200" dirty="0">
                <a:solidFill>
                  <a:schemeClr val="tx1"/>
                </a:solidFill>
                <a:effectLst/>
                <a:latin typeface="Times" pitchFamily="-44" charset="0"/>
                <a:ea typeface="+mn-ea"/>
                <a:cs typeface="+mn-cs"/>
              </a:rPr>
              <a:t>During the duration of the project, the current status of the modules VA_DB and VA_WEB is “frozen” simultaneously in the form of an electronic copy every six months, on 15</a:t>
            </a:r>
            <a:r>
              <a:rPr lang="en-US" sz="1200" kern="1200" baseline="30000" dirty="0">
                <a:solidFill>
                  <a:schemeClr val="tx1"/>
                </a:solidFill>
                <a:effectLst/>
                <a:latin typeface="Times" pitchFamily="-44" charset="0"/>
                <a:ea typeface="+mn-ea"/>
                <a:cs typeface="+mn-cs"/>
              </a:rPr>
              <a:t> </a:t>
            </a:r>
            <a:r>
              <a:rPr lang="en-US" sz="1200" kern="1200" dirty="0">
                <a:solidFill>
                  <a:schemeClr val="tx1"/>
                </a:solidFill>
                <a:effectLst/>
                <a:latin typeface="Times" pitchFamily="-44" charset="0"/>
                <a:ea typeface="+mn-ea"/>
                <a:cs typeface="+mn-cs"/>
              </a:rPr>
              <a:t>June and 15</a:t>
            </a:r>
            <a:r>
              <a:rPr lang="en-US" sz="1200" kern="1200" baseline="30000" dirty="0">
                <a:solidFill>
                  <a:schemeClr val="tx1"/>
                </a:solidFill>
                <a:effectLst/>
                <a:latin typeface="Times" pitchFamily="-44" charset="0"/>
                <a:ea typeface="+mn-ea"/>
                <a:cs typeface="+mn-cs"/>
              </a:rPr>
              <a:t> </a:t>
            </a:r>
            <a:r>
              <a:rPr lang="en-US" sz="1200" kern="1200" dirty="0">
                <a:solidFill>
                  <a:schemeClr val="tx1"/>
                </a:solidFill>
                <a:effectLst/>
                <a:latin typeface="Times" pitchFamily="-44" charset="0"/>
                <a:ea typeface="+mn-ea"/>
                <a:cs typeface="+mn-cs"/>
              </a:rPr>
              <a:t>December each year. These frozen copies receive versioning numbers according to the scheme [year]/[sequence number] (e.g. 15/1). Every productive VA version is named XXX. Due to the large size of media files it is impossible to produce copies of the VA-media library (VA_MT). For that reason, no copy of this module is produced in the course of a versioning process. Media files which have been stored there once cannot be removed from the VA media library as soon as just a single VA version relates to them. On the project platform it is possible to switch between the “productive” VA version—subject to constant changes—to the archived, “frozen” versions. Appropriate </a:t>
            </a:r>
            <a:r>
              <a:rPr lang="en-US" sz="1200" kern="1200" dirty="0" err="1">
                <a:solidFill>
                  <a:schemeClr val="tx1"/>
                </a:solidFill>
                <a:effectLst/>
                <a:latin typeface="Times" pitchFamily="-44" charset="0"/>
                <a:ea typeface="+mn-ea"/>
                <a:cs typeface="+mn-cs"/>
              </a:rPr>
              <a:t>colouring</a:t>
            </a:r>
            <a:r>
              <a:rPr lang="en-US" sz="1200" kern="1200" dirty="0">
                <a:solidFill>
                  <a:schemeClr val="tx1"/>
                </a:solidFill>
                <a:effectLst/>
                <a:latin typeface="Times" pitchFamily="-44" charset="0"/>
                <a:ea typeface="+mn-ea"/>
                <a:cs typeface="+mn-cs"/>
              </a:rPr>
              <a:t> of the background and of certain control elements makes clear whether the productive or an archived version of </a:t>
            </a:r>
            <a:r>
              <a:rPr lang="en-US" sz="1200" kern="1200" dirty="0" err="1">
                <a:solidFill>
                  <a:schemeClr val="tx1"/>
                </a:solidFill>
                <a:effectLst/>
                <a:latin typeface="Times" pitchFamily="-44" charset="0"/>
                <a:ea typeface="+mn-ea"/>
                <a:cs typeface="+mn-cs"/>
              </a:rPr>
              <a:t>VerbaAlpina</a:t>
            </a:r>
            <a:r>
              <a:rPr lang="en-US" sz="1200" kern="1200" dirty="0">
                <a:solidFill>
                  <a:schemeClr val="tx1"/>
                </a:solidFill>
                <a:effectLst/>
                <a:latin typeface="Times" pitchFamily="-44" charset="0"/>
                <a:ea typeface="+mn-ea"/>
                <a:cs typeface="+mn-cs"/>
              </a:rPr>
              <a:t> is displayed</a:t>
            </a: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22</a:t>
            </a:fld>
            <a:endParaRPr lang="de-DE" altLang="de-DE"/>
          </a:p>
        </p:txBody>
      </p:sp>
    </p:spTree>
    <p:extLst>
      <p:ext uri="{BB962C8B-B14F-4D97-AF65-F5344CB8AC3E}">
        <p14:creationId xmlns:p14="http://schemas.microsoft.com/office/powerpoint/2010/main" val="270985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en-US" sz="1200" kern="1200" dirty="0" err="1">
                <a:solidFill>
                  <a:schemeClr val="tx1"/>
                </a:solidFill>
                <a:effectLst/>
                <a:latin typeface="Times" pitchFamily="-44" charset="0"/>
                <a:ea typeface="+mn-ea"/>
                <a:cs typeface="+mn-cs"/>
              </a:rPr>
              <a:t>VerbaAlpina</a:t>
            </a:r>
            <a:r>
              <a:rPr lang="en-US" sz="1200" kern="1200" dirty="0">
                <a:solidFill>
                  <a:schemeClr val="tx1"/>
                </a:solidFill>
                <a:effectLst/>
                <a:latin typeface="Times" pitchFamily="-44" charset="0"/>
                <a:ea typeface="+mn-ea"/>
                <a:cs typeface="+mn-cs"/>
              </a:rPr>
              <a:t> consists of the following modules: VA_DB, VA_WEB, VA_MT</a:t>
            </a:r>
          </a:p>
          <a:p>
            <a:pPr marL="171450" indent="-171450">
              <a:buFontTx/>
              <a:buChar char="-"/>
            </a:pPr>
            <a:r>
              <a:rPr lang="en-US" sz="1200" kern="1200" dirty="0">
                <a:solidFill>
                  <a:schemeClr val="tx1"/>
                </a:solidFill>
                <a:effectLst/>
                <a:latin typeface="Times" pitchFamily="-44" charset="0"/>
                <a:ea typeface="+mn-ea"/>
                <a:cs typeface="+mn-cs"/>
              </a:rPr>
              <a:t>VA_DB: comprises the </a:t>
            </a:r>
            <a:r>
              <a:rPr lang="en-US" sz="1200" b="1" kern="1200" dirty="0">
                <a:solidFill>
                  <a:schemeClr val="tx1"/>
                </a:solidFill>
                <a:effectLst/>
                <a:latin typeface="Times" pitchFamily="-44" charset="0"/>
                <a:ea typeface="+mn-ea"/>
                <a:cs typeface="+mn-cs"/>
              </a:rPr>
              <a:t>data stock </a:t>
            </a:r>
            <a:r>
              <a:rPr lang="en-US" sz="1200" kern="1200" dirty="0">
                <a:solidFill>
                  <a:schemeClr val="tx1"/>
                </a:solidFill>
                <a:effectLst/>
                <a:latin typeface="Times" pitchFamily="-44" charset="0"/>
                <a:ea typeface="+mn-ea"/>
                <a:cs typeface="+mn-cs"/>
              </a:rPr>
              <a:t>which is stored in the project’s MySQL database (</a:t>
            </a:r>
            <a:r>
              <a:rPr lang="en-US" sz="1200" kern="1200" dirty="0" err="1">
                <a:solidFill>
                  <a:schemeClr val="tx1"/>
                </a:solidFill>
                <a:effectLst/>
                <a:latin typeface="Times" pitchFamily="-44" charset="0"/>
                <a:ea typeface="+mn-ea"/>
                <a:cs typeface="+mn-cs"/>
              </a:rPr>
              <a:t>va_xxx</a:t>
            </a:r>
            <a:r>
              <a:rPr lang="en-US" sz="1200" kern="1200" dirty="0">
                <a:solidFill>
                  <a:schemeClr val="tx1"/>
                </a:solidFill>
                <a:effectLst/>
                <a:latin typeface="Times" pitchFamily="-44" charset="0"/>
                <a:ea typeface="+mn-ea"/>
                <a:cs typeface="+mn-cs"/>
              </a:rPr>
              <a:t>)</a:t>
            </a:r>
          </a:p>
          <a:p>
            <a:pPr marL="171450" indent="-171450">
              <a:buFontTx/>
              <a:buChar char="-"/>
            </a:pPr>
            <a:r>
              <a:rPr lang="en-US" sz="1200" kern="1200" dirty="0">
                <a:solidFill>
                  <a:schemeClr val="tx1"/>
                </a:solidFill>
                <a:effectLst/>
                <a:latin typeface="Times" pitchFamily="-44" charset="0"/>
                <a:ea typeface="+mn-ea"/>
                <a:cs typeface="+mn-cs"/>
              </a:rPr>
              <a:t>VA_WEB: encompasses the </a:t>
            </a:r>
            <a:r>
              <a:rPr lang="en-US" sz="1200" b="1" kern="1200" dirty="0">
                <a:solidFill>
                  <a:schemeClr val="tx1"/>
                </a:solidFill>
                <a:effectLst/>
                <a:latin typeface="Times" pitchFamily="-44" charset="0"/>
                <a:ea typeface="+mn-ea"/>
                <a:cs typeface="+mn-cs"/>
              </a:rPr>
              <a:t>program code </a:t>
            </a:r>
            <a:r>
              <a:rPr lang="en-US" sz="1200" kern="1200" dirty="0">
                <a:solidFill>
                  <a:schemeClr val="tx1"/>
                </a:solidFill>
                <a:effectLst/>
                <a:latin typeface="Times" pitchFamily="-44" charset="0"/>
                <a:ea typeface="+mn-ea"/>
                <a:cs typeface="+mn-cs"/>
              </a:rPr>
              <a:t>of the web interface of the project platform www.verba-alpina.gwi.uni-muenchen.de including the corresponding </a:t>
            </a:r>
            <a:r>
              <a:rPr lang="en-US" sz="1200" b="1" kern="1200" dirty="0">
                <a:solidFill>
                  <a:schemeClr val="tx1"/>
                </a:solidFill>
                <a:effectLst/>
                <a:latin typeface="Times" pitchFamily="-44" charset="0"/>
                <a:ea typeface="+mn-ea"/>
                <a:cs typeface="+mn-cs"/>
              </a:rPr>
              <a:t>WordPress database </a:t>
            </a:r>
            <a:r>
              <a:rPr lang="en-US" sz="1200" kern="1200" dirty="0">
                <a:solidFill>
                  <a:schemeClr val="tx1"/>
                </a:solidFill>
                <a:effectLst/>
                <a:latin typeface="Times" pitchFamily="-44" charset="0"/>
                <a:ea typeface="+mn-ea"/>
                <a:cs typeface="+mn-cs"/>
              </a:rPr>
              <a:t>(</a:t>
            </a:r>
            <a:r>
              <a:rPr lang="en-US" sz="1200" kern="1200" dirty="0" err="1">
                <a:solidFill>
                  <a:schemeClr val="tx1"/>
                </a:solidFill>
                <a:effectLst/>
                <a:latin typeface="Times" pitchFamily="-44" charset="0"/>
                <a:ea typeface="+mn-ea"/>
                <a:cs typeface="+mn-cs"/>
              </a:rPr>
              <a:t>va_wp</a:t>
            </a:r>
            <a:r>
              <a:rPr lang="en-US" sz="1200" kern="1200" dirty="0">
                <a:solidFill>
                  <a:schemeClr val="tx1"/>
                </a:solidFill>
                <a:effectLst/>
                <a:latin typeface="Times" pitchFamily="-44" charset="0"/>
                <a:ea typeface="+mn-ea"/>
                <a:cs typeface="+mn-cs"/>
              </a:rPr>
              <a:t>).</a:t>
            </a:r>
          </a:p>
          <a:p>
            <a:pPr marL="171450" indent="-171450">
              <a:buFontTx/>
              <a:buChar char="-"/>
            </a:pPr>
            <a:r>
              <a:rPr lang="en-US" sz="1200" kern="1200" dirty="0">
                <a:solidFill>
                  <a:schemeClr val="tx1"/>
                </a:solidFill>
                <a:effectLst/>
                <a:latin typeface="Times" pitchFamily="-44" charset="0"/>
                <a:ea typeface="+mn-ea"/>
                <a:cs typeface="+mn-cs"/>
              </a:rPr>
              <a:t>VA_MT contains media files (photos, films, text and sound documents) which are stored in the media library of the web interface</a:t>
            </a:r>
          </a:p>
          <a:p>
            <a:pPr marL="171450" indent="-171450">
              <a:buFontTx/>
              <a:buChar char="-"/>
            </a:pPr>
            <a:endParaRPr lang="en-US" sz="1200" kern="1200" dirty="0">
              <a:solidFill>
                <a:schemeClr val="tx1"/>
              </a:solidFill>
              <a:effectLst/>
              <a:latin typeface="Times" pitchFamily="-44" charset="0"/>
              <a:ea typeface="+mn-ea"/>
              <a:cs typeface="+mn-cs"/>
            </a:endParaRPr>
          </a:p>
          <a:p>
            <a:pPr marL="171450" indent="-171450">
              <a:buFontTx/>
              <a:buChar char="-"/>
            </a:pPr>
            <a:r>
              <a:rPr lang="en-US" sz="1200" kern="1200" dirty="0">
                <a:solidFill>
                  <a:schemeClr val="tx1"/>
                </a:solidFill>
                <a:effectLst/>
                <a:latin typeface="Times" pitchFamily="-44" charset="0"/>
                <a:ea typeface="+mn-ea"/>
                <a:cs typeface="+mn-cs"/>
              </a:rPr>
              <a:t> All three modules build a consistent whole that is interrelated and interdependent</a:t>
            </a:r>
            <a:r>
              <a:rPr lang="en-US" sz="1200" kern="1200" baseline="0" dirty="0">
                <a:solidFill>
                  <a:schemeClr val="tx1"/>
                </a:solidFill>
                <a:effectLst/>
                <a:latin typeface="Times" pitchFamily="-44" charset="0"/>
                <a:ea typeface="+mn-ea"/>
                <a:cs typeface="+mn-cs"/>
              </a:rPr>
              <a:t> </a:t>
            </a:r>
            <a:r>
              <a:rPr lang="en-US" sz="1200" kern="1200" baseline="0" dirty="0">
                <a:solidFill>
                  <a:schemeClr val="tx1"/>
                </a:solidFill>
                <a:effectLst/>
                <a:latin typeface="Times" pitchFamily="-44" charset="0"/>
                <a:ea typeface="+mn-ea"/>
                <a:cs typeface="+mn-cs"/>
                <a:sym typeface="Wingdings" panose="05000000000000000000" pitchFamily="2" charset="2"/>
              </a:rPr>
              <a:t> </a:t>
            </a:r>
            <a:r>
              <a:rPr lang="en-US" sz="1200" kern="1200" dirty="0">
                <a:solidFill>
                  <a:schemeClr val="tx1"/>
                </a:solidFill>
                <a:effectLst/>
                <a:latin typeface="Times" pitchFamily="-44" charset="0"/>
                <a:ea typeface="+mn-ea"/>
                <a:cs typeface="+mn-cs"/>
              </a:rPr>
              <a:t>therefore they cannot be separated from each other.</a:t>
            </a:r>
          </a:p>
          <a:p>
            <a:pPr marL="171450" indent="-171450">
              <a:buFontTx/>
              <a:buChar char="-"/>
            </a:pPr>
            <a:endParaRPr lang="en-US" sz="1200" kern="1200" dirty="0">
              <a:solidFill>
                <a:schemeClr val="tx1"/>
              </a:solidFill>
              <a:effectLst/>
              <a:latin typeface="Times" pitchFamily="-44" charset="0"/>
              <a:ea typeface="+mn-ea"/>
              <a:cs typeface="+mn-cs"/>
            </a:endParaRPr>
          </a:p>
          <a:p>
            <a:pPr marL="171450" indent="-171450">
              <a:buFontTx/>
              <a:buChar char="-"/>
            </a:pPr>
            <a:r>
              <a:rPr lang="en-US" sz="1200" kern="1200" dirty="0">
                <a:solidFill>
                  <a:schemeClr val="tx1"/>
                </a:solidFill>
                <a:effectLst/>
                <a:latin typeface="Times" pitchFamily="-44" charset="0"/>
                <a:ea typeface="+mn-ea"/>
                <a:cs typeface="+mn-cs"/>
              </a:rPr>
              <a:t>During the duration of the project, the current status of the modules VA_DB and VA_WEB is “frozen” simultaneously in the form of an electronic copy every six months, on 15</a:t>
            </a:r>
            <a:r>
              <a:rPr lang="en-US" sz="1200" kern="1200" baseline="30000" dirty="0">
                <a:solidFill>
                  <a:schemeClr val="tx1"/>
                </a:solidFill>
                <a:effectLst/>
                <a:latin typeface="Times" pitchFamily="-44" charset="0"/>
                <a:ea typeface="+mn-ea"/>
                <a:cs typeface="+mn-cs"/>
              </a:rPr>
              <a:t> </a:t>
            </a:r>
            <a:r>
              <a:rPr lang="en-US" sz="1200" kern="1200" dirty="0">
                <a:solidFill>
                  <a:schemeClr val="tx1"/>
                </a:solidFill>
                <a:effectLst/>
                <a:latin typeface="Times" pitchFamily="-44" charset="0"/>
                <a:ea typeface="+mn-ea"/>
                <a:cs typeface="+mn-cs"/>
              </a:rPr>
              <a:t>June and 15</a:t>
            </a:r>
            <a:r>
              <a:rPr lang="en-US" sz="1200" kern="1200" baseline="30000" dirty="0">
                <a:solidFill>
                  <a:schemeClr val="tx1"/>
                </a:solidFill>
                <a:effectLst/>
                <a:latin typeface="Times" pitchFamily="-44" charset="0"/>
                <a:ea typeface="+mn-ea"/>
                <a:cs typeface="+mn-cs"/>
              </a:rPr>
              <a:t> </a:t>
            </a:r>
            <a:r>
              <a:rPr lang="en-US" sz="1200" kern="1200" dirty="0">
                <a:solidFill>
                  <a:schemeClr val="tx1"/>
                </a:solidFill>
                <a:effectLst/>
                <a:latin typeface="Times" pitchFamily="-44" charset="0"/>
                <a:ea typeface="+mn-ea"/>
                <a:cs typeface="+mn-cs"/>
              </a:rPr>
              <a:t>December each year.</a:t>
            </a:r>
          </a:p>
          <a:p>
            <a:pPr marL="0" indent="0">
              <a:buFontTx/>
              <a:buNone/>
            </a:pPr>
            <a:endParaRPr lang="en-US" sz="1200" kern="1200" dirty="0">
              <a:solidFill>
                <a:schemeClr val="tx1"/>
              </a:solidFill>
              <a:effectLst/>
              <a:latin typeface="Times" pitchFamily="-44" charset="0"/>
              <a:ea typeface="+mn-ea"/>
              <a:cs typeface="+mn-cs"/>
            </a:endParaRPr>
          </a:p>
          <a:p>
            <a:pPr marL="0" indent="0">
              <a:buFontTx/>
              <a:buNone/>
            </a:pPr>
            <a:r>
              <a:rPr lang="en-US" sz="1200" kern="1200" dirty="0">
                <a:solidFill>
                  <a:schemeClr val="tx1"/>
                </a:solidFill>
                <a:effectLst/>
                <a:latin typeface="Times" pitchFamily="-44" charset="0"/>
                <a:ea typeface="+mn-ea"/>
                <a:cs typeface="+mn-cs"/>
              </a:rPr>
              <a:t>-</a:t>
            </a:r>
            <a:r>
              <a:rPr lang="en-US" sz="1200" kern="1200" baseline="0" dirty="0">
                <a:solidFill>
                  <a:schemeClr val="tx1"/>
                </a:solidFill>
                <a:effectLst/>
                <a:latin typeface="Times" pitchFamily="-44" charset="0"/>
                <a:ea typeface="+mn-ea"/>
                <a:cs typeface="+mn-cs"/>
              </a:rPr>
              <a:t> </a:t>
            </a:r>
            <a:r>
              <a:rPr lang="en-US" sz="1200" kern="1200" dirty="0">
                <a:solidFill>
                  <a:schemeClr val="tx1"/>
                </a:solidFill>
                <a:effectLst/>
                <a:latin typeface="Times" pitchFamily="-44" charset="0"/>
                <a:ea typeface="+mn-ea"/>
                <a:cs typeface="+mn-cs"/>
              </a:rPr>
              <a:t>These frozen copies receive versioning numbers according to the scheme [year]/[sequence number] (e.g. 15/1). Every productive VA version is named XXX. Due to the large size of media files it is impossible to produce copies of the VA-media library (VA_MT). For that reason, no copy of this module is produced in the course of a versioning process. Media files which have been stored there once cannot be removed from the VA media library as soon as just a single VA version relates to them. On the project platform it is possible to switch between the “productive” VA version—subject to constant changes—to the archived, “frozen” versions. Appropriate </a:t>
            </a:r>
            <a:r>
              <a:rPr lang="en-US" sz="1200" kern="1200" dirty="0" err="1">
                <a:solidFill>
                  <a:schemeClr val="tx1"/>
                </a:solidFill>
                <a:effectLst/>
                <a:latin typeface="Times" pitchFamily="-44" charset="0"/>
                <a:ea typeface="+mn-ea"/>
                <a:cs typeface="+mn-cs"/>
              </a:rPr>
              <a:t>colouring</a:t>
            </a:r>
            <a:r>
              <a:rPr lang="en-US" sz="1200" kern="1200" dirty="0">
                <a:solidFill>
                  <a:schemeClr val="tx1"/>
                </a:solidFill>
                <a:effectLst/>
                <a:latin typeface="Times" pitchFamily="-44" charset="0"/>
                <a:ea typeface="+mn-ea"/>
                <a:cs typeface="+mn-cs"/>
              </a:rPr>
              <a:t> of the background and of certain control elements makes clear whether the productive or an archived version of </a:t>
            </a:r>
            <a:r>
              <a:rPr lang="en-US" sz="1200" kern="1200" dirty="0" err="1">
                <a:solidFill>
                  <a:schemeClr val="tx1"/>
                </a:solidFill>
                <a:effectLst/>
                <a:latin typeface="Times" pitchFamily="-44" charset="0"/>
                <a:ea typeface="+mn-ea"/>
                <a:cs typeface="+mn-cs"/>
              </a:rPr>
              <a:t>VerbaAlpina</a:t>
            </a:r>
            <a:r>
              <a:rPr lang="en-US" sz="1200" kern="1200" dirty="0">
                <a:solidFill>
                  <a:schemeClr val="tx1"/>
                </a:solidFill>
                <a:effectLst/>
                <a:latin typeface="Times" pitchFamily="-44" charset="0"/>
                <a:ea typeface="+mn-ea"/>
                <a:cs typeface="+mn-cs"/>
              </a:rPr>
              <a:t> is displayed</a:t>
            </a: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23</a:t>
            </a:fld>
            <a:endParaRPr lang="de-DE" altLang="de-DE"/>
          </a:p>
        </p:txBody>
      </p:sp>
    </p:spTree>
    <p:extLst>
      <p:ext uri="{BB962C8B-B14F-4D97-AF65-F5344CB8AC3E}">
        <p14:creationId xmlns:p14="http://schemas.microsoft.com/office/powerpoint/2010/main" val="2709851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en-US" sz="1200" kern="1200" dirty="0">
                <a:solidFill>
                  <a:schemeClr val="tx1"/>
                </a:solidFill>
                <a:effectLst/>
                <a:latin typeface="Times" pitchFamily="-44" charset="0"/>
                <a:ea typeface="+mn-ea"/>
                <a:cs typeface="+mn-cs"/>
              </a:rPr>
              <a:t>versioning process also makes it possible for the contents of </a:t>
            </a:r>
            <a:r>
              <a:rPr lang="en-US" sz="1200" kern="1200" dirty="0" err="1">
                <a:solidFill>
                  <a:schemeClr val="tx1"/>
                </a:solidFill>
                <a:effectLst/>
                <a:latin typeface="Times" pitchFamily="-44" charset="0"/>
                <a:ea typeface="+mn-ea"/>
                <a:cs typeface="+mn-cs"/>
              </a:rPr>
              <a:t>VerbaAlpina</a:t>
            </a:r>
            <a:r>
              <a:rPr lang="en-US" sz="1200" kern="1200" dirty="0">
                <a:solidFill>
                  <a:schemeClr val="tx1"/>
                </a:solidFill>
                <a:effectLst/>
                <a:latin typeface="Times" pitchFamily="-44" charset="0"/>
                <a:ea typeface="+mn-ea"/>
                <a:cs typeface="+mn-cs"/>
              </a:rPr>
              <a:t> to be accurately cited</a:t>
            </a:r>
          </a:p>
          <a:p>
            <a:pPr marL="171450" indent="-171450">
              <a:buFontTx/>
              <a:buChar char="-"/>
            </a:pPr>
            <a:r>
              <a:rPr lang="en-US" sz="1200" kern="1200" dirty="0">
                <a:solidFill>
                  <a:schemeClr val="tx1"/>
                </a:solidFill>
                <a:effectLst/>
                <a:latin typeface="Times" pitchFamily="-44" charset="0"/>
                <a:ea typeface="+mn-ea"/>
                <a:cs typeface="+mn-cs"/>
              </a:rPr>
              <a:t>unlike common online sources: date of last access is not necessary </a:t>
            </a:r>
            <a:r>
              <a:rPr lang="en-US" sz="1200" kern="1200" dirty="0">
                <a:solidFill>
                  <a:schemeClr val="tx1"/>
                </a:solidFill>
                <a:effectLst/>
                <a:latin typeface="Times" pitchFamily="-44" charset="0"/>
                <a:ea typeface="+mn-ea"/>
                <a:cs typeface="+mn-cs"/>
                <a:sym typeface="Wingdings" panose="05000000000000000000" pitchFamily="2" charset="2"/>
              </a:rPr>
              <a:t></a:t>
            </a:r>
            <a:r>
              <a:rPr lang="en-US" sz="1200" kern="1200" dirty="0">
                <a:solidFill>
                  <a:schemeClr val="tx1"/>
                </a:solidFill>
                <a:effectLst/>
                <a:latin typeface="Times" pitchFamily="-44" charset="0"/>
                <a:ea typeface="+mn-ea"/>
                <a:cs typeface="+mn-cs"/>
              </a:rPr>
              <a:t> cited versions (unlike the productive version XXX) are stable and will not be changed. </a:t>
            </a:r>
          </a:p>
          <a:p>
            <a:pPr marL="171450" indent="-171450">
              <a:buFont typeface="Wingdings" pitchFamily="2" charset="2"/>
              <a:buChar char="à"/>
            </a:pPr>
            <a:r>
              <a:rPr lang="en-US" sz="1200" kern="1200" dirty="0">
                <a:solidFill>
                  <a:schemeClr val="tx1"/>
                </a:solidFill>
                <a:effectLst/>
                <a:latin typeface="Times" pitchFamily="-44" charset="0"/>
                <a:ea typeface="+mn-ea"/>
                <a:cs typeface="+mn-cs"/>
              </a:rPr>
              <a:t>Thus, </a:t>
            </a:r>
            <a:r>
              <a:rPr lang="en-US" sz="1200" kern="1200" dirty="0" err="1">
                <a:solidFill>
                  <a:schemeClr val="tx1"/>
                </a:solidFill>
                <a:effectLst/>
                <a:latin typeface="Times" pitchFamily="-44" charset="0"/>
                <a:ea typeface="+mn-ea"/>
                <a:cs typeface="+mn-cs"/>
              </a:rPr>
              <a:t>VerbaAlpina</a:t>
            </a:r>
            <a:r>
              <a:rPr lang="en-US" sz="1200" kern="1200" dirty="0">
                <a:solidFill>
                  <a:schemeClr val="tx1"/>
                </a:solidFill>
                <a:effectLst/>
                <a:latin typeface="Times" pitchFamily="-44" charset="0"/>
                <a:ea typeface="+mn-ea"/>
                <a:cs typeface="+mn-cs"/>
              </a:rPr>
              <a:t> as an Internet-based </a:t>
            </a:r>
            <a:r>
              <a:rPr lang="en-US" sz="1200" kern="1200" dirty="0" err="1">
                <a:solidFill>
                  <a:schemeClr val="tx1"/>
                </a:solidFill>
                <a:effectLst/>
                <a:latin typeface="Times" pitchFamily="-44" charset="0"/>
                <a:ea typeface="+mn-ea"/>
                <a:cs typeface="+mn-cs"/>
              </a:rPr>
              <a:t>digitised</a:t>
            </a:r>
            <a:r>
              <a:rPr lang="en-US" sz="1200" kern="1200" dirty="0">
                <a:solidFill>
                  <a:schemeClr val="tx1"/>
                </a:solidFill>
                <a:effectLst/>
                <a:latin typeface="Times" pitchFamily="-44" charset="0"/>
                <a:ea typeface="+mn-ea"/>
                <a:cs typeface="+mn-cs"/>
              </a:rPr>
              <a:t> source becomes viable for academic writing. </a:t>
            </a:r>
          </a:p>
          <a:p>
            <a:pPr marL="171450" indent="-171450">
              <a:buFont typeface="Wingdings" pitchFamily="2" charset="2"/>
              <a:buChar char="à"/>
            </a:pPr>
            <a:r>
              <a:rPr lang="en-US" sz="1200" kern="1200" dirty="0">
                <a:solidFill>
                  <a:schemeClr val="tx1"/>
                </a:solidFill>
                <a:effectLst/>
                <a:latin typeface="Times" pitchFamily="-44" charset="0"/>
                <a:ea typeface="+mn-ea"/>
                <a:cs typeface="+mn-cs"/>
              </a:rPr>
              <a:t>As part of the bibliography </a:t>
            </a:r>
            <a:r>
              <a:rPr lang="en-US" sz="1200" kern="1200" dirty="0" err="1">
                <a:solidFill>
                  <a:schemeClr val="tx1"/>
                </a:solidFill>
                <a:effectLst/>
                <a:latin typeface="Times" pitchFamily="-44" charset="0"/>
                <a:ea typeface="+mn-ea"/>
                <a:cs typeface="+mn-cs"/>
              </a:rPr>
              <a:t>VerbaAlpina</a:t>
            </a:r>
            <a:r>
              <a:rPr lang="en-US" sz="1200" kern="1200" dirty="0">
                <a:solidFill>
                  <a:schemeClr val="tx1"/>
                </a:solidFill>
                <a:effectLst/>
                <a:latin typeface="Times" pitchFamily="-44" charset="0"/>
                <a:ea typeface="+mn-ea"/>
                <a:cs typeface="+mn-cs"/>
              </a:rPr>
              <a:t> can be cited in the following way: </a:t>
            </a:r>
            <a:endParaRPr lang="de-DE" sz="1200" kern="1200" dirty="0">
              <a:solidFill>
                <a:schemeClr val="tx1"/>
              </a:solidFill>
              <a:effectLst/>
              <a:latin typeface="Times" pitchFamily="-44" charset="0"/>
              <a:ea typeface="+mn-ea"/>
              <a:cs typeface="+mn-cs"/>
            </a:endParaRPr>
          </a:p>
          <a:p>
            <a:r>
              <a:rPr lang="it-IT" sz="1200" kern="1200" dirty="0" err="1">
                <a:solidFill>
                  <a:schemeClr val="tx1"/>
                </a:solidFill>
                <a:effectLst/>
                <a:latin typeface="Times" pitchFamily="-44" charset="0"/>
                <a:ea typeface="+mn-ea"/>
                <a:cs typeface="+mn-cs"/>
              </a:rPr>
              <a:t>VerbaAlpina</a:t>
            </a:r>
            <a:r>
              <a:rPr lang="it-IT" sz="1200" kern="1200" dirty="0">
                <a:solidFill>
                  <a:schemeClr val="tx1"/>
                </a:solidFill>
                <a:effectLst/>
                <a:latin typeface="Times" pitchFamily="-44" charset="0"/>
                <a:ea typeface="+mn-ea"/>
                <a:cs typeface="+mn-cs"/>
              </a:rPr>
              <a:t> (VA), http://www.verba-alpina.gwi.uni-muenchen.de,[</a:t>
            </a:r>
            <a:r>
              <a:rPr lang="it-IT" sz="1200" kern="1200" dirty="0" err="1">
                <a:solidFill>
                  <a:schemeClr val="tx1"/>
                </a:solidFill>
                <a:effectLst/>
                <a:latin typeface="Times" pitchFamily="-44" charset="0"/>
                <a:ea typeface="+mn-ea"/>
                <a:cs typeface="+mn-cs"/>
              </a:rPr>
              <a:t>version</a:t>
            </a:r>
            <a:r>
              <a:rPr lang="it-IT" sz="1200" kern="1200" dirty="0">
                <a:solidFill>
                  <a:schemeClr val="tx1"/>
                </a:solidFill>
                <a:effectLst/>
                <a:latin typeface="Times" pitchFamily="-44" charset="0"/>
                <a:ea typeface="+mn-ea"/>
                <a:cs typeface="+mn-cs"/>
              </a:rPr>
              <a:t>]</a:t>
            </a:r>
            <a:endParaRPr lang="de-DE" sz="1200" kern="1200" dirty="0">
              <a:solidFill>
                <a:schemeClr val="tx1"/>
              </a:solidFill>
              <a:effectLst/>
              <a:latin typeface="Times" pitchFamily="-44" charset="0"/>
              <a:ea typeface="+mn-ea"/>
              <a:cs typeface="+mn-cs"/>
            </a:endParaRPr>
          </a:p>
          <a:p>
            <a:r>
              <a:rPr lang="it-IT" sz="1200" kern="1200" dirty="0" err="1">
                <a:solidFill>
                  <a:schemeClr val="tx1"/>
                </a:solidFill>
                <a:effectLst/>
                <a:latin typeface="Times" pitchFamily="-44" charset="0"/>
                <a:ea typeface="+mn-ea"/>
                <a:cs typeface="+mn-cs"/>
              </a:rPr>
              <a:t>eg</a:t>
            </a:r>
            <a:r>
              <a:rPr lang="it-IT" sz="1200" kern="1200" dirty="0">
                <a:solidFill>
                  <a:schemeClr val="tx1"/>
                </a:solidFill>
                <a:effectLst/>
                <a:latin typeface="Times" pitchFamily="-44" charset="0"/>
                <a:ea typeface="+mn-ea"/>
                <a:cs typeface="+mn-cs"/>
              </a:rPr>
              <a:t>.: </a:t>
            </a:r>
            <a:r>
              <a:rPr lang="it-IT" sz="1200" kern="1200" dirty="0" err="1">
                <a:solidFill>
                  <a:schemeClr val="tx1"/>
                </a:solidFill>
                <a:effectLst/>
                <a:latin typeface="Times" pitchFamily="-44" charset="0"/>
                <a:ea typeface="+mn-ea"/>
                <a:cs typeface="+mn-cs"/>
              </a:rPr>
              <a:t>VerbaAlpina</a:t>
            </a:r>
            <a:r>
              <a:rPr lang="it-IT" sz="1200" kern="1200" dirty="0">
                <a:solidFill>
                  <a:schemeClr val="tx1"/>
                </a:solidFill>
                <a:effectLst/>
                <a:latin typeface="Times" pitchFamily="-44" charset="0"/>
                <a:ea typeface="+mn-ea"/>
                <a:cs typeface="+mn-cs"/>
              </a:rPr>
              <a:t> (VA), http://www.verba-alpina.gwi.uni-muenchen.de, 15/1</a:t>
            </a:r>
            <a:endParaRPr lang="de-DE" sz="1200" kern="1200" dirty="0">
              <a:solidFill>
                <a:schemeClr val="tx1"/>
              </a:solidFill>
              <a:effectLst/>
              <a:latin typeface="Times" pitchFamily="-44" charset="0"/>
              <a:ea typeface="+mn-ea"/>
              <a:cs typeface="+mn-cs"/>
            </a:endParaRPr>
          </a:p>
          <a:p>
            <a:r>
              <a:rPr lang="en-US" sz="1200" kern="1200" dirty="0">
                <a:solidFill>
                  <a:schemeClr val="tx1"/>
                </a:solidFill>
                <a:effectLst/>
                <a:latin typeface="Times" pitchFamily="-44" charset="0"/>
                <a:ea typeface="+mn-ea"/>
                <a:cs typeface="+mn-cs"/>
              </a:rPr>
              <a:t>For citations of contributions that belong to the menu “methodology” on the project platform the following scheme is recommended:  </a:t>
            </a:r>
            <a:endParaRPr lang="de-DE" sz="1200" kern="1200" dirty="0">
              <a:solidFill>
                <a:schemeClr val="tx1"/>
              </a:solidFill>
              <a:effectLst/>
              <a:latin typeface="Times" pitchFamily="-44" charset="0"/>
              <a:ea typeface="+mn-ea"/>
              <a:cs typeface="+mn-cs"/>
            </a:endParaRPr>
          </a:p>
          <a:p>
            <a:r>
              <a:rPr lang="it-IT" sz="1200" kern="1200" dirty="0">
                <a:solidFill>
                  <a:schemeClr val="tx1"/>
                </a:solidFill>
                <a:effectLst/>
                <a:latin typeface="Times" pitchFamily="-44" charset="0"/>
                <a:ea typeface="+mn-ea"/>
                <a:cs typeface="+mn-cs"/>
              </a:rPr>
              <a:t>[</a:t>
            </a:r>
            <a:r>
              <a:rPr lang="it-IT" sz="1200" kern="1200" dirty="0" err="1">
                <a:solidFill>
                  <a:schemeClr val="tx1"/>
                </a:solidFill>
                <a:effectLst/>
                <a:latin typeface="Times" pitchFamily="-44" charset="0"/>
                <a:ea typeface="+mn-ea"/>
                <a:cs typeface="+mn-cs"/>
              </a:rPr>
              <a:t>author</a:t>
            </a:r>
            <a:r>
              <a:rPr lang="it-IT" sz="1200" kern="1200" dirty="0">
                <a:solidFill>
                  <a:schemeClr val="tx1"/>
                </a:solidFill>
                <a:effectLst/>
                <a:latin typeface="Times" pitchFamily="-44" charset="0"/>
                <a:ea typeface="+mn-ea"/>
                <a:cs typeface="+mn-cs"/>
              </a:rPr>
              <a:t>/s]: s.v.* “[lemma]”, in: VA-[</a:t>
            </a:r>
            <a:r>
              <a:rPr lang="it-IT" sz="1200" kern="1200" dirty="0" err="1">
                <a:solidFill>
                  <a:schemeClr val="tx1"/>
                </a:solidFill>
                <a:effectLst/>
                <a:latin typeface="Times" pitchFamily="-44" charset="0"/>
                <a:ea typeface="+mn-ea"/>
                <a:cs typeface="+mn-cs"/>
              </a:rPr>
              <a:t>language</a:t>
            </a:r>
            <a:r>
              <a:rPr lang="it-IT" sz="1200" kern="1200" dirty="0">
                <a:solidFill>
                  <a:schemeClr val="tx1"/>
                </a:solidFill>
                <a:effectLst/>
                <a:latin typeface="Times" pitchFamily="-44" charset="0"/>
                <a:ea typeface="+mn-ea"/>
                <a:cs typeface="+mn-cs"/>
              </a:rPr>
              <a:t> code </a:t>
            </a:r>
            <a:r>
              <a:rPr lang="it-IT" sz="1200" kern="1200" dirty="0" err="1">
                <a:solidFill>
                  <a:schemeClr val="tx1"/>
                </a:solidFill>
                <a:effectLst/>
                <a:latin typeface="Times" pitchFamily="-44" charset="0"/>
                <a:ea typeface="+mn-ea"/>
                <a:cs typeface="+mn-cs"/>
              </a:rPr>
              <a:t>according</a:t>
            </a:r>
            <a:r>
              <a:rPr lang="it-IT" sz="1200" kern="1200" dirty="0">
                <a:solidFill>
                  <a:schemeClr val="tx1"/>
                </a:solidFill>
                <a:effectLst/>
                <a:latin typeface="Times" pitchFamily="-44" charset="0"/>
                <a:ea typeface="+mn-ea"/>
                <a:cs typeface="+mn-cs"/>
              </a:rPr>
              <a:t> to ISO 639-1] [</a:t>
            </a:r>
            <a:r>
              <a:rPr lang="it-IT" sz="1200" kern="1200" dirty="0" err="1">
                <a:solidFill>
                  <a:schemeClr val="tx1"/>
                </a:solidFill>
                <a:effectLst/>
                <a:latin typeface="Times" pitchFamily="-44" charset="0"/>
                <a:ea typeface="+mn-ea"/>
                <a:cs typeface="+mn-cs"/>
              </a:rPr>
              <a:t>version</a:t>
            </a:r>
            <a:r>
              <a:rPr lang="it-IT" sz="1200" kern="1200" dirty="0">
                <a:solidFill>
                  <a:schemeClr val="tx1"/>
                </a:solidFill>
                <a:effectLst/>
                <a:latin typeface="Times" pitchFamily="-44" charset="0"/>
                <a:ea typeface="+mn-ea"/>
                <a:cs typeface="+mn-cs"/>
              </a:rPr>
              <a:t>], </a:t>
            </a:r>
            <a:r>
              <a:rPr lang="it-IT" sz="1200" kern="1200" dirty="0" err="1">
                <a:solidFill>
                  <a:schemeClr val="tx1"/>
                </a:solidFill>
                <a:effectLst/>
                <a:latin typeface="Times" pitchFamily="-44" charset="0"/>
                <a:ea typeface="+mn-ea"/>
                <a:cs typeface="+mn-cs"/>
              </a:rPr>
              <a:t>methodology</a:t>
            </a:r>
            <a:r>
              <a:rPr lang="it-IT" sz="1200" kern="1200" dirty="0">
                <a:solidFill>
                  <a:schemeClr val="tx1"/>
                </a:solidFill>
                <a:effectLst/>
                <a:latin typeface="Times" pitchFamily="-44" charset="0"/>
                <a:ea typeface="+mn-ea"/>
                <a:cs typeface="+mn-cs"/>
              </a:rPr>
              <a:t>, [URL]</a:t>
            </a:r>
            <a:br>
              <a:rPr lang="it-IT" sz="1200" kern="1200" dirty="0">
                <a:solidFill>
                  <a:schemeClr val="tx1"/>
                </a:solidFill>
                <a:effectLst/>
                <a:latin typeface="Times" pitchFamily="-44" charset="0"/>
                <a:ea typeface="+mn-ea"/>
                <a:cs typeface="+mn-cs"/>
              </a:rPr>
            </a:br>
            <a:r>
              <a:rPr lang="it-IT" sz="1200" kern="1200" dirty="0">
                <a:solidFill>
                  <a:schemeClr val="tx1"/>
                </a:solidFill>
                <a:effectLst/>
                <a:latin typeface="Times" pitchFamily="-44" charset="0"/>
                <a:ea typeface="+mn-ea"/>
                <a:cs typeface="+mn-cs"/>
              </a:rPr>
              <a:t>e.g.: Krefeld, T. / </a:t>
            </a:r>
            <a:r>
              <a:rPr lang="it-IT" sz="1200" kern="1200" dirty="0" err="1">
                <a:solidFill>
                  <a:schemeClr val="tx1"/>
                </a:solidFill>
                <a:effectLst/>
                <a:latin typeface="Times" pitchFamily="-44" charset="0"/>
                <a:ea typeface="+mn-ea"/>
                <a:cs typeface="+mn-cs"/>
              </a:rPr>
              <a:t>Lücke</a:t>
            </a:r>
            <a:r>
              <a:rPr lang="it-IT" sz="1200" kern="1200" dirty="0">
                <a:solidFill>
                  <a:schemeClr val="tx1"/>
                </a:solidFill>
                <a:effectLst/>
                <a:latin typeface="Times" pitchFamily="-44" charset="0"/>
                <a:ea typeface="+mn-ea"/>
                <a:cs typeface="+mn-cs"/>
              </a:rPr>
              <a:t>, S.: </a:t>
            </a:r>
            <a:r>
              <a:rPr lang="it-IT" sz="1200" kern="1200" dirty="0" err="1">
                <a:solidFill>
                  <a:schemeClr val="tx1"/>
                </a:solidFill>
                <a:effectLst/>
                <a:latin typeface="Times" pitchFamily="-44" charset="0"/>
                <a:ea typeface="+mn-ea"/>
                <a:cs typeface="+mn-cs"/>
              </a:rPr>
              <a:t>s.v</a:t>
            </a:r>
            <a:r>
              <a:rPr lang="it-IT" sz="1200" kern="1200" dirty="0">
                <a:solidFill>
                  <a:schemeClr val="tx1"/>
                </a:solidFill>
                <a:effectLst/>
                <a:latin typeface="Times" pitchFamily="-44" charset="0"/>
                <a:ea typeface="+mn-ea"/>
                <a:cs typeface="+mn-cs"/>
              </a:rPr>
              <a:t>. “Tipizzazione”, in: VA-</a:t>
            </a:r>
            <a:r>
              <a:rPr lang="it-IT" sz="1200" kern="1200" dirty="0" err="1">
                <a:solidFill>
                  <a:schemeClr val="tx1"/>
                </a:solidFill>
                <a:effectLst/>
                <a:latin typeface="Times" pitchFamily="-44" charset="0"/>
                <a:ea typeface="+mn-ea"/>
                <a:cs typeface="+mn-cs"/>
              </a:rPr>
              <a:t>it</a:t>
            </a:r>
            <a:r>
              <a:rPr lang="it-IT" sz="1200" kern="1200" dirty="0">
                <a:solidFill>
                  <a:schemeClr val="tx1"/>
                </a:solidFill>
                <a:effectLst/>
                <a:latin typeface="Times" pitchFamily="-44" charset="0"/>
                <a:ea typeface="+mn-ea"/>
                <a:cs typeface="+mn-cs"/>
              </a:rPr>
              <a:t> 15/1, Metodologia, </a:t>
            </a:r>
            <a:r>
              <a:rPr lang="it-IT" sz="1200" u="sng" kern="1200" dirty="0">
                <a:solidFill>
                  <a:schemeClr val="tx1"/>
                </a:solidFill>
                <a:effectLst/>
                <a:latin typeface="Times" pitchFamily="-44" charset="0"/>
                <a:ea typeface="+mn-ea"/>
                <a:cs typeface="+mn-cs"/>
                <a:hlinkClick r:id="rId3"/>
              </a:rPr>
              <a:t>http://www.verba-alpina.gwi.uni-muenchen.de/it/?page_id=21&amp;letter=T#tipizzazione</a:t>
            </a:r>
            <a:endParaRPr lang="de-DE" sz="1200" kern="1200" dirty="0">
              <a:solidFill>
                <a:schemeClr val="tx1"/>
              </a:solidFill>
              <a:effectLst/>
              <a:latin typeface="Times" pitchFamily="-44" charset="0"/>
              <a:ea typeface="+mn-ea"/>
              <a:cs typeface="+mn-cs"/>
            </a:endParaRPr>
          </a:p>
          <a:p>
            <a:r>
              <a:rPr lang="en-US" sz="1200" kern="1200" dirty="0">
                <a:solidFill>
                  <a:schemeClr val="tx1"/>
                </a:solidFill>
                <a:effectLst/>
                <a:latin typeface="Times" pitchFamily="-44" charset="0"/>
                <a:ea typeface="+mn-ea"/>
                <a:cs typeface="+mn-cs"/>
              </a:rPr>
              <a:t>The authors, marked with “</a:t>
            </a:r>
            <a:r>
              <a:rPr lang="en-US" sz="1200" kern="1200" dirty="0" err="1">
                <a:solidFill>
                  <a:schemeClr val="tx1"/>
                </a:solidFill>
                <a:effectLst/>
                <a:latin typeface="Times" pitchFamily="-44" charset="0"/>
                <a:ea typeface="+mn-ea"/>
                <a:cs typeface="+mn-cs"/>
              </a:rPr>
              <a:t>auct</a:t>
            </a:r>
            <a:r>
              <a:rPr lang="en-US" sz="1200" kern="1200" dirty="0">
                <a:solidFill>
                  <a:schemeClr val="tx1"/>
                </a:solidFill>
                <a:effectLst/>
                <a:latin typeface="Times" pitchFamily="-44" charset="0"/>
                <a:ea typeface="+mn-ea"/>
                <a:cs typeface="+mn-cs"/>
              </a:rPr>
              <a:t>.”, at the end of every contribution always need to be mentioned.</a:t>
            </a:r>
          </a:p>
          <a:p>
            <a:endParaRPr lang="en-US" sz="1200" kern="1200" dirty="0">
              <a:solidFill>
                <a:schemeClr val="tx1"/>
              </a:solidFill>
              <a:effectLst/>
              <a:latin typeface="Times" pitchFamily="-44" charset="0"/>
              <a:ea typeface="+mn-ea"/>
              <a:cs typeface="+mn-cs"/>
            </a:endParaRPr>
          </a:p>
          <a:p>
            <a:r>
              <a:rPr lang="en-US" sz="1200" kern="1200" dirty="0">
                <a:solidFill>
                  <a:schemeClr val="tx1"/>
                </a:solidFill>
                <a:effectLst/>
                <a:latin typeface="Times" pitchFamily="-44" charset="0"/>
                <a:ea typeface="+mn-ea"/>
                <a:cs typeface="+mn-cs"/>
              </a:rPr>
              <a:t>-</a:t>
            </a:r>
            <a:r>
              <a:rPr lang="en-US" sz="1200" kern="1200" baseline="0" dirty="0">
                <a:solidFill>
                  <a:schemeClr val="tx1"/>
                </a:solidFill>
                <a:effectLst/>
                <a:latin typeface="Times" pitchFamily="-44" charset="0"/>
                <a:ea typeface="+mn-ea"/>
                <a:cs typeface="+mn-cs"/>
              </a:rPr>
              <a:t> </a:t>
            </a:r>
            <a:r>
              <a:rPr lang="en-US" sz="1200" kern="1200" dirty="0">
                <a:solidFill>
                  <a:schemeClr val="tx1"/>
                </a:solidFill>
                <a:effectLst/>
                <a:latin typeface="Times" pitchFamily="-44" charset="0"/>
                <a:ea typeface="+mn-ea"/>
                <a:cs typeface="+mn-cs"/>
              </a:rPr>
              <a:t>graphic contents may also be cited. Every view of the interactive map can be easily shared and cited since an individual URL is produced for every page and for every pop-up window</a:t>
            </a: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24</a:t>
            </a:fld>
            <a:endParaRPr lang="de-DE" altLang="de-DE"/>
          </a:p>
        </p:txBody>
      </p:sp>
    </p:spTree>
    <p:extLst>
      <p:ext uri="{BB962C8B-B14F-4D97-AF65-F5344CB8AC3E}">
        <p14:creationId xmlns:p14="http://schemas.microsoft.com/office/powerpoint/2010/main" val="2709851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kern="1200" baseline="0" dirty="0">
                <a:solidFill>
                  <a:schemeClr val="tx1"/>
                </a:solidFill>
                <a:effectLst/>
                <a:latin typeface="Times" pitchFamily="-44" charset="0"/>
                <a:ea typeface="+mn-ea"/>
                <a:cs typeface="+mn-cs"/>
                <a:sym typeface="Wingdings" panose="05000000000000000000" pitchFamily="2" charset="2"/>
              </a:rPr>
              <a:t>plan to </a:t>
            </a:r>
            <a:r>
              <a:rPr lang="en-US" sz="1200" kern="1200" dirty="0">
                <a:solidFill>
                  <a:schemeClr val="tx1"/>
                </a:solidFill>
                <a:effectLst/>
                <a:latin typeface="Times" pitchFamily="-44" charset="0"/>
                <a:ea typeface="+mn-ea"/>
                <a:cs typeface="+mn-cs"/>
              </a:rPr>
              <a:t>have multiple copies of the project data stored by several institutions</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kern="1200" dirty="0">
                <a:solidFill>
                  <a:schemeClr val="tx1"/>
                </a:solidFill>
                <a:effectLst/>
                <a:latin typeface="Times" pitchFamily="-44" charset="0"/>
                <a:ea typeface="+mn-ea"/>
                <a:cs typeface="+mn-cs"/>
              </a:rPr>
              <a:t>Currently: data is saved on a regular basis by the IT-</a:t>
            </a:r>
            <a:r>
              <a:rPr lang="en-US" sz="1200" kern="1200" dirty="0" err="1">
                <a:solidFill>
                  <a:schemeClr val="tx1"/>
                </a:solidFill>
                <a:effectLst/>
                <a:latin typeface="Times" pitchFamily="-44" charset="0"/>
                <a:ea typeface="+mn-ea"/>
                <a:cs typeface="+mn-cs"/>
              </a:rPr>
              <a:t>Gruppe</a:t>
            </a:r>
            <a:r>
              <a:rPr lang="en-US" sz="1200" kern="1200" dirty="0">
                <a:solidFill>
                  <a:schemeClr val="tx1"/>
                </a:solidFill>
                <a:effectLst/>
                <a:latin typeface="Times" pitchFamily="-44" charset="0"/>
                <a:ea typeface="+mn-ea"/>
                <a:cs typeface="+mn-cs"/>
              </a:rPr>
              <a:t> </a:t>
            </a:r>
            <a:r>
              <a:rPr lang="en-US" sz="1200" kern="1200" dirty="0" err="1">
                <a:solidFill>
                  <a:schemeClr val="tx1"/>
                </a:solidFill>
                <a:effectLst/>
                <a:latin typeface="Times" pitchFamily="-44" charset="0"/>
                <a:ea typeface="+mn-ea"/>
                <a:cs typeface="+mn-cs"/>
              </a:rPr>
              <a:t>Geisteswissenschaften</a:t>
            </a:r>
            <a:r>
              <a:rPr lang="en-US" sz="1200" kern="1200" dirty="0">
                <a:solidFill>
                  <a:schemeClr val="tx1"/>
                </a:solidFill>
                <a:effectLst/>
                <a:latin typeface="Times" pitchFamily="-44" charset="0"/>
                <a:ea typeface="+mn-ea"/>
                <a:cs typeface="+mn-cs"/>
              </a:rPr>
              <a:t> of Munich University (ITG, IT group of humanities) on backup servers of the Leibniz </a:t>
            </a:r>
            <a:r>
              <a:rPr lang="en-US" sz="1200" kern="1200" dirty="0" err="1">
                <a:solidFill>
                  <a:schemeClr val="tx1"/>
                </a:solidFill>
                <a:effectLst/>
                <a:latin typeface="Times" pitchFamily="-44" charset="0"/>
                <a:ea typeface="+mn-ea"/>
                <a:cs typeface="+mn-cs"/>
              </a:rPr>
              <a:t>Rechenzentrum</a:t>
            </a:r>
            <a:r>
              <a:rPr lang="en-US" sz="1200" kern="1200" dirty="0">
                <a:solidFill>
                  <a:schemeClr val="tx1"/>
                </a:solidFill>
                <a:effectLst/>
                <a:latin typeface="Times" pitchFamily="-44" charset="0"/>
                <a:ea typeface="+mn-ea"/>
                <a:cs typeface="+mn-cs"/>
              </a:rPr>
              <a:t> (LRZ, the Leibniz Computing Centre)</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kern="1200" dirty="0">
                <a:solidFill>
                  <a:schemeClr val="tx1"/>
                </a:solidFill>
                <a:effectLst/>
                <a:latin typeface="Times" pitchFamily="-44" charset="0"/>
                <a:ea typeface="+mn-ea"/>
                <a:cs typeface="+mn-cs"/>
              </a:rPr>
              <a:t>At random intervals: the module VA_WEB is also stored in the Internet Archive (https://archive.org). In addition to the automatic archiving by archive.org through their </a:t>
            </a:r>
            <a:r>
              <a:rPr lang="en-US" sz="1200" kern="1200" dirty="0" err="1">
                <a:solidFill>
                  <a:schemeClr val="tx1"/>
                </a:solidFill>
                <a:effectLst/>
                <a:latin typeface="Times" pitchFamily="-44" charset="0"/>
                <a:ea typeface="+mn-ea"/>
                <a:cs typeface="+mn-cs"/>
              </a:rPr>
              <a:t>wayback</a:t>
            </a:r>
            <a:r>
              <a:rPr lang="en-US" sz="1200" kern="1200" dirty="0">
                <a:solidFill>
                  <a:schemeClr val="tx1"/>
                </a:solidFill>
                <a:effectLst/>
                <a:latin typeface="Times" pitchFamily="-44" charset="0"/>
                <a:ea typeface="+mn-ea"/>
                <a:cs typeface="+mn-cs"/>
              </a:rPr>
              <a:t> crawler, </a:t>
            </a:r>
            <a:r>
              <a:rPr lang="en-US" sz="1200" kern="1200" dirty="0" err="1">
                <a:solidFill>
                  <a:schemeClr val="tx1"/>
                </a:solidFill>
                <a:effectLst/>
                <a:latin typeface="Times" pitchFamily="-44" charset="0"/>
                <a:ea typeface="+mn-ea"/>
                <a:cs typeface="+mn-cs"/>
              </a:rPr>
              <a:t>VerbaAlpina</a:t>
            </a:r>
            <a:r>
              <a:rPr lang="en-US" sz="1200" kern="1200" dirty="0">
                <a:solidFill>
                  <a:schemeClr val="tx1"/>
                </a:solidFill>
                <a:effectLst/>
                <a:latin typeface="Times" pitchFamily="-44" charset="0"/>
                <a:ea typeface="+mn-ea"/>
                <a:cs typeface="+mn-cs"/>
              </a:rPr>
              <a:t> also actively archives the data (since 2018 on a regular basis in the course of the versioning every six months).</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kern="1200" dirty="0">
                <a:solidFill>
                  <a:schemeClr val="tx1"/>
                </a:solidFill>
                <a:effectLst/>
                <a:latin typeface="Times" pitchFamily="-44" charset="0"/>
                <a:ea typeface="+mn-ea"/>
                <a:cs typeface="+mn-cs"/>
              </a:rPr>
              <a:t>We also intend to store further backup copies at other appropriate institutions like CLARIN-D</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kern="1200" dirty="0">
                <a:solidFill>
                  <a:schemeClr val="tx1"/>
                </a:solidFill>
                <a:effectLst/>
                <a:latin typeface="Times" pitchFamily="-44" charset="0"/>
                <a:ea typeface="+mn-ea"/>
                <a:cs typeface="+mn-cs"/>
              </a:rPr>
              <a:t>In the long term: have the archiving conducted by the University Library of Munich</a:t>
            </a:r>
            <a:r>
              <a:rPr lang="en-US" sz="1200" kern="1200" baseline="0" dirty="0">
                <a:solidFill>
                  <a:schemeClr val="tx1"/>
                </a:solidFill>
                <a:effectLst/>
                <a:latin typeface="Times" pitchFamily="-44" charset="0"/>
                <a:ea typeface="+mn-ea"/>
                <a:cs typeface="+mn-cs"/>
              </a:rPr>
              <a:t> </a:t>
            </a:r>
            <a:r>
              <a:rPr lang="en-US" sz="1200" kern="1200" baseline="0" dirty="0">
                <a:solidFill>
                  <a:schemeClr val="tx1"/>
                </a:solidFill>
                <a:effectLst/>
                <a:latin typeface="Times" pitchFamily="-44" charset="0"/>
                <a:ea typeface="+mn-ea"/>
                <a:cs typeface="+mn-cs"/>
                <a:sym typeface="Wingdings" panose="05000000000000000000" pitchFamily="2" charset="2"/>
              </a:rPr>
              <a:t></a:t>
            </a:r>
            <a:r>
              <a:rPr lang="en-US" sz="1200" kern="1200" dirty="0">
                <a:solidFill>
                  <a:schemeClr val="tx1"/>
                </a:solidFill>
                <a:effectLst/>
                <a:latin typeface="Times" pitchFamily="-44" charset="0"/>
                <a:ea typeface="+mn-ea"/>
                <a:cs typeface="+mn-cs"/>
              </a:rPr>
              <a:t> project contents are accessible via the electronic catalogues </a:t>
            </a:r>
          </a:p>
          <a:p>
            <a:endParaRPr lang="en-US" sz="1200" kern="1200" dirty="0">
              <a:solidFill>
                <a:schemeClr val="tx1"/>
              </a:solidFill>
              <a:effectLst/>
              <a:latin typeface="Times" pitchFamily="-44" charset="0"/>
              <a:ea typeface="+mn-ea"/>
              <a:cs typeface="+mn-cs"/>
            </a:endParaRPr>
          </a:p>
          <a:p>
            <a:r>
              <a:rPr lang="en-US" sz="1200" kern="1200" dirty="0">
                <a:solidFill>
                  <a:schemeClr val="tx1"/>
                </a:solidFill>
                <a:effectLst/>
                <a:latin typeface="Times" pitchFamily="-44" charset="0"/>
                <a:ea typeface="+mn-ea"/>
                <a:cs typeface="+mn-cs"/>
              </a:rPr>
              <a:t>- Second:</a:t>
            </a:r>
            <a:r>
              <a:rPr lang="en-US" sz="1200" kern="1200" baseline="0" dirty="0">
                <a:solidFill>
                  <a:schemeClr val="tx1"/>
                </a:solidFill>
                <a:effectLst/>
                <a:latin typeface="Times" pitchFamily="-44" charset="0"/>
                <a:ea typeface="+mn-ea"/>
                <a:cs typeface="+mn-cs"/>
              </a:rPr>
              <a:t> </a:t>
            </a:r>
            <a:r>
              <a:rPr lang="en-US" sz="1200" kern="1200" dirty="0">
                <a:solidFill>
                  <a:schemeClr val="tx1"/>
                </a:solidFill>
                <a:effectLst/>
                <a:latin typeface="Times" pitchFamily="-44" charset="0"/>
                <a:ea typeface="+mn-ea"/>
                <a:cs typeface="+mn-cs"/>
              </a:rPr>
              <a:t>we document the data structuring, the logical relationships between data and data categories and the applied character encoding</a:t>
            </a:r>
            <a:r>
              <a:rPr lang="en-US" sz="1200" kern="1200" baseline="0" dirty="0">
                <a:solidFill>
                  <a:schemeClr val="tx1"/>
                </a:solidFill>
                <a:effectLst/>
                <a:latin typeface="Times" pitchFamily="-44" charset="0"/>
                <a:ea typeface="+mn-ea"/>
                <a:cs typeface="+mn-cs"/>
              </a:rPr>
              <a:t> </a:t>
            </a: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25</a:t>
            </a:fld>
            <a:endParaRPr lang="de-DE" altLang="de-DE"/>
          </a:p>
        </p:txBody>
      </p:sp>
    </p:spTree>
    <p:extLst>
      <p:ext uri="{BB962C8B-B14F-4D97-AF65-F5344CB8AC3E}">
        <p14:creationId xmlns:p14="http://schemas.microsoft.com/office/powerpoint/2010/main" val="1841606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26</a:t>
            </a:fld>
            <a:endParaRPr lang="de-DE" altLang="de-DE"/>
          </a:p>
        </p:txBody>
      </p:sp>
    </p:spTree>
    <p:extLst>
      <p:ext uri="{BB962C8B-B14F-4D97-AF65-F5344CB8AC3E}">
        <p14:creationId xmlns:p14="http://schemas.microsoft.com/office/powerpoint/2010/main" val="261937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27</a:t>
            </a:fld>
            <a:endParaRPr lang="de-DE" altLang="de-DE"/>
          </a:p>
        </p:txBody>
      </p:sp>
    </p:spTree>
    <p:extLst>
      <p:ext uri="{BB962C8B-B14F-4D97-AF65-F5344CB8AC3E}">
        <p14:creationId xmlns:p14="http://schemas.microsoft.com/office/powerpoint/2010/main" val="31528989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kern="1200" dirty="0">
                <a:solidFill>
                  <a:schemeClr val="tx1"/>
                </a:solidFill>
                <a:effectLst/>
                <a:latin typeface="Times" pitchFamily="-44" charset="0"/>
                <a:ea typeface="+mn-ea"/>
                <a:cs typeface="+mn-cs"/>
              </a:rPr>
              <a:t>recognition of connections regarding the etymology of the individual dialectical words</a:t>
            </a:r>
            <a:r>
              <a:rPr lang="en-US" sz="1200" kern="1200" baseline="0" dirty="0">
                <a:solidFill>
                  <a:schemeClr val="tx1"/>
                </a:solidFill>
                <a:effectLst/>
                <a:latin typeface="Times" pitchFamily="-44" charset="0"/>
                <a:ea typeface="+mn-ea"/>
                <a:cs typeface="+mn-cs"/>
              </a:rPr>
              <a:t> </a:t>
            </a:r>
            <a:r>
              <a:rPr lang="en-US" sz="1200" kern="1200" baseline="0" dirty="0">
                <a:solidFill>
                  <a:schemeClr val="tx1"/>
                </a:solidFill>
                <a:effectLst/>
                <a:latin typeface="Times" pitchFamily="-44" charset="0"/>
                <a:ea typeface="+mn-ea"/>
                <a:cs typeface="+mn-cs"/>
                <a:sym typeface="Wingdings" panose="05000000000000000000" pitchFamily="2" charset="2"/>
              </a:rPr>
              <a:t></a:t>
            </a:r>
            <a:r>
              <a:rPr lang="en-US" sz="1200" kern="1200" dirty="0">
                <a:solidFill>
                  <a:schemeClr val="tx1"/>
                </a:solidFill>
                <a:effectLst/>
                <a:latin typeface="Times" pitchFamily="-44" charset="0"/>
                <a:ea typeface="+mn-ea"/>
                <a:cs typeface="+mn-cs"/>
              </a:rPr>
              <a:t> differences and similarities between the individual language groups of the Alpine region can be found</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kern="1200" dirty="0">
                <a:solidFill>
                  <a:schemeClr val="tx1"/>
                </a:solidFill>
                <a:effectLst/>
                <a:latin typeface="Times" pitchFamily="-44" charset="0"/>
                <a:ea typeface="+mn-ea"/>
                <a:cs typeface="+mn-cs"/>
              </a:rPr>
              <a:t>Many words share a common etymology, even if this cannot be seen anymore at first sight:</a:t>
            </a:r>
            <a:r>
              <a:rPr lang="en-US" sz="1200" kern="1200" baseline="0" dirty="0">
                <a:solidFill>
                  <a:schemeClr val="tx1"/>
                </a:solidFill>
                <a:effectLst/>
                <a:latin typeface="Times" pitchFamily="-44" charset="0"/>
                <a:ea typeface="+mn-ea"/>
                <a:cs typeface="+mn-cs"/>
              </a:rPr>
              <a:t> e.g. </a:t>
            </a:r>
            <a:r>
              <a:rPr lang="en-US" sz="1200" kern="1200" dirty="0">
                <a:solidFill>
                  <a:schemeClr val="tx1"/>
                </a:solidFill>
                <a:effectLst/>
                <a:latin typeface="Times" pitchFamily="-44" charset="0"/>
                <a:ea typeface="+mn-ea"/>
                <a:cs typeface="+mn-cs"/>
              </a:rPr>
              <a:t>German word </a:t>
            </a:r>
            <a:r>
              <a:rPr lang="en-US" sz="1200" i="1" kern="1200" dirty="0">
                <a:solidFill>
                  <a:schemeClr val="tx1"/>
                </a:solidFill>
                <a:effectLst/>
                <a:latin typeface="Times" pitchFamily="-44" charset="0"/>
                <a:ea typeface="+mn-ea"/>
                <a:cs typeface="+mn-cs"/>
              </a:rPr>
              <a:t>Butter</a:t>
            </a:r>
            <a:r>
              <a:rPr lang="en-US" sz="1200" kern="1200" dirty="0">
                <a:solidFill>
                  <a:schemeClr val="tx1"/>
                </a:solidFill>
                <a:effectLst/>
                <a:latin typeface="Times" pitchFamily="-44" charset="0"/>
                <a:ea typeface="+mn-ea"/>
                <a:cs typeface="+mn-cs"/>
              </a:rPr>
              <a:t>, French </a:t>
            </a:r>
            <a:r>
              <a:rPr lang="en-US" sz="1200" i="1" kern="1200" dirty="0" err="1">
                <a:solidFill>
                  <a:schemeClr val="tx1"/>
                </a:solidFill>
                <a:effectLst/>
                <a:latin typeface="Times" pitchFamily="-44" charset="0"/>
                <a:ea typeface="+mn-ea"/>
                <a:cs typeface="+mn-cs"/>
              </a:rPr>
              <a:t>beurre</a:t>
            </a:r>
            <a:r>
              <a:rPr lang="en-US" sz="1200" i="1" kern="1200" dirty="0">
                <a:solidFill>
                  <a:schemeClr val="tx1"/>
                </a:solidFill>
                <a:effectLst/>
                <a:latin typeface="Times" pitchFamily="-44" charset="0"/>
                <a:ea typeface="+mn-ea"/>
                <a:cs typeface="+mn-cs"/>
              </a:rPr>
              <a:t> </a:t>
            </a:r>
            <a:r>
              <a:rPr lang="en-US" sz="1200" kern="1200" dirty="0">
                <a:solidFill>
                  <a:schemeClr val="tx1"/>
                </a:solidFill>
                <a:effectLst/>
                <a:latin typeface="Times" pitchFamily="-44" charset="0"/>
                <a:ea typeface="+mn-ea"/>
                <a:cs typeface="+mn-cs"/>
              </a:rPr>
              <a:t>and Italian </a:t>
            </a:r>
            <a:r>
              <a:rPr lang="en-US" sz="1200" i="1" kern="1200" dirty="0">
                <a:solidFill>
                  <a:schemeClr val="tx1"/>
                </a:solidFill>
                <a:effectLst/>
                <a:latin typeface="Times" pitchFamily="-44" charset="0"/>
                <a:ea typeface="+mn-ea"/>
                <a:cs typeface="+mn-cs"/>
              </a:rPr>
              <a:t>burro</a:t>
            </a:r>
            <a:r>
              <a:rPr lang="en-US" sz="1200" kern="1200" dirty="0">
                <a:solidFill>
                  <a:schemeClr val="tx1"/>
                </a:solidFill>
                <a:effectLst/>
                <a:latin typeface="Times" pitchFamily="-44" charset="0"/>
                <a:ea typeface="+mn-ea"/>
                <a:cs typeface="+mn-cs"/>
              </a:rPr>
              <a:t> all go back to the Greco-Latin word </a:t>
            </a:r>
            <a:r>
              <a:rPr lang="en-US" sz="1200" i="1" kern="1200" dirty="0" err="1">
                <a:solidFill>
                  <a:schemeClr val="tx1"/>
                </a:solidFill>
                <a:effectLst/>
                <a:latin typeface="Times" pitchFamily="-44" charset="0"/>
                <a:ea typeface="+mn-ea"/>
                <a:cs typeface="+mn-cs"/>
              </a:rPr>
              <a:t>butyru</a:t>
            </a:r>
            <a:r>
              <a:rPr lang="en-US" sz="1200" i="1" kern="1200" dirty="0">
                <a:solidFill>
                  <a:schemeClr val="tx1"/>
                </a:solidFill>
                <a:effectLst/>
                <a:latin typeface="Times" pitchFamily="-44" charset="0"/>
                <a:ea typeface="+mn-ea"/>
                <a:cs typeface="+mn-cs"/>
              </a:rPr>
              <a:t>(m)</a:t>
            </a:r>
          </a:p>
          <a:p>
            <a:pPr marL="171450" marR="0" indent="-171450" algn="l" defTabSz="914400" rtl="0" eaLnBrk="0" fontAlgn="base" latinLnBrk="0" hangingPunct="0">
              <a:lnSpc>
                <a:spcPct val="100000"/>
              </a:lnSpc>
              <a:spcBef>
                <a:spcPct val="30000"/>
              </a:spcBef>
              <a:spcAft>
                <a:spcPct val="0"/>
              </a:spcAft>
              <a:buClrTx/>
              <a:buSzTx/>
              <a:buFontTx/>
              <a:buChar char="-"/>
              <a:tabLst/>
              <a:defRPr/>
            </a:pPr>
            <a:endParaRPr lang="de-DE" dirty="0"/>
          </a:p>
          <a:p>
            <a:r>
              <a:rPr lang="en-US" sz="1200" kern="1200" dirty="0">
                <a:solidFill>
                  <a:schemeClr val="tx1"/>
                </a:solidFill>
                <a:effectLst/>
                <a:latin typeface="Times" pitchFamily="-44" charset="0"/>
                <a:ea typeface="+mn-ea"/>
                <a:cs typeface="+mn-cs"/>
              </a:rPr>
              <a:t>- reflected by numerous cooperation agreements with international partners from the entire Alpine region</a:t>
            </a:r>
            <a:r>
              <a:rPr lang="en-US" sz="1200" kern="1200" dirty="0">
                <a:solidFill>
                  <a:schemeClr val="tx1"/>
                </a:solidFill>
                <a:effectLst/>
                <a:latin typeface="Times" pitchFamily="-44" charset="0"/>
                <a:ea typeface="+mn-ea"/>
                <a:cs typeface="+mn-cs"/>
                <a:sym typeface="Wingdings" panose="05000000000000000000" pitchFamily="2" charset="2"/>
              </a:rPr>
              <a:t></a:t>
            </a:r>
            <a:r>
              <a:rPr lang="en-US" sz="1200" kern="1200" dirty="0">
                <a:solidFill>
                  <a:schemeClr val="tx1"/>
                </a:solidFill>
                <a:effectLst/>
                <a:latin typeface="Times" pitchFamily="-44" charset="0"/>
                <a:ea typeface="+mn-ea"/>
                <a:cs typeface="+mn-cs"/>
              </a:rPr>
              <a:t> each cooperation is based on a </a:t>
            </a:r>
            <a:r>
              <a:rPr lang="en-US" sz="1200" b="1" u="none" kern="1200" dirty="0">
                <a:solidFill>
                  <a:schemeClr val="tx1"/>
                </a:solidFill>
                <a:effectLst/>
                <a:latin typeface="Times" pitchFamily="-44" charset="0"/>
                <a:ea typeface="+mn-ea"/>
                <a:cs typeface="+mn-cs"/>
              </a:rPr>
              <a:t>formal agreement </a:t>
            </a:r>
            <a:r>
              <a:rPr lang="en-US" sz="1200" kern="1200" dirty="0">
                <a:solidFill>
                  <a:schemeClr val="tx1"/>
                </a:solidFill>
                <a:effectLst/>
                <a:latin typeface="Times" pitchFamily="-44" charset="0"/>
                <a:ea typeface="+mn-ea"/>
                <a:cs typeface="+mn-cs"/>
              </a:rPr>
              <a:t>which guarantees the project partners an </a:t>
            </a:r>
            <a:r>
              <a:rPr lang="en-US" sz="1200" b="1" kern="1200" dirty="0">
                <a:solidFill>
                  <a:schemeClr val="tx1"/>
                </a:solidFill>
                <a:effectLst/>
                <a:latin typeface="Times" pitchFamily="-44" charset="0"/>
                <a:ea typeface="+mn-ea"/>
                <a:cs typeface="+mn-cs"/>
              </a:rPr>
              <a:t>own database </a:t>
            </a:r>
            <a:r>
              <a:rPr lang="en-US" sz="1200" kern="1200" dirty="0">
                <a:solidFill>
                  <a:schemeClr val="tx1"/>
                </a:solidFill>
                <a:effectLst/>
                <a:latin typeface="Times" pitchFamily="-44" charset="0"/>
                <a:ea typeface="+mn-ea"/>
                <a:cs typeface="+mn-cs"/>
              </a:rPr>
              <a:t>to upload their data. Each project partner’s data is available for all partners in a structured form. </a:t>
            </a:r>
            <a:endParaRPr lang="de-DE" dirty="0"/>
          </a:p>
        </p:txBody>
      </p:sp>
      <p:sp>
        <p:nvSpPr>
          <p:cNvPr id="4" name="Foliennummernplatzhalter 3"/>
          <p:cNvSpPr>
            <a:spLocks noGrp="1"/>
          </p:cNvSpPr>
          <p:nvPr>
            <p:ph type="sldNum" sz="quarter" idx="10"/>
          </p:nvPr>
        </p:nvSpPr>
        <p:spPr/>
        <p:txBody>
          <a:bodyPr/>
          <a:lstStyle/>
          <a:p>
            <a:pPr>
              <a:defRPr/>
            </a:pPr>
            <a:fld id="{C3F2EF7E-FC30-45B7-BE9B-52ADA22B3133}" type="slidenum">
              <a:rPr lang="de-DE" altLang="de-DE" smtClean="0"/>
              <a:pPr>
                <a:defRPr/>
              </a:pPr>
              <a:t>28</a:t>
            </a:fld>
            <a:endParaRPr lang="de-DE" altLang="de-DE"/>
          </a:p>
        </p:txBody>
      </p:sp>
    </p:spTree>
    <p:extLst>
      <p:ext uri="{BB962C8B-B14F-4D97-AF65-F5344CB8AC3E}">
        <p14:creationId xmlns:p14="http://schemas.microsoft.com/office/powerpoint/2010/main" val="205076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70" descr="star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Rectangle 3"/>
          <p:cNvSpPr>
            <a:spLocks noGrp="1" noChangeArrowheads="1"/>
          </p:cNvSpPr>
          <p:nvPr>
            <p:ph type="subTitle" idx="1"/>
          </p:nvPr>
        </p:nvSpPr>
        <p:spPr>
          <a:xfrm>
            <a:off x="1143000" y="4495800"/>
            <a:ext cx="6445250" cy="990600"/>
          </a:xfrm>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rgbClr val="009900"/>
                </a:solidFill>
                <a:miter lim="800000"/>
                <a:headEnd/>
                <a:tailEnd/>
              </a14:hiddenLine>
            </a:ext>
          </a:extLst>
        </p:spPr>
        <p:txBody>
          <a:bodyPr/>
          <a:lstStyle>
            <a:lvl1pPr marL="0" indent="0">
              <a:defRPr sz="1800"/>
            </a:lvl1pPr>
          </a:lstStyle>
          <a:p>
            <a:pPr lvl="0"/>
            <a:r>
              <a:rPr lang="de-DE" altLang="de-DE" noProof="0"/>
              <a:t>Master-Untertitelformat bearbeiten</a:t>
            </a:r>
          </a:p>
        </p:txBody>
      </p:sp>
      <p:sp>
        <p:nvSpPr>
          <p:cNvPr id="87044" name="Rectangle 4"/>
          <p:cNvSpPr>
            <a:spLocks noGrp="1" noChangeArrowheads="1"/>
          </p:cNvSpPr>
          <p:nvPr>
            <p:ph type="ctrTitle"/>
          </p:nvPr>
        </p:nvSpPr>
        <p:spPr>
          <a:xfrm>
            <a:off x="1143000" y="3200400"/>
            <a:ext cx="6445250" cy="1066800"/>
          </a:xfr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rgbClr val="009900"/>
                </a:solidFill>
                <a:miter lim="800000"/>
                <a:headEnd/>
                <a:tailEnd/>
              </a14:hiddenLine>
            </a:ext>
          </a:extLst>
        </p:spPr>
        <p:txBody>
          <a:bodyPr/>
          <a:lstStyle>
            <a:lvl1pPr>
              <a:lnSpc>
                <a:spcPct val="80000"/>
              </a:lnSpc>
              <a:defRPr sz="3600" b="1"/>
            </a:lvl1pPr>
          </a:lstStyle>
          <a:p>
            <a:pPr lvl="0"/>
            <a:r>
              <a:rPr lang="de-DE" altLang="de-DE" noProof="0"/>
              <a:t>Mastertitelformat bearbeiten</a:t>
            </a:r>
          </a:p>
        </p:txBody>
      </p:sp>
      <p:sp>
        <p:nvSpPr>
          <p:cNvPr id="5" name="Rectangle 61"/>
          <p:cNvSpPr>
            <a:spLocks noGrp="1" noChangeArrowheads="1"/>
          </p:cNvSpPr>
          <p:nvPr>
            <p:ph type="ftr" sz="quarter" idx="10"/>
          </p:nvPr>
        </p:nvSpPr>
        <p:spPr>
          <a:xfrm>
            <a:off x="1143000" y="2144713"/>
            <a:ext cx="4716463" cy="476250"/>
          </a:xfrm>
        </p:spPr>
        <p:txBody>
          <a:bodyPr/>
          <a:lstStyle>
            <a:lvl1pPr>
              <a:defRPr sz="1800" smtClean="0"/>
            </a:lvl1pPr>
          </a:lstStyle>
          <a:p>
            <a:pPr>
              <a:defRPr/>
            </a:pPr>
            <a:r>
              <a:rPr lang="de-DE" altLang="de-DE"/>
              <a:t>© VerbaAlpina 2015</a:t>
            </a:r>
            <a:endParaRPr lang="de-DE" altLang="de-DE" sz="2000"/>
          </a:p>
        </p:txBody>
      </p:sp>
    </p:spTree>
    <p:extLst>
      <p:ext uri="{BB962C8B-B14F-4D97-AF65-F5344CB8AC3E}">
        <p14:creationId xmlns:p14="http://schemas.microsoft.com/office/powerpoint/2010/main" val="6211240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Rectangle 4"/>
          <p:cNvSpPr>
            <a:spLocks noGrp="1" noChangeArrowheads="1"/>
          </p:cNvSpPr>
          <p:nvPr>
            <p:ph type="sldNum" sz="quarter" idx="10"/>
          </p:nvPr>
        </p:nvSpPr>
        <p:spPr>
          <a:ln/>
        </p:spPr>
        <p:txBody>
          <a:bodyPr/>
          <a:lstStyle>
            <a:lvl1pPr>
              <a:defRPr/>
            </a:lvl1pPr>
          </a:lstStyle>
          <a:p>
            <a:pPr>
              <a:defRPr/>
            </a:pPr>
            <a:r>
              <a:rPr lang="de-DE" altLang="de-DE"/>
              <a:t># </a:t>
            </a:r>
            <a:fld id="{F3163B35-D2A8-459D-9E42-DC37D28A4A67}" type="slidenum">
              <a:rPr lang="de-DE" altLang="de-DE"/>
              <a:pPr>
                <a:defRPr/>
              </a:pPr>
              <a:t>‹Nr.›</a:t>
            </a:fld>
            <a:endParaRPr lang="de-DE" altLang="de-DE"/>
          </a:p>
        </p:txBody>
      </p:sp>
      <p:sp>
        <p:nvSpPr>
          <p:cNvPr id="5" name="Rectangle 5"/>
          <p:cNvSpPr>
            <a:spLocks noGrp="1" noChangeArrowheads="1"/>
          </p:cNvSpPr>
          <p:nvPr>
            <p:ph type="dt" sz="half" idx="11"/>
          </p:nvPr>
        </p:nvSpPr>
        <p:spPr>
          <a:ln/>
        </p:spPr>
        <p:txBody>
          <a:bodyPr/>
          <a:lstStyle>
            <a:lvl1pPr>
              <a:defRPr/>
            </a:lvl1pPr>
          </a:lstStyle>
          <a:p>
            <a:pPr>
              <a:defRPr/>
            </a:pPr>
            <a:r>
              <a:rPr lang="de-DE" altLang="de-DE" dirty="0"/>
              <a:t>Name 1 | Name 2 </a:t>
            </a:r>
          </a:p>
        </p:txBody>
      </p:sp>
      <p:sp>
        <p:nvSpPr>
          <p:cNvPr id="6" name="Rectangle 23"/>
          <p:cNvSpPr>
            <a:spLocks noGrp="1" noChangeArrowheads="1"/>
          </p:cNvSpPr>
          <p:nvPr>
            <p:ph type="ftr" sz="quarter" idx="12"/>
          </p:nvPr>
        </p:nvSpPr>
        <p:spPr>
          <a:ln/>
        </p:spPr>
        <p:txBody>
          <a:bodyPr/>
          <a:lstStyle>
            <a:lvl1pPr>
              <a:defRPr/>
            </a:lvl1pPr>
          </a:lstStyle>
          <a:p>
            <a:pPr>
              <a:defRPr/>
            </a:pPr>
            <a:r>
              <a:rPr lang="de-DE" altLang="de-DE"/>
              <a:t>© VerbaAlpina 2015</a:t>
            </a:r>
          </a:p>
        </p:txBody>
      </p:sp>
    </p:spTree>
    <p:extLst>
      <p:ext uri="{BB962C8B-B14F-4D97-AF65-F5344CB8AC3E}">
        <p14:creationId xmlns:p14="http://schemas.microsoft.com/office/powerpoint/2010/main" val="2397273086"/>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ltLang="de-DE"/>
              <a:t># </a:t>
            </a:r>
            <a:fld id="{D98ED099-59AD-4730-B4D9-11CE6BCD4D9B}" type="slidenum">
              <a:rPr lang="de-DE" altLang="de-DE"/>
              <a:pPr>
                <a:defRPr/>
              </a:pPr>
              <a:t>‹Nr.›</a:t>
            </a:fld>
            <a:endParaRPr lang="de-DE" altLang="de-DE"/>
          </a:p>
        </p:txBody>
      </p:sp>
      <p:sp>
        <p:nvSpPr>
          <p:cNvPr id="5" name="Rectangle 5"/>
          <p:cNvSpPr>
            <a:spLocks noGrp="1" noChangeArrowheads="1"/>
          </p:cNvSpPr>
          <p:nvPr>
            <p:ph type="dt" sz="half" idx="11"/>
          </p:nvPr>
        </p:nvSpPr>
        <p:spPr>
          <a:ln/>
        </p:spPr>
        <p:txBody>
          <a:bodyPr/>
          <a:lstStyle>
            <a:lvl1pPr>
              <a:defRPr/>
            </a:lvl1pPr>
          </a:lstStyle>
          <a:p>
            <a:pPr>
              <a:defRPr/>
            </a:pPr>
            <a:r>
              <a:rPr lang="de-DE" altLang="de-DE"/>
              <a:t>Name 1 | Name 2 </a:t>
            </a:r>
          </a:p>
        </p:txBody>
      </p:sp>
      <p:sp>
        <p:nvSpPr>
          <p:cNvPr id="6" name="Rectangle 23"/>
          <p:cNvSpPr>
            <a:spLocks noGrp="1" noChangeArrowheads="1"/>
          </p:cNvSpPr>
          <p:nvPr>
            <p:ph type="ftr" sz="quarter" idx="12"/>
          </p:nvPr>
        </p:nvSpPr>
        <p:spPr>
          <a:ln/>
        </p:spPr>
        <p:txBody>
          <a:bodyPr/>
          <a:lstStyle>
            <a:lvl1pPr>
              <a:defRPr/>
            </a:lvl1pPr>
          </a:lstStyle>
          <a:p>
            <a:pPr>
              <a:defRPr/>
            </a:pPr>
            <a:r>
              <a:rPr lang="de-DE" altLang="de-DE"/>
              <a:t>© VerbaAlpina 2015</a:t>
            </a:r>
          </a:p>
        </p:txBody>
      </p:sp>
    </p:spTree>
    <p:extLst>
      <p:ext uri="{BB962C8B-B14F-4D97-AF65-F5344CB8AC3E}">
        <p14:creationId xmlns:p14="http://schemas.microsoft.com/office/powerpoint/2010/main" val="3402548535"/>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1066800" y="1524000"/>
            <a:ext cx="38481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5067300" y="1524000"/>
            <a:ext cx="38481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Rectangle 4"/>
          <p:cNvSpPr>
            <a:spLocks noGrp="1" noChangeArrowheads="1"/>
          </p:cNvSpPr>
          <p:nvPr>
            <p:ph type="sldNum" sz="quarter" idx="10"/>
          </p:nvPr>
        </p:nvSpPr>
        <p:spPr>
          <a:ln/>
        </p:spPr>
        <p:txBody>
          <a:bodyPr/>
          <a:lstStyle>
            <a:lvl1pPr>
              <a:defRPr/>
            </a:lvl1pPr>
          </a:lstStyle>
          <a:p>
            <a:pPr>
              <a:defRPr/>
            </a:pPr>
            <a:r>
              <a:rPr lang="de-DE" altLang="de-DE"/>
              <a:t># </a:t>
            </a:r>
            <a:fld id="{510A97FA-ADE2-4F21-BCE2-5743234D520F}" type="slidenum">
              <a:rPr lang="de-DE" altLang="de-DE"/>
              <a:pPr>
                <a:defRPr/>
              </a:pPr>
              <a:t>‹Nr.›</a:t>
            </a:fld>
            <a:endParaRPr lang="de-DE" altLang="de-DE"/>
          </a:p>
        </p:txBody>
      </p:sp>
      <p:sp>
        <p:nvSpPr>
          <p:cNvPr id="6" name="Rectangle 5"/>
          <p:cNvSpPr>
            <a:spLocks noGrp="1" noChangeArrowheads="1"/>
          </p:cNvSpPr>
          <p:nvPr>
            <p:ph type="dt" sz="half" idx="11"/>
          </p:nvPr>
        </p:nvSpPr>
        <p:spPr>
          <a:ln/>
        </p:spPr>
        <p:txBody>
          <a:bodyPr/>
          <a:lstStyle>
            <a:lvl1pPr>
              <a:defRPr/>
            </a:lvl1pPr>
          </a:lstStyle>
          <a:p>
            <a:pPr>
              <a:defRPr/>
            </a:pPr>
            <a:r>
              <a:rPr lang="de-DE" altLang="de-DE"/>
              <a:t>Name 1 | Name 2 </a:t>
            </a:r>
          </a:p>
        </p:txBody>
      </p:sp>
      <p:sp>
        <p:nvSpPr>
          <p:cNvPr id="7" name="Rectangle 23"/>
          <p:cNvSpPr>
            <a:spLocks noGrp="1" noChangeArrowheads="1"/>
          </p:cNvSpPr>
          <p:nvPr>
            <p:ph type="ftr" sz="quarter" idx="12"/>
          </p:nvPr>
        </p:nvSpPr>
        <p:spPr>
          <a:ln/>
        </p:spPr>
        <p:txBody>
          <a:bodyPr/>
          <a:lstStyle>
            <a:lvl1pPr>
              <a:defRPr/>
            </a:lvl1pPr>
          </a:lstStyle>
          <a:p>
            <a:pPr>
              <a:defRPr/>
            </a:pPr>
            <a:r>
              <a:rPr lang="de-DE" altLang="de-DE"/>
              <a:t>© VerbaAlpina 2015</a:t>
            </a:r>
          </a:p>
        </p:txBody>
      </p:sp>
    </p:spTree>
    <p:extLst>
      <p:ext uri="{BB962C8B-B14F-4D97-AF65-F5344CB8AC3E}">
        <p14:creationId xmlns:p14="http://schemas.microsoft.com/office/powerpoint/2010/main" val="2611147126"/>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Rectangle 4"/>
          <p:cNvSpPr>
            <a:spLocks noGrp="1" noChangeArrowheads="1"/>
          </p:cNvSpPr>
          <p:nvPr>
            <p:ph type="sldNum" sz="quarter" idx="10"/>
          </p:nvPr>
        </p:nvSpPr>
        <p:spPr>
          <a:ln/>
        </p:spPr>
        <p:txBody>
          <a:bodyPr/>
          <a:lstStyle>
            <a:lvl1pPr>
              <a:defRPr/>
            </a:lvl1pPr>
          </a:lstStyle>
          <a:p>
            <a:pPr>
              <a:defRPr/>
            </a:pPr>
            <a:r>
              <a:rPr lang="de-DE" altLang="de-DE"/>
              <a:t># </a:t>
            </a:r>
            <a:fld id="{E5681A0C-DFBD-4A58-8C8B-C158AC65B672}" type="slidenum">
              <a:rPr lang="de-DE" altLang="de-DE"/>
              <a:pPr>
                <a:defRPr/>
              </a:pPr>
              <a:t>‹Nr.›</a:t>
            </a:fld>
            <a:endParaRPr lang="de-DE" altLang="de-DE"/>
          </a:p>
        </p:txBody>
      </p:sp>
      <p:sp>
        <p:nvSpPr>
          <p:cNvPr id="8" name="Rectangle 5"/>
          <p:cNvSpPr>
            <a:spLocks noGrp="1" noChangeArrowheads="1"/>
          </p:cNvSpPr>
          <p:nvPr>
            <p:ph type="dt" sz="half" idx="11"/>
          </p:nvPr>
        </p:nvSpPr>
        <p:spPr>
          <a:ln/>
        </p:spPr>
        <p:txBody>
          <a:bodyPr/>
          <a:lstStyle>
            <a:lvl1pPr>
              <a:defRPr/>
            </a:lvl1pPr>
          </a:lstStyle>
          <a:p>
            <a:pPr>
              <a:defRPr/>
            </a:pPr>
            <a:r>
              <a:rPr lang="de-DE" altLang="de-DE"/>
              <a:t>Name 1 | Name 2 </a:t>
            </a:r>
          </a:p>
        </p:txBody>
      </p:sp>
      <p:sp>
        <p:nvSpPr>
          <p:cNvPr id="9" name="Rectangle 23"/>
          <p:cNvSpPr>
            <a:spLocks noGrp="1" noChangeArrowheads="1"/>
          </p:cNvSpPr>
          <p:nvPr>
            <p:ph type="ftr" sz="quarter" idx="12"/>
          </p:nvPr>
        </p:nvSpPr>
        <p:spPr>
          <a:ln/>
        </p:spPr>
        <p:txBody>
          <a:bodyPr/>
          <a:lstStyle>
            <a:lvl1pPr>
              <a:defRPr/>
            </a:lvl1pPr>
          </a:lstStyle>
          <a:p>
            <a:pPr>
              <a:defRPr/>
            </a:pPr>
            <a:r>
              <a:rPr lang="de-DE" altLang="de-DE"/>
              <a:t>© VerbaAlpina 2015</a:t>
            </a:r>
          </a:p>
        </p:txBody>
      </p:sp>
    </p:spTree>
    <p:extLst>
      <p:ext uri="{BB962C8B-B14F-4D97-AF65-F5344CB8AC3E}">
        <p14:creationId xmlns:p14="http://schemas.microsoft.com/office/powerpoint/2010/main" val="264581610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Rectangle 4"/>
          <p:cNvSpPr>
            <a:spLocks noGrp="1" noChangeArrowheads="1"/>
          </p:cNvSpPr>
          <p:nvPr>
            <p:ph type="sldNum" sz="quarter" idx="10"/>
          </p:nvPr>
        </p:nvSpPr>
        <p:spPr>
          <a:ln/>
        </p:spPr>
        <p:txBody>
          <a:bodyPr/>
          <a:lstStyle>
            <a:lvl1pPr>
              <a:defRPr/>
            </a:lvl1pPr>
          </a:lstStyle>
          <a:p>
            <a:pPr>
              <a:defRPr/>
            </a:pPr>
            <a:r>
              <a:rPr lang="de-DE" altLang="de-DE"/>
              <a:t># </a:t>
            </a:r>
            <a:fld id="{6503538B-BA4F-4964-961E-31FE71820185}" type="slidenum">
              <a:rPr lang="de-DE" altLang="de-DE"/>
              <a:pPr>
                <a:defRPr/>
              </a:pPr>
              <a:t>‹Nr.›</a:t>
            </a:fld>
            <a:endParaRPr lang="de-DE" altLang="de-DE"/>
          </a:p>
        </p:txBody>
      </p:sp>
      <p:sp>
        <p:nvSpPr>
          <p:cNvPr id="4" name="Rectangle 5"/>
          <p:cNvSpPr>
            <a:spLocks noGrp="1" noChangeArrowheads="1"/>
          </p:cNvSpPr>
          <p:nvPr>
            <p:ph type="dt" sz="half" idx="11"/>
          </p:nvPr>
        </p:nvSpPr>
        <p:spPr>
          <a:ln/>
        </p:spPr>
        <p:txBody>
          <a:bodyPr/>
          <a:lstStyle>
            <a:lvl1pPr>
              <a:defRPr/>
            </a:lvl1pPr>
          </a:lstStyle>
          <a:p>
            <a:pPr>
              <a:defRPr/>
            </a:pPr>
            <a:r>
              <a:rPr lang="de-DE" altLang="de-DE"/>
              <a:t>Name 1 | Name 2 </a:t>
            </a:r>
          </a:p>
        </p:txBody>
      </p:sp>
      <p:sp>
        <p:nvSpPr>
          <p:cNvPr id="5" name="Rectangle 23"/>
          <p:cNvSpPr>
            <a:spLocks noGrp="1" noChangeArrowheads="1"/>
          </p:cNvSpPr>
          <p:nvPr>
            <p:ph type="ftr" sz="quarter" idx="12"/>
          </p:nvPr>
        </p:nvSpPr>
        <p:spPr>
          <a:ln/>
        </p:spPr>
        <p:txBody>
          <a:bodyPr/>
          <a:lstStyle>
            <a:lvl1pPr>
              <a:defRPr/>
            </a:lvl1pPr>
          </a:lstStyle>
          <a:p>
            <a:pPr>
              <a:defRPr/>
            </a:pPr>
            <a:r>
              <a:rPr lang="de-DE" altLang="de-DE"/>
              <a:t>© VerbaAlpina 2015</a:t>
            </a:r>
          </a:p>
        </p:txBody>
      </p:sp>
    </p:spTree>
    <p:extLst>
      <p:ext uri="{BB962C8B-B14F-4D97-AF65-F5344CB8AC3E}">
        <p14:creationId xmlns:p14="http://schemas.microsoft.com/office/powerpoint/2010/main" val="1310972401"/>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r>
              <a:rPr lang="de-DE" altLang="de-DE"/>
              <a:t># </a:t>
            </a:r>
            <a:fld id="{B505DF07-953B-4055-AE2E-0835C9621A19}" type="slidenum">
              <a:rPr lang="de-DE" altLang="de-DE"/>
              <a:pPr>
                <a:defRPr/>
              </a:pPr>
              <a:t>‹Nr.›</a:t>
            </a:fld>
            <a:endParaRPr lang="de-DE" altLang="de-DE"/>
          </a:p>
        </p:txBody>
      </p:sp>
      <p:sp>
        <p:nvSpPr>
          <p:cNvPr id="3" name="Rectangle 5"/>
          <p:cNvSpPr>
            <a:spLocks noGrp="1" noChangeArrowheads="1"/>
          </p:cNvSpPr>
          <p:nvPr>
            <p:ph type="dt" sz="half" idx="11"/>
          </p:nvPr>
        </p:nvSpPr>
        <p:spPr>
          <a:ln/>
        </p:spPr>
        <p:txBody>
          <a:bodyPr/>
          <a:lstStyle>
            <a:lvl1pPr>
              <a:defRPr/>
            </a:lvl1pPr>
          </a:lstStyle>
          <a:p>
            <a:pPr>
              <a:defRPr/>
            </a:pPr>
            <a:r>
              <a:rPr lang="de-DE" altLang="de-DE"/>
              <a:t>Name 1 | Name 2 </a:t>
            </a:r>
          </a:p>
        </p:txBody>
      </p:sp>
      <p:sp>
        <p:nvSpPr>
          <p:cNvPr id="4" name="Rectangle 23"/>
          <p:cNvSpPr>
            <a:spLocks noGrp="1" noChangeArrowheads="1"/>
          </p:cNvSpPr>
          <p:nvPr>
            <p:ph type="ftr" sz="quarter" idx="12"/>
          </p:nvPr>
        </p:nvSpPr>
        <p:spPr>
          <a:ln/>
        </p:spPr>
        <p:txBody>
          <a:bodyPr/>
          <a:lstStyle>
            <a:lvl1pPr>
              <a:defRPr/>
            </a:lvl1pPr>
          </a:lstStyle>
          <a:p>
            <a:pPr>
              <a:defRPr/>
            </a:pPr>
            <a:r>
              <a:rPr lang="de-DE" altLang="de-DE"/>
              <a:t>© VerbaAlpina 2015</a:t>
            </a:r>
          </a:p>
        </p:txBody>
      </p:sp>
    </p:spTree>
    <p:extLst>
      <p:ext uri="{BB962C8B-B14F-4D97-AF65-F5344CB8AC3E}">
        <p14:creationId xmlns:p14="http://schemas.microsoft.com/office/powerpoint/2010/main" val="693943121"/>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ltLang="de-DE"/>
              <a:t># </a:t>
            </a:r>
            <a:fld id="{F4F9A10C-9455-4373-A79B-270722C99706}" type="slidenum">
              <a:rPr lang="de-DE" altLang="de-DE"/>
              <a:pPr>
                <a:defRPr/>
              </a:pPr>
              <a:t>‹Nr.›</a:t>
            </a:fld>
            <a:endParaRPr lang="de-DE" altLang="de-DE"/>
          </a:p>
        </p:txBody>
      </p:sp>
      <p:sp>
        <p:nvSpPr>
          <p:cNvPr id="6" name="Rectangle 5"/>
          <p:cNvSpPr>
            <a:spLocks noGrp="1" noChangeArrowheads="1"/>
          </p:cNvSpPr>
          <p:nvPr>
            <p:ph type="dt" sz="half" idx="11"/>
          </p:nvPr>
        </p:nvSpPr>
        <p:spPr>
          <a:ln/>
        </p:spPr>
        <p:txBody>
          <a:bodyPr/>
          <a:lstStyle>
            <a:lvl1pPr>
              <a:defRPr/>
            </a:lvl1pPr>
          </a:lstStyle>
          <a:p>
            <a:pPr>
              <a:defRPr/>
            </a:pPr>
            <a:r>
              <a:rPr lang="de-DE" altLang="de-DE"/>
              <a:t>Name 1 | Name 2 </a:t>
            </a:r>
          </a:p>
        </p:txBody>
      </p:sp>
      <p:sp>
        <p:nvSpPr>
          <p:cNvPr id="7" name="Rectangle 23"/>
          <p:cNvSpPr>
            <a:spLocks noGrp="1" noChangeArrowheads="1"/>
          </p:cNvSpPr>
          <p:nvPr>
            <p:ph type="ftr" sz="quarter" idx="12"/>
          </p:nvPr>
        </p:nvSpPr>
        <p:spPr>
          <a:ln/>
        </p:spPr>
        <p:txBody>
          <a:bodyPr/>
          <a:lstStyle>
            <a:lvl1pPr>
              <a:defRPr/>
            </a:lvl1pPr>
          </a:lstStyle>
          <a:p>
            <a:pPr>
              <a:defRPr/>
            </a:pPr>
            <a:r>
              <a:rPr lang="de-DE" altLang="de-DE"/>
              <a:t>© VerbaAlpina 2015</a:t>
            </a:r>
          </a:p>
        </p:txBody>
      </p:sp>
    </p:spTree>
    <p:extLst>
      <p:ext uri="{BB962C8B-B14F-4D97-AF65-F5344CB8AC3E}">
        <p14:creationId xmlns:p14="http://schemas.microsoft.com/office/powerpoint/2010/main" val="1794729392"/>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ltLang="de-DE"/>
              <a:t># </a:t>
            </a:r>
            <a:fld id="{8274D1FF-0D26-4B11-A3FF-BB1AA3C9B102}" type="slidenum">
              <a:rPr lang="de-DE" altLang="de-DE"/>
              <a:pPr>
                <a:defRPr/>
              </a:pPr>
              <a:t>‹Nr.›</a:t>
            </a:fld>
            <a:endParaRPr lang="de-DE" altLang="de-DE"/>
          </a:p>
        </p:txBody>
      </p:sp>
      <p:sp>
        <p:nvSpPr>
          <p:cNvPr id="6" name="Rectangle 5"/>
          <p:cNvSpPr>
            <a:spLocks noGrp="1" noChangeArrowheads="1"/>
          </p:cNvSpPr>
          <p:nvPr>
            <p:ph type="dt" sz="half" idx="11"/>
          </p:nvPr>
        </p:nvSpPr>
        <p:spPr>
          <a:ln/>
        </p:spPr>
        <p:txBody>
          <a:bodyPr/>
          <a:lstStyle>
            <a:lvl1pPr>
              <a:defRPr/>
            </a:lvl1pPr>
          </a:lstStyle>
          <a:p>
            <a:pPr>
              <a:defRPr/>
            </a:pPr>
            <a:r>
              <a:rPr lang="de-DE" altLang="de-DE"/>
              <a:t>Name 1 | Name 2 </a:t>
            </a:r>
          </a:p>
        </p:txBody>
      </p:sp>
      <p:sp>
        <p:nvSpPr>
          <p:cNvPr id="7" name="Rectangle 23"/>
          <p:cNvSpPr>
            <a:spLocks noGrp="1" noChangeArrowheads="1"/>
          </p:cNvSpPr>
          <p:nvPr>
            <p:ph type="ftr" sz="quarter" idx="12"/>
          </p:nvPr>
        </p:nvSpPr>
        <p:spPr>
          <a:ln/>
        </p:spPr>
        <p:txBody>
          <a:bodyPr/>
          <a:lstStyle>
            <a:lvl1pPr>
              <a:defRPr/>
            </a:lvl1pPr>
          </a:lstStyle>
          <a:p>
            <a:pPr>
              <a:defRPr/>
            </a:pPr>
            <a:r>
              <a:rPr lang="de-DE" altLang="de-DE"/>
              <a:t>© VerbaAlpina 2015</a:t>
            </a:r>
          </a:p>
        </p:txBody>
      </p:sp>
    </p:spTree>
    <p:extLst>
      <p:ext uri="{BB962C8B-B14F-4D97-AF65-F5344CB8AC3E}">
        <p14:creationId xmlns:p14="http://schemas.microsoft.com/office/powerpoint/2010/main" val="2750409411"/>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Rectangle 4"/>
          <p:cNvSpPr>
            <a:spLocks noGrp="1" noChangeArrowheads="1"/>
          </p:cNvSpPr>
          <p:nvPr>
            <p:ph type="sldNum" sz="quarter" idx="10"/>
          </p:nvPr>
        </p:nvSpPr>
        <p:spPr>
          <a:ln/>
        </p:spPr>
        <p:txBody>
          <a:bodyPr/>
          <a:lstStyle>
            <a:lvl1pPr>
              <a:defRPr/>
            </a:lvl1pPr>
          </a:lstStyle>
          <a:p>
            <a:pPr>
              <a:defRPr/>
            </a:pPr>
            <a:r>
              <a:rPr lang="de-DE" altLang="de-DE"/>
              <a:t># </a:t>
            </a:r>
            <a:fld id="{CECF8259-9CD4-47A4-856A-30D1E243FA57}" type="slidenum">
              <a:rPr lang="de-DE" altLang="de-DE"/>
              <a:pPr>
                <a:defRPr/>
              </a:pPr>
              <a:t>‹Nr.›</a:t>
            </a:fld>
            <a:endParaRPr lang="de-DE" altLang="de-DE"/>
          </a:p>
        </p:txBody>
      </p:sp>
      <p:sp>
        <p:nvSpPr>
          <p:cNvPr id="5" name="Rectangle 5"/>
          <p:cNvSpPr>
            <a:spLocks noGrp="1" noChangeArrowheads="1"/>
          </p:cNvSpPr>
          <p:nvPr>
            <p:ph type="dt" sz="half" idx="11"/>
          </p:nvPr>
        </p:nvSpPr>
        <p:spPr>
          <a:ln/>
        </p:spPr>
        <p:txBody>
          <a:bodyPr/>
          <a:lstStyle>
            <a:lvl1pPr>
              <a:defRPr/>
            </a:lvl1pPr>
          </a:lstStyle>
          <a:p>
            <a:pPr>
              <a:defRPr/>
            </a:pPr>
            <a:r>
              <a:rPr lang="de-DE" altLang="de-DE"/>
              <a:t>Name 1 | Name 2 </a:t>
            </a:r>
          </a:p>
        </p:txBody>
      </p:sp>
      <p:sp>
        <p:nvSpPr>
          <p:cNvPr id="6" name="Rectangle 23"/>
          <p:cNvSpPr>
            <a:spLocks noGrp="1" noChangeArrowheads="1"/>
          </p:cNvSpPr>
          <p:nvPr>
            <p:ph type="ftr" sz="quarter" idx="12"/>
          </p:nvPr>
        </p:nvSpPr>
        <p:spPr>
          <a:ln/>
        </p:spPr>
        <p:txBody>
          <a:bodyPr/>
          <a:lstStyle>
            <a:lvl1pPr>
              <a:defRPr/>
            </a:lvl1pPr>
          </a:lstStyle>
          <a:p>
            <a:pPr>
              <a:defRPr/>
            </a:pPr>
            <a:r>
              <a:rPr lang="de-DE" altLang="de-DE"/>
              <a:t>© VerbaAlpina 2015</a:t>
            </a:r>
          </a:p>
        </p:txBody>
      </p:sp>
    </p:spTree>
    <p:extLst>
      <p:ext uri="{BB962C8B-B14F-4D97-AF65-F5344CB8AC3E}">
        <p14:creationId xmlns:p14="http://schemas.microsoft.com/office/powerpoint/2010/main" val="2496222061"/>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953250" y="657225"/>
            <a:ext cx="1962150" cy="5591175"/>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1066800" y="657225"/>
            <a:ext cx="5734050" cy="5591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Rectangle 4"/>
          <p:cNvSpPr>
            <a:spLocks noGrp="1" noChangeArrowheads="1"/>
          </p:cNvSpPr>
          <p:nvPr>
            <p:ph type="sldNum" sz="quarter" idx="10"/>
          </p:nvPr>
        </p:nvSpPr>
        <p:spPr>
          <a:ln/>
        </p:spPr>
        <p:txBody>
          <a:bodyPr/>
          <a:lstStyle>
            <a:lvl1pPr>
              <a:defRPr/>
            </a:lvl1pPr>
          </a:lstStyle>
          <a:p>
            <a:pPr>
              <a:defRPr/>
            </a:pPr>
            <a:r>
              <a:rPr lang="de-DE" altLang="de-DE"/>
              <a:t># </a:t>
            </a:r>
            <a:fld id="{69D7211D-3717-485E-8168-53CF3457B99F}" type="slidenum">
              <a:rPr lang="de-DE" altLang="de-DE"/>
              <a:pPr>
                <a:defRPr/>
              </a:pPr>
              <a:t>‹Nr.›</a:t>
            </a:fld>
            <a:endParaRPr lang="de-DE" altLang="de-DE"/>
          </a:p>
        </p:txBody>
      </p:sp>
      <p:sp>
        <p:nvSpPr>
          <p:cNvPr id="5" name="Rectangle 5"/>
          <p:cNvSpPr>
            <a:spLocks noGrp="1" noChangeArrowheads="1"/>
          </p:cNvSpPr>
          <p:nvPr>
            <p:ph type="dt" sz="half" idx="11"/>
          </p:nvPr>
        </p:nvSpPr>
        <p:spPr>
          <a:ln/>
        </p:spPr>
        <p:txBody>
          <a:bodyPr/>
          <a:lstStyle>
            <a:lvl1pPr>
              <a:defRPr/>
            </a:lvl1pPr>
          </a:lstStyle>
          <a:p>
            <a:pPr>
              <a:defRPr/>
            </a:pPr>
            <a:r>
              <a:rPr lang="de-DE" altLang="de-DE"/>
              <a:t>Name 1 | Name 2 </a:t>
            </a:r>
          </a:p>
        </p:txBody>
      </p:sp>
      <p:sp>
        <p:nvSpPr>
          <p:cNvPr id="6" name="Rectangle 23"/>
          <p:cNvSpPr>
            <a:spLocks noGrp="1" noChangeArrowheads="1"/>
          </p:cNvSpPr>
          <p:nvPr>
            <p:ph type="ftr" sz="quarter" idx="12"/>
          </p:nvPr>
        </p:nvSpPr>
        <p:spPr>
          <a:ln/>
        </p:spPr>
        <p:txBody>
          <a:bodyPr/>
          <a:lstStyle>
            <a:lvl1pPr>
              <a:defRPr/>
            </a:lvl1pPr>
          </a:lstStyle>
          <a:p>
            <a:pPr>
              <a:defRPr/>
            </a:pPr>
            <a:r>
              <a:rPr lang="de-DE" altLang="de-DE"/>
              <a:t>© VerbaAlpina 2015</a:t>
            </a:r>
          </a:p>
        </p:txBody>
      </p:sp>
    </p:spTree>
    <p:extLst>
      <p:ext uri="{BB962C8B-B14F-4D97-AF65-F5344CB8AC3E}">
        <p14:creationId xmlns:p14="http://schemas.microsoft.com/office/powerpoint/2010/main" val="155358418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2" descr="standard"/>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0" name="Rectangle 4"/>
          <p:cNvSpPr>
            <a:spLocks noGrp="1" noChangeArrowheads="1"/>
          </p:cNvSpPr>
          <p:nvPr>
            <p:ph type="sldNum" sz="quarter" idx="4"/>
          </p:nvPr>
        </p:nvSpPr>
        <p:spPr bwMode="auto">
          <a:xfrm>
            <a:off x="8245475" y="6477000"/>
            <a:ext cx="790575" cy="31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mtClean="0">
                <a:solidFill>
                  <a:srgbClr val="777777"/>
                </a:solidFill>
              </a:defRPr>
            </a:lvl1pPr>
          </a:lstStyle>
          <a:p>
            <a:pPr>
              <a:defRPr/>
            </a:pPr>
            <a:r>
              <a:rPr lang="de-DE" altLang="de-DE" dirty="0"/>
              <a:t># </a:t>
            </a:r>
            <a:fld id="{9FAB0646-0C04-4C35-962A-FEA91A747B3F}" type="slidenum">
              <a:rPr lang="de-DE" altLang="de-DE"/>
              <a:pPr>
                <a:defRPr/>
              </a:pPr>
              <a:t>‹Nr.›</a:t>
            </a:fld>
            <a:endParaRPr lang="de-DE" altLang="de-DE" dirty="0"/>
          </a:p>
        </p:txBody>
      </p:sp>
      <p:sp>
        <p:nvSpPr>
          <p:cNvPr id="86021" name="Rectangle 5"/>
          <p:cNvSpPr>
            <a:spLocks noGrp="1" noChangeArrowheads="1"/>
          </p:cNvSpPr>
          <p:nvPr>
            <p:ph type="dt" sz="half" idx="2"/>
          </p:nvPr>
        </p:nvSpPr>
        <p:spPr bwMode="auto">
          <a:xfrm>
            <a:off x="5004048" y="6477000"/>
            <a:ext cx="306045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mtClean="0">
                <a:solidFill>
                  <a:srgbClr val="777777"/>
                </a:solidFill>
              </a:defRPr>
            </a:lvl1pPr>
          </a:lstStyle>
          <a:p>
            <a:pPr>
              <a:defRPr/>
            </a:pPr>
            <a:r>
              <a:rPr lang="de-DE" altLang="de-DE" dirty="0"/>
              <a:t>Christina Mutter | Aleksander </a:t>
            </a:r>
            <a:r>
              <a:rPr lang="de-DE" altLang="de-DE" dirty="0" err="1"/>
              <a:t>Wiatr</a:t>
            </a:r>
            <a:r>
              <a:rPr lang="de-DE" altLang="de-DE" dirty="0"/>
              <a:t> </a:t>
            </a:r>
          </a:p>
        </p:txBody>
      </p:sp>
      <p:sp>
        <p:nvSpPr>
          <p:cNvPr id="1029" name="Rectangle 12"/>
          <p:cNvSpPr>
            <a:spLocks noGrp="1" noChangeArrowheads="1"/>
          </p:cNvSpPr>
          <p:nvPr>
            <p:ph type="body" idx="1"/>
          </p:nvPr>
        </p:nvSpPr>
        <p:spPr bwMode="auto">
          <a:xfrm>
            <a:off x="1066800" y="1524000"/>
            <a:ext cx="78486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Mastertextformat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86039" name="Rectangle 23"/>
          <p:cNvSpPr>
            <a:spLocks noGrp="1" noChangeArrowheads="1"/>
          </p:cNvSpPr>
          <p:nvPr>
            <p:ph type="ftr" sz="quarter" idx="3"/>
          </p:nvPr>
        </p:nvSpPr>
        <p:spPr bwMode="auto">
          <a:xfrm>
            <a:off x="381000" y="6491288"/>
            <a:ext cx="54149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mtClean="0">
                <a:solidFill>
                  <a:srgbClr val="777777"/>
                </a:solidFill>
              </a:defRPr>
            </a:lvl1pPr>
          </a:lstStyle>
          <a:p>
            <a:pPr>
              <a:defRPr/>
            </a:pPr>
            <a:r>
              <a:rPr lang="de-DE" altLang="de-DE" dirty="0"/>
              <a:t>© VerbaAlpina 2018</a:t>
            </a:r>
          </a:p>
        </p:txBody>
      </p:sp>
      <p:sp>
        <p:nvSpPr>
          <p:cNvPr id="1031" name="Rectangle 3"/>
          <p:cNvSpPr>
            <a:spLocks noGrp="1" noChangeArrowheads="1"/>
          </p:cNvSpPr>
          <p:nvPr>
            <p:ph type="title"/>
          </p:nvPr>
        </p:nvSpPr>
        <p:spPr bwMode="auto">
          <a:xfrm>
            <a:off x="2078038" y="657225"/>
            <a:ext cx="39417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a:t>Mastertitelformat bearbeiten</a:t>
            </a:r>
          </a:p>
        </p:txBody>
      </p:sp>
    </p:spTree>
  </p:cSld>
  <p:clrMap bg1="lt1" tx1="dk1" bg2="lt2" tx2="dk2" accent1="accent1" accent2="accent2" accent3="accent3" accent4="accent4" accent5="accent5" accent6="accent6" hlink="hlink" folHlink="folHlink"/>
  <p:sldLayoutIdLst>
    <p:sldLayoutId id="2147483675"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ransition spd="med">
    <p:fade/>
  </p:transition>
  <p:hf sldNum="0" hdr="0"/>
  <p:txStyles>
    <p:titleStyle>
      <a:lvl1pPr algn="l" rtl="0" eaLnBrk="0" fontAlgn="base" hangingPunct="0">
        <a:spcBef>
          <a:spcPct val="0"/>
        </a:spcBef>
        <a:spcAft>
          <a:spcPct val="0"/>
        </a:spcAft>
        <a:defRPr sz="1600">
          <a:solidFill>
            <a:srgbClr val="006C30"/>
          </a:solidFill>
          <a:latin typeface="+mj-lt"/>
          <a:ea typeface="+mj-ea"/>
          <a:cs typeface="+mj-cs"/>
        </a:defRPr>
      </a:lvl1pPr>
      <a:lvl2pPr algn="l" rtl="0" eaLnBrk="0" fontAlgn="base" hangingPunct="0">
        <a:spcBef>
          <a:spcPct val="0"/>
        </a:spcBef>
        <a:spcAft>
          <a:spcPct val="0"/>
        </a:spcAft>
        <a:defRPr sz="1600">
          <a:solidFill>
            <a:srgbClr val="006C30"/>
          </a:solidFill>
          <a:latin typeface="LMU CompatilFact" pitchFamily="2" charset="0"/>
        </a:defRPr>
      </a:lvl2pPr>
      <a:lvl3pPr algn="l" rtl="0" eaLnBrk="0" fontAlgn="base" hangingPunct="0">
        <a:spcBef>
          <a:spcPct val="0"/>
        </a:spcBef>
        <a:spcAft>
          <a:spcPct val="0"/>
        </a:spcAft>
        <a:defRPr sz="1600">
          <a:solidFill>
            <a:srgbClr val="006C30"/>
          </a:solidFill>
          <a:latin typeface="LMU CompatilFact" pitchFamily="2" charset="0"/>
        </a:defRPr>
      </a:lvl3pPr>
      <a:lvl4pPr algn="l" rtl="0" eaLnBrk="0" fontAlgn="base" hangingPunct="0">
        <a:spcBef>
          <a:spcPct val="0"/>
        </a:spcBef>
        <a:spcAft>
          <a:spcPct val="0"/>
        </a:spcAft>
        <a:defRPr sz="1600">
          <a:solidFill>
            <a:srgbClr val="006C30"/>
          </a:solidFill>
          <a:latin typeface="LMU CompatilFact" pitchFamily="2" charset="0"/>
        </a:defRPr>
      </a:lvl4pPr>
      <a:lvl5pPr algn="l" rtl="0" eaLnBrk="0" fontAlgn="base" hangingPunct="0">
        <a:spcBef>
          <a:spcPct val="0"/>
        </a:spcBef>
        <a:spcAft>
          <a:spcPct val="0"/>
        </a:spcAft>
        <a:defRPr sz="1600">
          <a:solidFill>
            <a:srgbClr val="006C30"/>
          </a:solidFill>
          <a:latin typeface="LMU CompatilFact" pitchFamily="2" charset="0"/>
        </a:defRPr>
      </a:lvl5pPr>
      <a:lvl6pPr marL="457200" algn="l" rtl="0" fontAlgn="base">
        <a:spcBef>
          <a:spcPct val="0"/>
        </a:spcBef>
        <a:spcAft>
          <a:spcPct val="0"/>
        </a:spcAft>
        <a:defRPr sz="1600">
          <a:solidFill>
            <a:srgbClr val="006C30"/>
          </a:solidFill>
          <a:latin typeface="LMU CompatilFact" pitchFamily="2" charset="0"/>
        </a:defRPr>
      </a:lvl6pPr>
      <a:lvl7pPr marL="914400" algn="l" rtl="0" fontAlgn="base">
        <a:spcBef>
          <a:spcPct val="0"/>
        </a:spcBef>
        <a:spcAft>
          <a:spcPct val="0"/>
        </a:spcAft>
        <a:defRPr sz="1600">
          <a:solidFill>
            <a:srgbClr val="006C30"/>
          </a:solidFill>
          <a:latin typeface="LMU CompatilFact" pitchFamily="2" charset="0"/>
        </a:defRPr>
      </a:lvl7pPr>
      <a:lvl8pPr marL="1371600" algn="l" rtl="0" fontAlgn="base">
        <a:spcBef>
          <a:spcPct val="0"/>
        </a:spcBef>
        <a:spcAft>
          <a:spcPct val="0"/>
        </a:spcAft>
        <a:defRPr sz="1600">
          <a:solidFill>
            <a:srgbClr val="006C30"/>
          </a:solidFill>
          <a:latin typeface="LMU CompatilFact" pitchFamily="2" charset="0"/>
        </a:defRPr>
      </a:lvl8pPr>
      <a:lvl9pPr marL="1828800" algn="l" rtl="0" fontAlgn="base">
        <a:spcBef>
          <a:spcPct val="0"/>
        </a:spcBef>
        <a:spcAft>
          <a:spcPct val="0"/>
        </a:spcAft>
        <a:defRPr sz="1600">
          <a:solidFill>
            <a:srgbClr val="006C30"/>
          </a:solidFill>
          <a:latin typeface="LMU CompatilFact" pitchFamily="2" charset="0"/>
        </a:defRPr>
      </a:lvl9pPr>
    </p:titleStyle>
    <p:bodyStyle>
      <a:lvl1pPr marL="342900" indent="-342900" algn="l" rtl="0" eaLnBrk="0" fontAlgn="base" hangingPunct="0">
        <a:spcBef>
          <a:spcPct val="20000"/>
        </a:spcBef>
        <a:spcAft>
          <a:spcPct val="0"/>
        </a:spcAft>
        <a:buClr>
          <a:srgbClr val="009900"/>
        </a:buClr>
        <a:buFont typeface="Wingdings" pitchFamily="2" charset="2"/>
        <a:defRPr sz="2400">
          <a:solidFill>
            <a:srgbClr val="006C30"/>
          </a:solidFill>
          <a:latin typeface="+mn-lt"/>
          <a:ea typeface="+mn-ea"/>
          <a:cs typeface="+mn-cs"/>
        </a:defRPr>
      </a:lvl1pPr>
      <a:lvl2pPr marL="742950" indent="-285750" algn="l" rtl="0" eaLnBrk="0" fontAlgn="base" hangingPunct="0">
        <a:lnSpc>
          <a:spcPct val="140000"/>
        </a:lnSpc>
        <a:spcBef>
          <a:spcPct val="20000"/>
        </a:spcBef>
        <a:spcAft>
          <a:spcPct val="0"/>
        </a:spcAft>
        <a:buClr>
          <a:srgbClr val="006600"/>
        </a:buClr>
        <a:buFont typeface="Times" pitchFamily="-44" charset="0"/>
        <a:buChar char="•"/>
        <a:defRPr sz="1600">
          <a:solidFill>
            <a:srgbClr val="006C30"/>
          </a:solidFill>
          <a:latin typeface="+mn-lt"/>
        </a:defRPr>
      </a:lvl2pPr>
      <a:lvl3pPr marL="1143000" indent="-228600" algn="l" rtl="0" eaLnBrk="0" fontAlgn="base" hangingPunct="0">
        <a:spcBef>
          <a:spcPct val="20000"/>
        </a:spcBef>
        <a:spcAft>
          <a:spcPct val="0"/>
        </a:spcAft>
        <a:buClr>
          <a:srgbClr val="006600"/>
        </a:buClr>
        <a:buFont typeface="LMU CompatilFact" pitchFamily="2" charset="0"/>
        <a:buChar char="–"/>
        <a:defRPr sz="1600">
          <a:solidFill>
            <a:srgbClr val="006C30"/>
          </a:solidFill>
          <a:latin typeface="+mn-lt"/>
        </a:defRPr>
      </a:lvl3pPr>
      <a:lvl4pPr marL="1562100" indent="-228600" algn="l" rtl="0" eaLnBrk="0" fontAlgn="base" hangingPunct="0">
        <a:spcBef>
          <a:spcPct val="20000"/>
        </a:spcBef>
        <a:spcAft>
          <a:spcPct val="0"/>
        </a:spcAft>
        <a:buClr>
          <a:srgbClr val="006600"/>
        </a:buClr>
        <a:buChar char="-"/>
        <a:defRPr sz="1600">
          <a:solidFill>
            <a:srgbClr val="006C30"/>
          </a:solidFill>
          <a:latin typeface="+mn-lt"/>
        </a:defRPr>
      </a:lvl4pPr>
      <a:lvl5pPr marL="1981200" indent="-228600" algn="l" rtl="0" eaLnBrk="0" fontAlgn="base" hangingPunct="0">
        <a:spcBef>
          <a:spcPct val="20000"/>
        </a:spcBef>
        <a:spcAft>
          <a:spcPct val="0"/>
        </a:spcAft>
        <a:defRPr sz="1600">
          <a:solidFill>
            <a:srgbClr val="006C30"/>
          </a:solidFill>
          <a:latin typeface="+mn-lt"/>
        </a:defRPr>
      </a:lvl5pPr>
      <a:lvl6pPr marL="2438400" indent="-228600" algn="l" rtl="0" fontAlgn="base">
        <a:spcBef>
          <a:spcPct val="20000"/>
        </a:spcBef>
        <a:spcAft>
          <a:spcPct val="0"/>
        </a:spcAft>
        <a:defRPr sz="1600">
          <a:solidFill>
            <a:srgbClr val="006C30"/>
          </a:solidFill>
          <a:latin typeface="+mn-lt"/>
        </a:defRPr>
      </a:lvl6pPr>
      <a:lvl7pPr marL="2895600" indent="-228600" algn="l" rtl="0" fontAlgn="base">
        <a:spcBef>
          <a:spcPct val="20000"/>
        </a:spcBef>
        <a:spcAft>
          <a:spcPct val="0"/>
        </a:spcAft>
        <a:defRPr sz="1600">
          <a:solidFill>
            <a:srgbClr val="006C30"/>
          </a:solidFill>
          <a:latin typeface="+mn-lt"/>
        </a:defRPr>
      </a:lvl7pPr>
      <a:lvl8pPr marL="3352800" indent="-228600" algn="l" rtl="0" fontAlgn="base">
        <a:spcBef>
          <a:spcPct val="20000"/>
        </a:spcBef>
        <a:spcAft>
          <a:spcPct val="0"/>
        </a:spcAft>
        <a:defRPr sz="1600">
          <a:solidFill>
            <a:srgbClr val="006C30"/>
          </a:solidFill>
          <a:latin typeface="+mn-lt"/>
        </a:defRPr>
      </a:lvl8pPr>
      <a:lvl9pPr marL="3810000" indent="-228600" algn="l" rtl="0" fontAlgn="base">
        <a:spcBef>
          <a:spcPct val="20000"/>
        </a:spcBef>
        <a:spcAft>
          <a:spcPct val="0"/>
        </a:spcAft>
        <a:defRPr sz="1600">
          <a:solidFill>
            <a:srgbClr val="006C30"/>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8.png"/><Relationship Id="rId4" Type="http://schemas.openxmlformats.org/officeDocument/2006/relationships/diagramData" Target="../diagrams/data1.xml"/><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18.svg"/><Relationship Id="rId4" Type="http://schemas.openxmlformats.org/officeDocument/2006/relationships/diagramData" Target="../diagrams/data2.xml"/><Relationship Id="rId9"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dirty="0"/>
              <a:t>The Virtual Research Environment of </a:t>
            </a:r>
            <a:r>
              <a:rPr lang="en-US" dirty="0" err="1"/>
              <a:t>VerbaAlpina</a:t>
            </a:r>
            <a:r>
              <a:rPr lang="en-US" dirty="0"/>
              <a:t> and its Lexicographic Function</a:t>
            </a:r>
            <a:br>
              <a:rPr lang="de-DE" dirty="0"/>
            </a:br>
            <a:endParaRPr lang="en-GB" altLang="de-DE" dirty="0">
              <a:solidFill>
                <a:srgbClr val="006600"/>
              </a:solidFill>
              <a:latin typeface="Calibri" panose="020F0502020204030204" pitchFamily="34" charset="0"/>
            </a:endParaRPr>
          </a:p>
        </p:txBody>
      </p:sp>
      <p:sp>
        <p:nvSpPr>
          <p:cNvPr id="3075" name="Rectangle 3"/>
          <p:cNvSpPr>
            <a:spLocks noGrp="1" noChangeArrowheads="1"/>
          </p:cNvSpPr>
          <p:nvPr>
            <p:ph type="subTitle" idx="1"/>
          </p:nvPr>
        </p:nvSpPr>
        <p:spPr>
          <a:xfrm>
            <a:off x="1143000" y="4495800"/>
            <a:ext cx="6445250" cy="445368"/>
          </a:xfrm>
        </p:spPr>
        <p:txBody>
          <a:bodyPr/>
          <a:lstStyle/>
          <a:p>
            <a:pPr eaLnBrk="1" hangingPunct="1"/>
            <a:r>
              <a:rPr lang="de-DE" altLang="de-DE" dirty="0">
                <a:latin typeface="Calibri" panose="020F0502020204030204" pitchFamily="34" charset="0"/>
              </a:rPr>
              <a:t>http://</a:t>
            </a:r>
            <a:r>
              <a:rPr lang="de-DE" altLang="de-DE" dirty="0" err="1">
                <a:latin typeface="Calibri" panose="020F0502020204030204" pitchFamily="34" charset="0"/>
              </a:rPr>
              <a:t>www.verba-alpina.gwi.uni-muenchen.de</a:t>
            </a:r>
            <a:endParaRPr lang="de-DE" altLang="de-DE" dirty="0">
              <a:latin typeface="Calibri" panose="020F0502020204030204" pitchFamily="34" charset="0"/>
            </a:endParaRPr>
          </a:p>
        </p:txBody>
      </p:sp>
      <p:pic>
        <p:nvPicPr>
          <p:cNvPr id="3076" name="Picture 13" descr="LOGO_301305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8488" y="0"/>
            <a:ext cx="202723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61"/>
          <p:cNvSpPr>
            <a:spLocks noGrp="1" noChangeArrowheads="1"/>
          </p:cNvSpPr>
          <p:nvPr>
            <p:ph type="ftr" sz="quarter" idx="10"/>
          </p:nvPr>
        </p:nvSpPr>
        <p:spPr>
          <a:noFill/>
        </p:spPr>
        <p:txBody>
          <a:bodyPr/>
          <a:lstStyle>
            <a:lvl1pPr>
              <a:defRPr sz="1400">
                <a:solidFill>
                  <a:schemeClr val="tx1"/>
                </a:solidFill>
                <a:latin typeface="LMU CompatilFact" pitchFamily="2" charset="0"/>
              </a:defRPr>
            </a:lvl1pPr>
            <a:lvl2pPr marL="742950" indent="-285750">
              <a:defRPr sz="1400">
                <a:solidFill>
                  <a:schemeClr val="tx1"/>
                </a:solidFill>
                <a:latin typeface="LMU CompatilFact" pitchFamily="2" charset="0"/>
              </a:defRPr>
            </a:lvl2pPr>
            <a:lvl3pPr marL="1143000" indent="-228600">
              <a:defRPr sz="1400">
                <a:solidFill>
                  <a:schemeClr val="tx1"/>
                </a:solidFill>
                <a:latin typeface="LMU CompatilFact" pitchFamily="2" charset="0"/>
              </a:defRPr>
            </a:lvl3pPr>
            <a:lvl4pPr marL="1600200" indent="-228600">
              <a:defRPr sz="1400">
                <a:solidFill>
                  <a:schemeClr val="tx1"/>
                </a:solidFill>
                <a:latin typeface="LMU CompatilFact" pitchFamily="2" charset="0"/>
              </a:defRPr>
            </a:lvl4pPr>
            <a:lvl5pPr marL="2057400" indent="-228600">
              <a:defRPr sz="1400">
                <a:solidFill>
                  <a:schemeClr val="tx1"/>
                </a:solidFill>
                <a:latin typeface="LMU CompatilFact" pitchFamily="2" charset="0"/>
              </a:defRPr>
            </a:lvl5pPr>
            <a:lvl6pPr marL="2514600" indent="-228600" eaLnBrk="0" fontAlgn="base" hangingPunct="0">
              <a:spcBef>
                <a:spcPct val="0"/>
              </a:spcBef>
              <a:spcAft>
                <a:spcPct val="0"/>
              </a:spcAft>
              <a:defRPr sz="1400">
                <a:solidFill>
                  <a:schemeClr val="tx1"/>
                </a:solidFill>
                <a:latin typeface="LMU CompatilFact" pitchFamily="2" charset="0"/>
              </a:defRPr>
            </a:lvl6pPr>
            <a:lvl7pPr marL="2971800" indent="-228600" eaLnBrk="0" fontAlgn="base" hangingPunct="0">
              <a:spcBef>
                <a:spcPct val="0"/>
              </a:spcBef>
              <a:spcAft>
                <a:spcPct val="0"/>
              </a:spcAft>
              <a:defRPr sz="1400">
                <a:solidFill>
                  <a:schemeClr val="tx1"/>
                </a:solidFill>
                <a:latin typeface="LMU CompatilFact" pitchFamily="2" charset="0"/>
              </a:defRPr>
            </a:lvl7pPr>
            <a:lvl8pPr marL="3429000" indent="-228600" eaLnBrk="0" fontAlgn="base" hangingPunct="0">
              <a:spcBef>
                <a:spcPct val="0"/>
              </a:spcBef>
              <a:spcAft>
                <a:spcPct val="0"/>
              </a:spcAft>
              <a:defRPr sz="1400">
                <a:solidFill>
                  <a:schemeClr val="tx1"/>
                </a:solidFill>
                <a:latin typeface="LMU CompatilFact" pitchFamily="2" charset="0"/>
              </a:defRPr>
            </a:lvl8pPr>
            <a:lvl9pPr marL="3886200" indent="-228600" eaLnBrk="0" fontAlgn="base" hangingPunct="0">
              <a:spcBef>
                <a:spcPct val="0"/>
              </a:spcBef>
              <a:spcAft>
                <a:spcPct val="0"/>
              </a:spcAft>
              <a:defRPr sz="1400">
                <a:solidFill>
                  <a:schemeClr val="tx1"/>
                </a:solidFill>
                <a:latin typeface="LMU CompatilFact" pitchFamily="2" charset="0"/>
              </a:defRPr>
            </a:lvl9pPr>
          </a:lstStyle>
          <a:p>
            <a:r>
              <a:rPr lang="de-DE" altLang="de-DE" sz="1800" dirty="0">
                <a:solidFill>
                  <a:srgbClr val="777777"/>
                </a:solidFill>
                <a:latin typeface="Calibri" panose="020F0502020204030204" pitchFamily="34" charset="0"/>
              </a:rPr>
              <a:t>Christina Mutter | Aleksander Wiatr</a:t>
            </a:r>
            <a:endParaRPr lang="de-DE" altLang="de-DE" sz="2000" dirty="0">
              <a:solidFill>
                <a:srgbClr val="777777"/>
              </a:solidFill>
              <a:latin typeface="Calibri" panose="020F0502020204030204" pitchFamily="34" charset="0"/>
            </a:endParaRPr>
          </a:p>
        </p:txBody>
      </p:sp>
      <p:sp>
        <p:nvSpPr>
          <p:cNvPr id="6" name="Rectangle 3"/>
          <p:cNvSpPr txBox="1">
            <a:spLocks noChangeArrowheads="1"/>
          </p:cNvSpPr>
          <p:nvPr/>
        </p:nvSpPr>
        <p:spPr bwMode="auto">
          <a:xfrm>
            <a:off x="1187624" y="5445224"/>
            <a:ext cx="6445250" cy="44536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rgbClr val="00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rgbClr val="009900"/>
              </a:buClr>
              <a:buFont typeface="Wingdings" pitchFamily="2" charset="2"/>
              <a:defRPr sz="1800">
                <a:solidFill>
                  <a:srgbClr val="006C30"/>
                </a:solidFill>
                <a:latin typeface="+mn-lt"/>
                <a:ea typeface="+mn-ea"/>
                <a:cs typeface="+mn-cs"/>
              </a:defRPr>
            </a:lvl1pPr>
            <a:lvl2pPr marL="742950" indent="-285750" algn="l" rtl="0" eaLnBrk="0" fontAlgn="base" hangingPunct="0">
              <a:lnSpc>
                <a:spcPct val="140000"/>
              </a:lnSpc>
              <a:spcBef>
                <a:spcPct val="20000"/>
              </a:spcBef>
              <a:spcAft>
                <a:spcPct val="0"/>
              </a:spcAft>
              <a:buClr>
                <a:srgbClr val="006600"/>
              </a:buClr>
              <a:buFont typeface="Times" pitchFamily="-44" charset="0"/>
              <a:buChar char="•"/>
              <a:defRPr sz="1600">
                <a:solidFill>
                  <a:srgbClr val="006C30"/>
                </a:solidFill>
                <a:latin typeface="+mn-lt"/>
              </a:defRPr>
            </a:lvl2pPr>
            <a:lvl3pPr marL="1143000" indent="-228600" algn="l" rtl="0" eaLnBrk="0" fontAlgn="base" hangingPunct="0">
              <a:spcBef>
                <a:spcPct val="20000"/>
              </a:spcBef>
              <a:spcAft>
                <a:spcPct val="0"/>
              </a:spcAft>
              <a:buClr>
                <a:srgbClr val="006600"/>
              </a:buClr>
              <a:buFont typeface="LMU CompatilFact" pitchFamily="2" charset="0"/>
              <a:buChar char="–"/>
              <a:defRPr sz="1600">
                <a:solidFill>
                  <a:srgbClr val="006C30"/>
                </a:solidFill>
                <a:latin typeface="+mn-lt"/>
              </a:defRPr>
            </a:lvl3pPr>
            <a:lvl4pPr marL="1562100" indent="-228600" algn="l" rtl="0" eaLnBrk="0" fontAlgn="base" hangingPunct="0">
              <a:spcBef>
                <a:spcPct val="20000"/>
              </a:spcBef>
              <a:spcAft>
                <a:spcPct val="0"/>
              </a:spcAft>
              <a:buClr>
                <a:srgbClr val="006600"/>
              </a:buClr>
              <a:buChar char="-"/>
              <a:defRPr sz="1600">
                <a:solidFill>
                  <a:srgbClr val="006C30"/>
                </a:solidFill>
                <a:latin typeface="+mn-lt"/>
              </a:defRPr>
            </a:lvl4pPr>
            <a:lvl5pPr marL="1981200" indent="-228600" algn="l" rtl="0" eaLnBrk="0" fontAlgn="base" hangingPunct="0">
              <a:spcBef>
                <a:spcPct val="20000"/>
              </a:spcBef>
              <a:spcAft>
                <a:spcPct val="0"/>
              </a:spcAft>
              <a:defRPr sz="1600">
                <a:solidFill>
                  <a:srgbClr val="006C30"/>
                </a:solidFill>
                <a:latin typeface="+mn-lt"/>
              </a:defRPr>
            </a:lvl5pPr>
            <a:lvl6pPr marL="2438400" indent="-228600" algn="l" rtl="0" fontAlgn="base">
              <a:spcBef>
                <a:spcPct val="20000"/>
              </a:spcBef>
              <a:spcAft>
                <a:spcPct val="0"/>
              </a:spcAft>
              <a:defRPr sz="1600">
                <a:solidFill>
                  <a:srgbClr val="006C30"/>
                </a:solidFill>
                <a:latin typeface="+mn-lt"/>
              </a:defRPr>
            </a:lvl6pPr>
            <a:lvl7pPr marL="2895600" indent="-228600" algn="l" rtl="0" fontAlgn="base">
              <a:spcBef>
                <a:spcPct val="20000"/>
              </a:spcBef>
              <a:spcAft>
                <a:spcPct val="0"/>
              </a:spcAft>
              <a:defRPr sz="1600">
                <a:solidFill>
                  <a:srgbClr val="006C30"/>
                </a:solidFill>
                <a:latin typeface="+mn-lt"/>
              </a:defRPr>
            </a:lvl7pPr>
            <a:lvl8pPr marL="3352800" indent="-228600" algn="l" rtl="0" fontAlgn="base">
              <a:spcBef>
                <a:spcPct val="20000"/>
              </a:spcBef>
              <a:spcAft>
                <a:spcPct val="0"/>
              </a:spcAft>
              <a:defRPr sz="1600">
                <a:solidFill>
                  <a:srgbClr val="006C30"/>
                </a:solidFill>
                <a:latin typeface="+mn-lt"/>
              </a:defRPr>
            </a:lvl8pPr>
            <a:lvl9pPr marL="3810000" indent="-228600" algn="l" rtl="0" fontAlgn="base">
              <a:spcBef>
                <a:spcPct val="20000"/>
              </a:spcBef>
              <a:spcAft>
                <a:spcPct val="0"/>
              </a:spcAft>
              <a:defRPr sz="1600">
                <a:solidFill>
                  <a:srgbClr val="006C30"/>
                </a:solidFill>
                <a:latin typeface="+mn-lt"/>
              </a:defRPr>
            </a:lvl9pPr>
          </a:lstStyle>
          <a:p>
            <a:pPr eaLnBrk="1" hangingPunct="1"/>
            <a:r>
              <a:rPr lang="de-DE" dirty="0"/>
              <a:t>18th </a:t>
            </a:r>
            <a:r>
              <a:rPr lang="de-DE" dirty="0" err="1"/>
              <a:t>Euralex</a:t>
            </a:r>
            <a:r>
              <a:rPr lang="de-DE" dirty="0"/>
              <a:t> International </a:t>
            </a:r>
            <a:r>
              <a:rPr lang="de-DE" dirty="0" err="1"/>
              <a:t>Congress</a:t>
            </a:r>
            <a:r>
              <a:rPr lang="en-GB" altLang="de-DE" kern="0" dirty="0">
                <a:latin typeface="Calibri" panose="020F0502020204030204" pitchFamily="34" charset="0"/>
              </a:rPr>
              <a:t>, 17-21 July 2018, Ljubljana</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827584" y="1556792"/>
            <a:ext cx="7848600" cy="4724400"/>
          </a:xfrm>
        </p:spPr>
        <p:txBody>
          <a:bodyPr/>
          <a:lstStyle/>
          <a:p>
            <a:r>
              <a:rPr lang="de-DE" b="1" dirty="0">
                <a:latin typeface="Calibri" panose="020F0502020204030204" pitchFamily="34" charset="0"/>
              </a:rPr>
              <a:t>Outline</a:t>
            </a:r>
          </a:p>
          <a:p>
            <a:endParaRPr lang="de-DE" sz="1200" dirty="0">
              <a:latin typeface="Calibri" panose="020F0502020204030204" pitchFamily="34" charset="0"/>
            </a:endParaRPr>
          </a:p>
          <a:p>
            <a:pPr marL="0" indent="0"/>
            <a:r>
              <a:rPr lang="de-DE" dirty="0">
                <a:latin typeface="Calibri" panose="020F0502020204030204" pitchFamily="34" charset="0"/>
              </a:rPr>
              <a:t>1) </a:t>
            </a:r>
            <a:r>
              <a:rPr lang="de-DE" b="1" dirty="0">
                <a:latin typeface="Calibri" panose="020F0502020204030204" pitchFamily="34" charset="0"/>
              </a:rPr>
              <a:t>Project </a:t>
            </a:r>
            <a:r>
              <a:rPr lang="de-DE" b="1" dirty="0" err="1">
                <a:latin typeface="Calibri" panose="020F0502020204030204" pitchFamily="34" charset="0"/>
              </a:rPr>
              <a:t>description</a:t>
            </a:r>
            <a:endParaRPr lang="de-DE" b="1" dirty="0">
              <a:latin typeface="Calibri" panose="020F0502020204030204" pitchFamily="34" charset="0"/>
            </a:endParaRPr>
          </a:p>
          <a:p>
            <a:pPr marL="0" indent="0"/>
            <a:r>
              <a:rPr lang="de-DE" dirty="0">
                <a:latin typeface="Calibri" panose="020F0502020204030204" pitchFamily="34" charset="0"/>
              </a:rPr>
              <a:t>	- </a:t>
            </a:r>
            <a:r>
              <a:rPr lang="de-DE" dirty="0" err="1">
                <a:latin typeface="Calibri" panose="020F0502020204030204" pitchFamily="34" charset="0"/>
              </a:rPr>
              <a:t>area</a:t>
            </a:r>
            <a:r>
              <a:rPr lang="de-DE" dirty="0">
                <a:latin typeface="Calibri" panose="020F0502020204030204" pitchFamily="34" charset="0"/>
              </a:rPr>
              <a:t> </a:t>
            </a:r>
            <a:r>
              <a:rPr lang="de-DE" dirty="0" err="1">
                <a:latin typeface="Calibri" panose="020F0502020204030204" pitchFamily="34" charset="0"/>
              </a:rPr>
              <a:t>under</a:t>
            </a:r>
            <a:r>
              <a:rPr lang="de-DE" dirty="0">
                <a:latin typeface="Calibri" panose="020F0502020204030204" pitchFamily="34" charset="0"/>
              </a:rPr>
              <a:t> </a:t>
            </a:r>
            <a:r>
              <a:rPr lang="de-DE" dirty="0" err="1">
                <a:latin typeface="Calibri" panose="020F0502020204030204" pitchFamily="34" charset="0"/>
              </a:rPr>
              <a:t>investigation</a:t>
            </a:r>
            <a:endParaRPr lang="de-DE" dirty="0">
              <a:latin typeface="Calibri" panose="020F0502020204030204" pitchFamily="34" charset="0"/>
            </a:endParaRPr>
          </a:p>
          <a:p>
            <a:pPr marL="0" indent="0"/>
            <a:r>
              <a:rPr lang="de-DE" dirty="0">
                <a:latin typeface="Calibri" panose="020F0502020204030204" pitchFamily="34" charset="0"/>
              </a:rPr>
              <a:t>	- </a:t>
            </a:r>
            <a:r>
              <a:rPr lang="de-DE" dirty="0" err="1">
                <a:latin typeface="Calibri" panose="020F0502020204030204" pitchFamily="34" charset="0"/>
              </a:rPr>
              <a:t>data</a:t>
            </a:r>
            <a:r>
              <a:rPr lang="de-DE" dirty="0">
                <a:latin typeface="Calibri" panose="020F0502020204030204" pitchFamily="34" charset="0"/>
              </a:rPr>
              <a:t> and </a:t>
            </a:r>
            <a:r>
              <a:rPr lang="de-DE" dirty="0" err="1">
                <a:latin typeface="Calibri" panose="020F0502020204030204" pitchFamily="34" charset="0"/>
              </a:rPr>
              <a:t>methodology</a:t>
            </a:r>
            <a:endParaRPr lang="de-DE" dirty="0">
              <a:latin typeface="Calibri" panose="020F0502020204030204" pitchFamily="34" charset="0"/>
            </a:endParaRPr>
          </a:p>
          <a:p>
            <a:pPr marL="0" indent="0"/>
            <a:endParaRPr lang="de-DE" sz="1200" dirty="0">
              <a:latin typeface="Calibri" panose="020F0502020204030204" pitchFamily="34" charset="0"/>
            </a:endParaRPr>
          </a:p>
          <a:p>
            <a:pPr marL="0" indent="0"/>
            <a:r>
              <a:rPr lang="de-DE" dirty="0">
                <a:latin typeface="Calibri" panose="020F0502020204030204" pitchFamily="34" charset="0"/>
              </a:rPr>
              <a:t>2</a:t>
            </a:r>
            <a:r>
              <a:rPr lang="de-DE" b="1" dirty="0">
                <a:latin typeface="Calibri" panose="020F0502020204030204" pitchFamily="34" charset="0"/>
              </a:rPr>
              <a:t>) </a:t>
            </a:r>
            <a:r>
              <a:rPr lang="de-DE" b="1" dirty="0" err="1">
                <a:latin typeface="Calibri" panose="020F0502020204030204" pitchFamily="34" charset="0"/>
              </a:rPr>
              <a:t>Lexicographic</a:t>
            </a:r>
            <a:r>
              <a:rPr lang="de-DE" b="1" dirty="0">
                <a:latin typeface="Calibri" panose="020F0502020204030204" pitchFamily="34" charset="0"/>
              </a:rPr>
              <a:t> </a:t>
            </a:r>
            <a:r>
              <a:rPr lang="de-DE" b="1" dirty="0" err="1">
                <a:latin typeface="Calibri" panose="020F0502020204030204" pitchFamily="34" charset="0"/>
              </a:rPr>
              <a:t>function</a:t>
            </a:r>
            <a:endParaRPr lang="de-DE" b="1" dirty="0">
              <a:latin typeface="Calibri" panose="020F0502020204030204" pitchFamily="34" charset="0"/>
            </a:endParaRPr>
          </a:p>
          <a:p>
            <a:pPr marL="0" indent="0"/>
            <a:r>
              <a:rPr lang="de-DE" dirty="0">
                <a:latin typeface="Calibri" panose="020F0502020204030204" pitchFamily="34" charset="0"/>
              </a:rPr>
              <a:t>	- </a:t>
            </a:r>
            <a:r>
              <a:rPr lang="de-DE" dirty="0" err="1">
                <a:latin typeface="Calibri" panose="020F0502020204030204" pitchFamily="34" charset="0"/>
              </a:rPr>
              <a:t>transcription</a:t>
            </a:r>
            <a:r>
              <a:rPr lang="de-DE" dirty="0">
                <a:latin typeface="Calibri" panose="020F0502020204030204" pitchFamily="34" charset="0"/>
              </a:rPr>
              <a:t> (</a:t>
            </a:r>
            <a:r>
              <a:rPr lang="de-DE" dirty="0" err="1">
                <a:latin typeface="Calibri" panose="020F0502020204030204" pitchFamily="34" charset="0"/>
              </a:rPr>
              <a:t>analogue</a:t>
            </a:r>
            <a:r>
              <a:rPr lang="de-DE" dirty="0">
                <a:latin typeface="Calibri" panose="020F0502020204030204" pitchFamily="34" charset="0"/>
              </a:rPr>
              <a:t>/digital </a:t>
            </a:r>
            <a:r>
              <a:rPr lang="de-DE" dirty="0" err="1">
                <a:latin typeface="Calibri" panose="020F0502020204030204" pitchFamily="34" charset="0"/>
              </a:rPr>
              <a:t>data</a:t>
            </a:r>
            <a:r>
              <a:rPr lang="de-DE" dirty="0">
                <a:latin typeface="Calibri" panose="020F0502020204030204" pitchFamily="34" charset="0"/>
              </a:rPr>
              <a:t>)</a:t>
            </a:r>
          </a:p>
          <a:p>
            <a:pPr marL="0" indent="0"/>
            <a:r>
              <a:rPr lang="de-DE" dirty="0">
                <a:latin typeface="Calibri" panose="020F0502020204030204" pitchFamily="34" charset="0"/>
              </a:rPr>
              <a:t>	- </a:t>
            </a:r>
            <a:r>
              <a:rPr lang="de-DE" dirty="0" err="1">
                <a:latin typeface="Calibri" panose="020F0502020204030204" pitchFamily="34" charset="0"/>
              </a:rPr>
              <a:t>tokenization</a:t>
            </a:r>
            <a:endParaRPr lang="de-DE" dirty="0">
              <a:latin typeface="Calibri" panose="020F0502020204030204" pitchFamily="34" charset="0"/>
            </a:endParaRPr>
          </a:p>
          <a:p>
            <a:pPr marL="0" indent="0"/>
            <a:r>
              <a:rPr lang="de-DE" dirty="0">
                <a:latin typeface="Calibri" panose="020F0502020204030204" pitchFamily="34" charset="0"/>
              </a:rPr>
              <a:t>	- </a:t>
            </a:r>
            <a:r>
              <a:rPr lang="de-DE" dirty="0" err="1">
                <a:latin typeface="Calibri" panose="020F0502020204030204" pitchFamily="34" charset="0"/>
              </a:rPr>
              <a:t>typification</a:t>
            </a:r>
            <a:endParaRPr lang="de-DE" dirty="0">
              <a:latin typeface="Calibri" panose="020F0502020204030204" pitchFamily="34" charset="0"/>
            </a:endParaRPr>
          </a:p>
          <a:p>
            <a:pPr marL="0" indent="0"/>
            <a:r>
              <a:rPr lang="de-DE" dirty="0">
                <a:latin typeface="Calibri" panose="020F0502020204030204" pitchFamily="34" charset="0"/>
              </a:rPr>
              <a:t>	- </a:t>
            </a:r>
            <a:r>
              <a:rPr lang="de-DE" dirty="0" err="1">
                <a:latin typeface="Calibri" panose="020F0502020204030204" pitchFamily="34" charset="0"/>
              </a:rPr>
              <a:t>data</a:t>
            </a:r>
            <a:r>
              <a:rPr lang="de-DE" dirty="0">
                <a:latin typeface="Calibri" panose="020F0502020204030204" pitchFamily="34" charset="0"/>
              </a:rPr>
              <a:t> </a:t>
            </a:r>
            <a:r>
              <a:rPr lang="de-DE" dirty="0" err="1">
                <a:latin typeface="Calibri" panose="020F0502020204030204" pitchFamily="34" charset="0"/>
              </a:rPr>
              <a:t>access</a:t>
            </a:r>
            <a:r>
              <a:rPr lang="de-DE" dirty="0">
                <a:latin typeface="Calibri" panose="020F0502020204030204" pitchFamily="34" charset="0"/>
              </a:rPr>
              <a:t> (</a:t>
            </a:r>
            <a:r>
              <a:rPr lang="de-DE" dirty="0" err="1">
                <a:latin typeface="Calibri" panose="020F0502020204030204" pitchFamily="34" charset="0"/>
              </a:rPr>
              <a:t>interactive</a:t>
            </a:r>
            <a:r>
              <a:rPr lang="de-DE" dirty="0">
                <a:latin typeface="Calibri" panose="020F0502020204030204" pitchFamily="34" charset="0"/>
              </a:rPr>
              <a:t> </a:t>
            </a:r>
            <a:r>
              <a:rPr lang="de-DE" dirty="0" err="1">
                <a:latin typeface="Calibri" panose="020F0502020204030204" pitchFamily="34" charset="0"/>
              </a:rPr>
              <a:t>map</a:t>
            </a:r>
            <a:r>
              <a:rPr lang="de-DE" dirty="0">
                <a:latin typeface="Calibri" panose="020F0502020204030204" pitchFamily="34" charset="0"/>
              </a:rPr>
              <a:t>/</a:t>
            </a:r>
            <a:r>
              <a:rPr lang="de-DE" dirty="0" err="1">
                <a:latin typeface="Calibri" panose="020F0502020204030204" pitchFamily="34" charset="0"/>
              </a:rPr>
              <a:t>database</a:t>
            </a:r>
            <a:r>
              <a:rPr lang="de-DE" dirty="0">
                <a:latin typeface="Calibri" panose="020F0502020204030204" pitchFamily="34" charset="0"/>
              </a:rPr>
              <a:t>)</a:t>
            </a:r>
          </a:p>
          <a:p>
            <a:pPr marL="0" indent="0"/>
            <a:endParaRPr lang="de-DE"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39841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827584" y="1556792"/>
            <a:ext cx="7848600" cy="4724400"/>
          </a:xfrm>
        </p:spPr>
        <p:txBody>
          <a:bodyPr/>
          <a:lstStyle/>
          <a:p>
            <a:endParaRPr lang="de-DE" sz="1200" dirty="0">
              <a:latin typeface="Calibri" panose="020F0502020204030204" pitchFamily="34" charset="0"/>
            </a:endParaRPr>
          </a:p>
          <a:p>
            <a:pPr marL="0" indent="0"/>
            <a:r>
              <a:rPr lang="de-DE" dirty="0">
                <a:latin typeface="Calibri" panose="020F0502020204030204" pitchFamily="34" charset="0"/>
              </a:rPr>
              <a:t>3) </a:t>
            </a:r>
            <a:r>
              <a:rPr lang="de-DE" b="1" dirty="0" err="1">
                <a:latin typeface="Calibri" panose="020F0502020204030204" pitchFamily="34" charset="0"/>
              </a:rPr>
              <a:t>Approaches</a:t>
            </a:r>
            <a:r>
              <a:rPr lang="de-DE" b="1" dirty="0">
                <a:latin typeface="Calibri" panose="020F0502020204030204" pitchFamily="34" charset="0"/>
              </a:rPr>
              <a:t> </a:t>
            </a:r>
            <a:r>
              <a:rPr lang="de-DE" b="1" dirty="0" err="1">
                <a:latin typeface="Calibri" panose="020F0502020204030204" pitchFamily="34" charset="0"/>
              </a:rPr>
              <a:t>to</a:t>
            </a:r>
            <a:r>
              <a:rPr lang="de-DE" b="1" dirty="0">
                <a:latin typeface="Calibri" panose="020F0502020204030204" pitchFamily="34" charset="0"/>
              </a:rPr>
              <a:t> </a:t>
            </a:r>
            <a:r>
              <a:rPr lang="de-DE" b="1" dirty="0" err="1">
                <a:latin typeface="Calibri" panose="020F0502020204030204" pitchFamily="34" charset="0"/>
              </a:rPr>
              <a:t>sustainability</a:t>
            </a:r>
            <a:endParaRPr lang="de-DE" b="1" dirty="0">
              <a:latin typeface="Calibri" panose="020F0502020204030204" pitchFamily="34" charset="0"/>
            </a:endParaRPr>
          </a:p>
          <a:p>
            <a:pPr marL="0" indent="0"/>
            <a:r>
              <a:rPr lang="de-DE" dirty="0">
                <a:latin typeface="Calibri" panose="020F0502020204030204" pitchFamily="34" charset="0"/>
              </a:rPr>
              <a:t>	- </a:t>
            </a:r>
            <a:r>
              <a:rPr lang="de-DE" dirty="0" err="1">
                <a:latin typeface="Calibri" panose="020F0502020204030204" pitchFamily="34" charset="0"/>
              </a:rPr>
              <a:t>versioning</a:t>
            </a:r>
            <a:endParaRPr lang="de-DE" dirty="0">
              <a:latin typeface="Calibri" panose="020F0502020204030204" pitchFamily="34" charset="0"/>
            </a:endParaRPr>
          </a:p>
          <a:p>
            <a:pPr marL="0" indent="0"/>
            <a:r>
              <a:rPr lang="de-DE" dirty="0">
                <a:latin typeface="Calibri" panose="020F0502020204030204" pitchFamily="34" charset="0"/>
              </a:rPr>
              <a:t>	- </a:t>
            </a:r>
            <a:r>
              <a:rPr lang="de-DE" dirty="0" err="1">
                <a:latin typeface="Calibri" panose="020F0502020204030204" pitchFamily="34" charset="0"/>
              </a:rPr>
              <a:t>citability</a:t>
            </a:r>
            <a:endParaRPr lang="de-DE" dirty="0">
              <a:latin typeface="Calibri" panose="020F0502020204030204" pitchFamily="34" charset="0"/>
            </a:endParaRPr>
          </a:p>
          <a:p>
            <a:pPr marL="0" indent="0"/>
            <a:r>
              <a:rPr lang="de-DE" dirty="0">
                <a:latin typeface="Calibri" panose="020F0502020204030204" pitchFamily="34" charset="0"/>
              </a:rPr>
              <a:t>	- </a:t>
            </a:r>
            <a:r>
              <a:rPr lang="de-DE" dirty="0" err="1">
                <a:latin typeface="Calibri" panose="020F0502020204030204" pitchFamily="34" charset="0"/>
              </a:rPr>
              <a:t>long</a:t>
            </a:r>
            <a:r>
              <a:rPr lang="de-DE" dirty="0">
                <a:latin typeface="Calibri" panose="020F0502020204030204" pitchFamily="34" charset="0"/>
              </a:rPr>
              <a:t>-term </a:t>
            </a:r>
            <a:r>
              <a:rPr lang="de-DE" dirty="0" err="1">
                <a:latin typeface="Calibri" panose="020F0502020204030204" pitchFamily="34" charset="0"/>
              </a:rPr>
              <a:t>archiving</a:t>
            </a:r>
            <a:endParaRPr lang="de-DE"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45425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827584" y="1484784"/>
            <a:ext cx="7848600" cy="4724400"/>
          </a:xfrm>
        </p:spPr>
        <p:txBody>
          <a:bodyPr/>
          <a:lstStyle/>
          <a:p>
            <a:r>
              <a:rPr lang="de-DE" b="1" dirty="0">
                <a:latin typeface="Calibri" panose="020F0502020204030204" pitchFamily="34" charset="0"/>
              </a:rPr>
              <a:t>1) Project </a:t>
            </a:r>
            <a:r>
              <a:rPr lang="de-DE" b="1" dirty="0" err="1">
                <a:latin typeface="Calibri" panose="020F0502020204030204" pitchFamily="34" charset="0"/>
              </a:rPr>
              <a:t>description</a:t>
            </a:r>
            <a:endParaRPr lang="de-DE" b="1" dirty="0">
              <a:latin typeface="Calibri" panose="020F0502020204030204" pitchFamily="34" charset="0"/>
            </a:endParaRPr>
          </a:p>
          <a:p>
            <a:pPr marL="0" indent="0"/>
            <a:endParaRPr lang="de-DE" b="1" dirty="0">
              <a:latin typeface="Calibri" panose="020F0502020204030204" pitchFamily="34" charset="0"/>
            </a:endParaRPr>
          </a:p>
          <a:p>
            <a:pPr>
              <a:buFont typeface="Symbol" panose="05050102010706020507" pitchFamily="18" charset="2"/>
              <a:buChar char="-"/>
            </a:pPr>
            <a:r>
              <a:rPr lang="de-DE" i="1" dirty="0" err="1">
                <a:latin typeface="Calibri" panose="020F0502020204030204" pitchFamily="34" charset="0"/>
              </a:rPr>
              <a:t>VerbaAlpina</a:t>
            </a:r>
            <a:r>
              <a:rPr lang="de-DE" i="1" dirty="0">
                <a:latin typeface="Calibri" panose="020F0502020204030204" pitchFamily="34" charset="0"/>
              </a:rPr>
              <a:t>. Der alpine Kulturraum im Spiegel seiner Mehrsprachigkeit </a:t>
            </a:r>
            <a:r>
              <a:rPr lang="de-DE" dirty="0">
                <a:latin typeface="Calibri" panose="020F0502020204030204" pitchFamily="34" charset="0"/>
              </a:rPr>
              <a:t>(VerbaAlpina. The Alpine </a:t>
            </a:r>
            <a:r>
              <a:rPr lang="de-DE" dirty="0" err="1">
                <a:latin typeface="Calibri" panose="020F0502020204030204" pitchFamily="34" charset="0"/>
              </a:rPr>
              <a:t>cultural</a:t>
            </a:r>
            <a:r>
              <a:rPr lang="de-DE" dirty="0">
                <a:latin typeface="Calibri" panose="020F0502020204030204" pitchFamily="34" charset="0"/>
              </a:rPr>
              <a:t> </a:t>
            </a:r>
            <a:r>
              <a:rPr lang="de-DE" dirty="0" err="1">
                <a:latin typeface="Calibri" panose="020F0502020204030204" pitchFamily="34" charset="0"/>
              </a:rPr>
              <a:t>region</a:t>
            </a:r>
            <a:r>
              <a:rPr lang="de-DE" dirty="0">
                <a:latin typeface="Calibri" panose="020F0502020204030204" pitchFamily="34" charset="0"/>
              </a:rPr>
              <a:t> </a:t>
            </a:r>
            <a:r>
              <a:rPr lang="de-DE" dirty="0" err="1">
                <a:latin typeface="Calibri" panose="020F0502020204030204" pitchFamily="34" charset="0"/>
              </a:rPr>
              <a:t>reflected</a:t>
            </a:r>
            <a:r>
              <a:rPr lang="de-DE" dirty="0">
                <a:latin typeface="Calibri" panose="020F0502020204030204" pitchFamily="34" charset="0"/>
              </a:rPr>
              <a:t> </a:t>
            </a:r>
            <a:r>
              <a:rPr lang="de-DE" dirty="0" err="1">
                <a:latin typeface="Calibri" panose="020F0502020204030204" pitchFamily="34" charset="0"/>
              </a:rPr>
              <a:t>through</a:t>
            </a:r>
            <a:r>
              <a:rPr lang="de-DE" dirty="0">
                <a:latin typeface="Calibri" panose="020F0502020204030204" pitchFamily="34" charset="0"/>
              </a:rPr>
              <a:t> </a:t>
            </a:r>
            <a:r>
              <a:rPr lang="de-DE" dirty="0" err="1">
                <a:latin typeface="Calibri" panose="020F0502020204030204" pitchFamily="34" charset="0"/>
              </a:rPr>
              <a:t>its</a:t>
            </a:r>
            <a:r>
              <a:rPr lang="de-DE" dirty="0">
                <a:latin typeface="Calibri" panose="020F0502020204030204" pitchFamily="34" charset="0"/>
              </a:rPr>
              <a:t> </a:t>
            </a:r>
            <a:r>
              <a:rPr lang="de-DE" dirty="0" err="1">
                <a:latin typeface="Calibri" panose="020F0502020204030204" pitchFamily="34" charset="0"/>
              </a:rPr>
              <a:t>multilingualism</a:t>
            </a:r>
            <a:r>
              <a:rPr lang="de-DE" dirty="0">
                <a:latin typeface="Calibri" panose="020F0502020204030204" pitchFamily="34" charset="0"/>
              </a:rPr>
              <a:t>)</a:t>
            </a:r>
            <a:endParaRPr lang="de-DE" i="1" dirty="0">
              <a:latin typeface="Calibri" panose="020F0502020204030204" pitchFamily="34" charset="0"/>
            </a:endParaRPr>
          </a:p>
          <a:p>
            <a:pPr>
              <a:buFont typeface="Symbol" panose="05050102010706020507" pitchFamily="18" charset="2"/>
              <a:buChar char="-"/>
            </a:pPr>
            <a:r>
              <a:rPr lang="de-DE" dirty="0" err="1">
                <a:latin typeface="Calibri" panose="020F0502020204030204" pitchFamily="34" charset="0"/>
              </a:rPr>
              <a:t>Funded</a:t>
            </a:r>
            <a:r>
              <a:rPr lang="de-DE" dirty="0">
                <a:latin typeface="Calibri" panose="020F0502020204030204" pitchFamily="34" charset="0"/>
              </a:rPr>
              <a:t> </a:t>
            </a:r>
            <a:r>
              <a:rPr lang="de-DE" dirty="0" err="1">
                <a:latin typeface="Calibri" panose="020F0502020204030204" pitchFamily="34" charset="0"/>
              </a:rPr>
              <a:t>by</a:t>
            </a:r>
            <a:r>
              <a:rPr lang="de-DE" dirty="0">
                <a:latin typeface="Calibri" panose="020F0502020204030204" pitchFamily="34" charset="0"/>
              </a:rPr>
              <a:t> </a:t>
            </a:r>
            <a:r>
              <a:rPr lang="de-DE" dirty="0" err="1">
                <a:latin typeface="Calibri" panose="020F0502020204030204" pitchFamily="34" charset="0"/>
              </a:rPr>
              <a:t>the</a:t>
            </a:r>
            <a:r>
              <a:rPr lang="de-DE" dirty="0">
                <a:latin typeface="Calibri" panose="020F0502020204030204" pitchFamily="34" charset="0"/>
              </a:rPr>
              <a:t> German Research </a:t>
            </a:r>
            <a:r>
              <a:rPr lang="de-DE" dirty="0" err="1">
                <a:latin typeface="Calibri" panose="020F0502020204030204" pitchFamily="34" charset="0"/>
              </a:rPr>
              <a:t>Foundation</a:t>
            </a:r>
            <a:r>
              <a:rPr lang="de-DE" dirty="0">
                <a:latin typeface="Calibri" panose="020F0502020204030204" pitchFamily="34" charset="0"/>
              </a:rPr>
              <a:t> (DFG)</a:t>
            </a:r>
          </a:p>
          <a:p>
            <a:pPr>
              <a:buFont typeface="Symbol" panose="05050102010706020507" pitchFamily="18" charset="2"/>
              <a:buChar char="-"/>
            </a:pPr>
            <a:r>
              <a:rPr lang="de-DE" dirty="0">
                <a:latin typeface="Calibri" panose="020F0502020204030204" pitchFamily="34" charset="0"/>
              </a:rPr>
              <a:t>1</a:t>
            </a:r>
            <a:r>
              <a:rPr lang="de-DE" baseline="30000" dirty="0">
                <a:latin typeface="Calibri" panose="020F0502020204030204" pitchFamily="34" charset="0"/>
              </a:rPr>
              <a:t>st</a:t>
            </a:r>
            <a:r>
              <a:rPr lang="de-DE" dirty="0">
                <a:latin typeface="Calibri" panose="020F0502020204030204" pitchFamily="34" charset="0"/>
              </a:rPr>
              <a:t> </a:t>
            </a:r>
            <a:r>
              <a:rPr lang="de-DE" dirty="0" err="1">
                <a:latin typeface="Calibri" panose="020F0502020204030204" pitchFamily="34" charset="0"/>
              </a:rPr>
              <a:t>term</a:t>
            </a:r>
            <a:r>
              <a:rPr lang="de-DE" dirty="0">
                <a:latin typeface="Calibri" panose="020F0502020204030204" pitchFamily="34" charset="0"/>
              </a:rPr>
              <a:t>: 10/2014-10/2017, 2</a:t>
            </a:r>
            <a:r>
              <a:rPr lang="de-DE" baseline="30000" dirty="0">
                <a:latin typeface="Calibri" panose="020F0502020204030204" pitchFamily="34" charset="0"/>
              </a:rPr>
              <a:t>nd</a:t>
            </a:r>
            <a:r>
              <a:rPr lang="de-DE" dirty="0">
                <a:latin typeface="Calibri" panose="020F0502020204030204" pitchFamily="34" charset="0"/>
              </a:rPr>
              <a:t> </a:t>
            </a:r>
            <a:r>
              <a:rPr lang="de-DE" dirty="0" err="1">
                <a:latin typeface="Calibri" panose="020F0502020204030204" pitchFamily="34" charset="0"/>
              </a:rPr>
              <a:t>term</a:t>
            </a:r>
            <a:r>
              <a:rPr lang="de-DE" dirty="0">
                <a:latin typeface="Calibri" panose="020F0502020204030204" pitchFamily="34" charset="0"/>
              </a:rPr>
              <a:t>: 11/2017-11/2020 (</a:t>
            </a:r>
            <a:r>
              <a:rPr lang="de-DE" dirty="0" err="1">
                <a:latin typeface="Calibri" panose="020F0502020204030204" pitchFamily="34" charset="0"/>
              </a:rPr>
              <a:t>perspective</a:t>
            </a:r>
            <a:r>
              <a:rPr lang="de-DE" dirty="0">
                <a:latin typeface="Calibri" panose="020F0502020204030204" pitchFamily="34" charset="0"/>
              </a:rPr>
              <a:t> </a:t>
            </a:r>
            <a:r>
              <a:rPr lang="de-DE" dirty="0" err="1">
                <a:latin typeface="Calibri" panose="020F0502020204030204" pitchFamily="34" charset="0"/>
              </a:rPr>
              <a:t>until</a:t>
            </a:r>
            <a:r>
              <a:rPr lang="de-DE" dirty="0">
                <a:latin typeface="Calibri" panose="020F0502020204030204" pitchFamily="34" charset="0"/>
              </a:rPr>
              <a:t> 2025)</a:t>
            </a:r>
          </a:p>
          <a:p>
            <a:pPr>
              <a:buFont typeface="Symbol" panose="05050102010706020507" pitchFamily="18" charset="2"/>
              <a:buChar char="-"/>
            </a:pPr>
            <a:r>
              <a:rPr lang="de-DE" spc="-1" dirty="0">
                <a:uFill>
                  <a:solidFill>
                    <a:srgbClr val="FFFFFF"/>
                  </a:solidFill>
                </a:uFill>
                <a:latin typeface="Calibri"/>
              </a:rPr>
              <a:t>Investigation </a:t>
            </a:r>
            <a:r>
              <a:rPr lang="de-DE" spc="-1" dirty="0" err="1">
                <a:uFill>
                  <a:solidFill>
                    <a:srgbClr val="FFFFFF"/>
                  </a:solidFill>
                </a:uFill>
                <a:latin typeface="Calibri"/>
              </a:rPr>
              <a:t>of</a:t>
            </a:r>
            <a:r>
              <a:rPr lang="de-DE" spc="-1" dirty="0">
                <a:uFill>
                  <a:solidFill>
                    <a:srgbClr val="FFFFFF"/>
                  </a:solidFill>
                </a:uFill>
                <a:latin typeface="Calibri"/>
              </a:rPr>
              <a:t> </a:t>
            </a:r>
            <a:r>
              <a:rPr lang="de-DE" spc="-1" dirty="0" err="1">
                <a:uFill>
                  <a:solidFill>
                    <a:srgbClr val="FFFFFF"/>
                  </a:solidFill>
                </a:uFill>
                <a:latin typeface="Calibri"/>
              </a:rPr>
              <a:t>the</a:t>
            </a:r>
            <a:r>
              <a:rPr lang="de-DE" spc="-1" dirty="0">
                <a:uFill>
                  <a:solidFill>
                    <a:srgbClr val="FFFFFF"/>
                  </a:solidFill>
                </a:uFill>
                <a:latin typeface="Calibri"/>
              </a:rPr>
              <a:t> multilingual Alpine </a:t>
            </a:r>
            <a:r>
              <a:rPr lang="de-DE" spc="-1" dirty="0" err="1">
                <a:uFill>
                  <a:solidFill>
                    <a:srgbClr val="FFFFFF"/>
                  </a:solidFill>
                </a:uFill>
                <a:latin typeface="Calibri"/>
              </a:rPr>
              <a:t>region</a:t>
            </a:r>
            <a:endParaRPr lang="de-DE" spc="-1" dirty="0">
              <a:uFill>
                <a:solidFill>
                  <a:srgbClr val="FFFFFF"/>
                </a:solidFill>
              </a:uFill>
              <a:latin typeface="Calibri"/>
            </a:endParaRPr>
          </a:p>
          <a:p>
            <a:pPr>
              <a:buFont typeface="Symbol" panose="05050102010706020507" pitchFamily="18" charset="2"/>
              <a:buChar char="-"/>
            </a:pPr>
            <a:r>
              <a:rPr lang="de-DE" dirty="0" err="1">
                <a:latin typeface="Calibri" panose="020F0502020204030204" pitchFamily="34" charset="0"/>
              </a:rPr>
              <a:t>Combination</a:t>
            </a:r>
            <a:r>
              <a:rPr lang="de-DE" dirty="0">
                <a:latin typeface="Calibri" panose="020F0502020204030204" pitchFamily="34" charset="0"/>
              </a:rPr>
              <a:t> </a:t>
            </a:r>
            <a:r>
              <a:rPr lang="de-DE" dirty="0" err="1">
                <a:latin typeface="Calibri" panose="020F0502020204030204" pitchFamily="34" charset="0"/>
              </a:rPr>
              <a:t>of</a:t>
            </a:r>
            <a:r>
              <a:rPr lang="de-DE" dirty="0">
                <a:latin typeface="Calibri" panose="020F0502020204030204" pitchFamily="34" charset="0"/>
              </a:rPr>
              <a:t> (geo-)</a:t>
            </a:r>
            <a:r>
              <a:rPr lang="de-DE" dirty="0" err="1">
                <a:latin typeface="Calibri" panose="020F0502020204030204" pitchFamily="34" charset="0"/>
              </a:rPr>
              <a:t>linguistics</a:t>
            </a:r>
            <a:r>
              <a:rPr lang="de-DE" dirty="0">
                <a:latin typeface="Calibri" panose="020F0502020204030204" pitchFamily="34" charset="0"/>
              </a:rPr>
              <a:t> </a:t>
            </a:r>
            <a:r>
              <a:rPr lang="de-DE" dirty="0" err="1">
                <a:latin typeface="Calibri" panose="020F0502020204030204" pitchFamily="34" charset="0"/>
              </a:rPr>
              <a:t>and</a:t>
            </a:r>
            <a:r>
              <a:rPr lang="de-DE" dirty="0">
                <a:latin typeface="Calibri" panose="020F0502020204030204" pitchFamily="34" charset="0"/>
              </a:rPr>
              <a:t> digital </a:t>
            </a:r>
            <a:r>
              <a:rPr lang="de-DE" dirty="0" err="1">
                <a:latin typeface="Calibri" panose="020F0502020204030204" pitchFamily="34" charset="0"/>
              </a:rPr>
              <a:t>humanities</a:t>
            </a:r>
            <a:endParaRPr lang="de-DE" dirty="0">
              <a:latin typeface="Calibri" panose="020F0502020204030204" pitchFamily="34" charset="0"/>
            </a:endParaRPr>
          </a:p>
          <a:p>
            <a:pPr>
              <a:buFont typeface="Symbol" panose="05050102010706020507" pitchFamily="18" charset="2"/>
              <a:buChar char="-"/>
            </a:pPr>
            <a:endParaRPr lang="de-DE" i="1" dirty="0">
              <a:latin typeface="Calibri" panose="020F0502020204030204" pitchFamily="34" charset="0"/>
            </a:endParaRPr>
          </a:p>
          <a:p>
            <a:pPr marL="0" indent="0"/>
            <a:endParaRPr lang="de-DE" i="1" dirty="0">
              <a:latin typeface="Calibri" panose="020F0502020204030204" pitchFamily="34" charset="0"/>
            </a:endParaRPr>
          </a:p>
          <a:p>
            <a:pPr marL="0" indent="0"/>
            <a:endParaRPr lang="de-DE" dirty="0">
              <a:latin typeface="Calibri" panose="020F0502020204030204" pitchFamily="34" charset="0"/>
            </a:endParaRPr>
          </a:p>
          <a:p>
            <a:endParaRPr lang="de-DE" b="1" dirty="0">
              <a:latin typeface="Calibri" panose="020F0502020204030204" pitchFamily="34" charset="0"/>
            </a:endParaRPr>
          </a:p>
          <a:p>
            <a:endParaRPr lang="de-DE" b="1"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99118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467544" y="1556792"/>
            <a:ext cx="5721310" cy="461665"/>
          </a:xfrm>
          <a:prstGeom prst="rect">
            <a:avLst/>
          </a:prstGeom>
          <a:noFill/>
        </p:spPr>
        <p:txBody>
          <a:bodyPr wrap="none" rtlCol="0">
            <a:spAutoFit/>
          </a:bodyPr>
          <a:lstStyle/>
          <a:p>
            <a:r>
              <a:rPr lang="de-DE" sz="2400" b="1" dirty="0">
                <a:solidFill>
                  <a:srgbClr val="006C30"/>
                </a:solidFill>
                <a:latin typeface="Calibri" panose="020F0502020204030204" pitchFamily="34" charset="0"/>
              </a:rPr>
              <a:t>Area </a:t>
            </a:r>
            <a:r>
              <a:rPr lang="de-DE" sz="2400" b="1" dirty="0" err="1">
                <a:solidFill>
                  <a:srgbClr val="006C30"/>
                </a:solidFill>
                <a:latin typeface="Calibri" panose="020F0502020204030204" pitchFamily="34" charset="0"/>
              </a:rPr>
              <a:t>under</a:t>
            </a:r>
            <a:r>
              <a:rPr lang="de-DE" sz="2400" b="1" dirty="0">
                <a:solidFill>
                  <a:srgbClr val="006C30"/>
                </a:solidFill>
                <a:latin typeface="Calibri" panose="020F0502020204030204" pitchFamily="34" charset="0"/>
              </a:rPr>
              <a:t> </a:t>
            </a:r>
            <a:r>
              <a:rPr lang="de-DE" sz="2400" b="1" dirty="0" err="1">
                <a:solidFill>
                  <a:srgbClr val="006C30"/>
                </a:solidFill>
                <a:latin typeface="Calibri" panose="020F0502020204030204" pitchFamily="34" charset="0"/>
              </a:rPr>
              <a:t>investigation</a:t>
            </a:r>
            <a:r>
              <a:rPr lang="de-DE" sz="2400" b="1" dirty="0">
                <a:solidFill>
                  <a:srgbClr val="006C30"/>
                </a:solidFill>
                <a:latin typeface="Calibri" panose="020F0502020204030204" pitchFamily="34" charset="0"/>
              </a:rPr>
              <a:t>: The Alpine </a:t>
            </a:r>
            <a:r>
              <a:rPr lang="de-DE" sz="2400" b="1" dirty="0" err="1">
                <a:solidFill>
                  <a:srgbClr val="006C30"/>
                </a:solidFill>
                <a:latin typeface="Calibri" panose="020F0502020204030204" pitchFamily="34" charset="0"/>
              </a:rPr>
              <a:t>region</a:t>
            </a:r>
            <a:endParaRPr lang="de-DE" sz="2400" b="1" dirty="0">
              <a:solidFill>
                <a:srgbClr val="006C30"/>
              </a:solidFill>
              <a:latin typeface="Calibri" panose="020F0502020204030204" pitchFamily="34" charset="0"/>
            </a:endParaRPr>
          </a:p>
        </p:txBody>
      </p:sp>
      <p:sp>
        <p:nvSpPr>
          <p:cNvPr id="3" name="Textfeld 2"/>
          <p:cNvSpPr txBox="1"/>
          <p:nvPr/>
        </p:nvSpPr>
        <p:spPr>
          <a:xfrm>
            <a:off x="467544" y="2708920"/>
            <a:ext cx="8280920" cy="2523768"/>
          </a:xfrm>
          <a:prstGeom prst="rect">
            <a:avLst/>
          </a:prstGeom>
          <a:noFill/>
        </p:spPr>
        <p:txBody>
          <a:bodyPr wrap="square" rtlCol="0">
            <a:spAutoFit/>
          </a:bodyPr>
          <a:lstStyle/>
          <a:p>
            <a:pPr marL="342900" indent="-342900">
              <a:buFont typeface="Symbol" panose="05050102010706020507" pitchFamily="18" charset="2"/>
              <a:buChar char="-"/>
            </a:pPr>
            <a:r>
              <a:rPr lang="en-US" sz="2400" dirty="0">
                <a:solidFill>
                  <a:srgbClr val="006C30"/>
                </a:solidFill>
                <a:latin typeface="Calibri" panose="020F0502020204030204" pitchFamily="34" charset="0"/>
              </a:rPr>
              <a:t>Area of investigation is limited to the territorial borders defined by the Alpine convention</a:t>
            </a:r>
          </a:p>
          <a:p>
            <a:pPr marL="342900" indent="-342900">
              <a:buFont typeface="Symbol" panose="05050102010706020507" pitchFamily="18" charset="2"/>
              <a:buChar char="-"/>
            </a:pPr>
            <a:endParaRPr lang="en-US" sz="2400" dirty="0">
              <a:solidFill>
                <a:srgbClr val="006C30"/>
              </a:solidFill>
              <a:latin typeface="Calibri" panose="020F0502020204030204" pitchFamily="34" charset="0"/>
            </a:endParaRPr>
          </a:p>
          <a:p>
            <a:pPr marL="342900" indent="-342900">
              <a:buFont typeface="Symbol" panose="05050102010706020507" pitchFamily="18" charset="2"/>
              <a:buChar char="-"/>
            </a:pPr>
            <a:r>
              <a:rPr lang="en-US" sz="2400" dirty="0">
                <a:solidFill>
                  <a:srgbClr val="006C30"/>
                </a:solidFill>
                <a:latin typeface="Calibri" panose="020F0502020204030204" pitchFamily="34" charset="0"/>
              </a:rPr>
              <a:t>surface area of </a:t>
            </a:r>
            <a:r>
              <a:rPr lang="en-GB" sz="2400" dirty="0">
                <a:solidFill>
                  <a:srgbClr val="006C30"/>
                </a:solidFill>
                <a:latin typeface="Calibri" panose="020F0502020204030204" pitchFamily="34" charset="0"/>
              </a:rPr>
              <a:t>190,600 km</a:t>
            </a:r>
            <a:r>
              <a:rPr lang="en-GB" sz="2400" baseline="30000" dirty="0">
                <a:solidFill>
                  <a:srgbClr val="006C30"/>
                </a:solidFill>
                <a:latin typeface="Calibri" panose="020F0502020204030204" pitchFamily="34" charset="0"/>
              </a:rPr>
              <a:t>2</a:t>
            </a:r>
            <a:r>
              <a:rPr lang="en-US" sz="2400" dirty="0">
                <a:solidFill>
                  <a:srgbClr val="006C30"/>
                </a:solidFill>
                <a:latin typeface="Calibri" panose="020F0502020204030204" pitchFamily="34" charset="0"/>
              </a:rPr>
              <a:t>, encompasses parts of six different countries </a:t>
            </a:r>
            <a:r>
              <a:rPr lang="en-GB" sz="2400" dirty="0">
                <a:solidFill>
                  <a:srgbClr val="006C30"/>
                </a:solidFill>
                <a:latin typeface="Calibri" panose="020F0502020204030204" pitchFamily="34" charset="0"/>
              </a:rPr>
              <a:t>(</a:t>
            </a:r>
            <a:r>
              <a:rPr lang="de-DE" sz="2400" spc="-1" dirty="0">
                <a:solidFill>
                  <a:srgbClr val="006C30"/>
                </a:solidFill>
                <a:uFill>
                  <a:solidFill>
                    <a:srgbClr val="FFFFFF"/>
                  </a:solidFill>
                </a:uFill>
                <a:latin typeface="Calibri" panose="020F0502020204030204" pitchFamily="34" charset="0"/>
              </a:rPr>
              <a:t>D, A, CH, I, F, SLO)</a:t>
            </a:r>
            <a:r>
              <a:rPr lang="de-DE" sz="2400" dirty="0">
                <a:solidFill>
                  <a:srgbClr val="006C30"/>
                </a:solidFill>
                <a:latin typeface="Calibri" panose="020F0502020204030204" pitchFamily="34" charset="0"/>
              </a:rPr>
              <a:t> </a:t>
            </a:r>
            <a:r>
              <a:rPr lang="en-GB" sz="2400" dirty="0">
                <a:solidFill>
                  <a:srgbClr val="006C30"/>
                </a:solidFill>
                <a:latin typeface="Calibri" panose="020F0502020204030204" pitchFamily="34" charset="0"/>
              </a:rPr>
              <a:t>and two entire countries (FL, MC)</a:t>
            </a:r>
          </a:p>
          <a:p>
            <a:endParaRPr lang="de-DE" dirty="0"/>
          </a:p>
        </p:txBody>
      </p:sp>
    </p:spTree>
    <p:extLst>
      <p:ext uri="{BB962C8B-B14F-4D97-AF65-F5344CB8AC3E}">
        <p14:creationId xmlns:p14="http://schemas.microsoft.com/office/powerpoint/2010/main" val="1131798578"/>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588168" y="1412776"/>
            <a:ext cx="7848600" cy="4724400"/>
          </a:xfrm>
        </p:spPr>
        <p:txBody>
          <a:bodyPr/>
          <a:lstStyle/>
          <a:p>
            <a:pPr>
              <a:buFont typeface="Symbol" panose="05050102010706020507" pitchFamily="18" charset="2"/>
              <a:buChar char="-"/>
            </a:pPr>
            <a:r>
              <a:rPr lang="en-US" dirty="0">
                <a:latin typeface="Calibri" panose="020F0502020204030204" pitchFamily="34" charset="0"/>
              </a:rPr>
              <a:t>ethnographic and topographic homogeneity and strong linguistic heterogeneity </a:t>
            </a:r>
            <a:r>
              <a:rPr lang="en-US" dirty="0">
                <a:latin typeface="Calibri" panose="020F0502020204030204" pitchFamily="34" charset="0"/>
                <a:sym typeface="Wingdings" panose="05000000000000000000" pitchFamily="2" charset="2"/>
              </a:rPr>
              <a:t> 3 language families (</a:t>
            </a:r>
            <a:r>
              <a:rPr lang="en-US" dirty="0">
                <a:latin typeface="Calibri" panose="020F0502020204030204" pitchFamily="34" charset="0"/>
              </a:rPr>
              <a:t>Germanic, Romance and Slavonic)</a:t>
            </a:r>
          </a:p>
          <a:p>
            <a:endParaRPr lang="en-US" dirty="0"/>
          </a:p>
          <a:p>
            <a:endParaRPr lang="de-DE" dirty="0"/>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3894D78B-D846-4BF7-9C90-1BEC0678FCEF}"/>
              </a:ext>
            </a:extLst>
          </p:cNvPr>
          <p:cNvPicPr>
            <a:picLocks noChangeAspect="1"/>
          </p:cNvPicPr>
          <p:nvPr/>
        </p:nvPicPr>
        <p:blipFill>
          <a:blip r:embed="rId4"/>
          <a:stretch>
            <a:fillRect/>
          </a:stretch>
        </p:blipFill>
        <p:spPr>
          <a:xfrm>
            <a:off x="1686408" y="2709241"/>
            <a:ext cx="5652120" cy="36141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feld 8">
            <a:extLst>
              <a:ext uri="{FF2B5EF4-FFF2-40B4-BE49-F238E27FC236}">
                <a16:creationId xmlns:a16="http://schemas.microsoft.com/office/drawing/2014/main" id="{C455A99F-9553-4962-9018-B338A0B12B74}"/>
              </a:ext>
            </a:extLst>
          </p:cNvPr>
          <p:cNvSpPr txBox="1"/>
          <p:nvPr/>
        </p:nvSpPr>
        <p:spPr>
          <a:xfrm>
            <a:off x="4788024" y="3501008"/>
            <a:ext cx="891591" cy="307777"/>
          </a:xfrm>
          <a:prstGeom prst="rect">
            <a:avLst/>
          </a:prstGeom>
          <a:ln>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de-DE" dirty="0" err="1"/>
              <a:t>Germanic</a:t>
            </a:r>
            <a:endParaRPr lang="de-DE" dirty="0"/>
          </a:p>
        </p:txBody>
      </p:sp>
      <p:sp>
        <p:nvSpPr>
          <p:cNvPr id="10" name="Textfeld 9">
            <a:extLst>
              <a:ext uri="{FF2B5EF4-FFF2-40B4-BE49-F238E27FC236}">
                <a16:creationId xmlns:a16="http://schemas.microsoft.com/office/drawing/2014/main" id="{62698F16-51E4-4BD1-88FB-30356B129DC8}"/>
              </a:ext>
            </a:extLst>
          </p:cNvPr>
          <p:cNvSpPr txBox="1"/>
          <p:nvPr/>
        </p:nvSpPr>
        <p:spPr>
          <a:xfrm>
            <a:off x="5868144" y="4187346"/>
            <a:ext cx="777970" cy="307777"/>
          </a:xfrm>
          <a:prstGeom prst="rect">
            <a:avLst/>
          </a:prstGeom>
          <a:ln>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de-DE" dirty="0" err="1"/>
              <a:t>Slavonic</a:t>
            </a:r>
            <a:endParaRPr lang="de-DE" dirty="0"/>
          </a:p>
        </p:txBody>
      </p:sp>
      <p:sp>
        <p:nvSpPr>
          <p:cNvPr id="11" name="Textfeld 10">
            <a:extLst>
              <a:ext uri="{FF2B5EF4-FFF2-40B4-BE49-F238E27FC236}">
                <a16:creationId xmlns:a16="http://schemas.microsoft.com/office/drawing/2014/main" id="{D58C7260-0656-40ED-B29B-A09973CE114F}"/>
              </a:ext>
            </a:extLst>
          </p:cNvPr>
          <p:cNvSpPr txBox="1"/>
          <p:nvPr/>
        </p:nvSpPr>
        <p:spPr>
          <a:xfrm>
            <a:off x="2411760" y="4516758"/>
            <a:ext cx="862287" cy="307777"/>
          </a:xfrm>
          <a:prstGeom prst="rect">
            <a:avLst/>
          </a:prstGeom>
          <a:ln>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none" rtlCol="0">
            <a:spAutoFit/>
          </a:bodyPr>
          <a:lstStyle/>
          <a:p>
            <a:r>
              <a:rPr lang="de-DE" dirty="0" err="1"/>
              <a:t>Romance</a:t>
            </a:r>
            <a:endParaRPr lang="de-DE" dirty="0"/>
          </a:p>
        </p:txBody>
      </p:sp>
    </p:spTree>
    <p:extLst>
      <p:ext uri="{BB962C8B-B14F-4D97-AF65-F5344CB8AC3E}">
        <p14:creationId xmlns:p14="http://schemas.microsoft.com/office/powerpoint/2010/main" val="30649168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284086" y="1412776"/>
            <a:ext cx="8631314" cy="4835624"/>
          </a:xfrm>
        </p:spPr>
        <p:txBody>
          <a:bodyPr/>
          <a:lstStyle/>
          <a:p>
            <a:endParaRPr lang="de-DE" dirty="0"/>
          </a:p>
          <a:p>
            <a:endParaRPr lang="de-DE" dirty="0"/>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stomShape 2"/>
          <p:cNvSpPr/>
          <p:nvPr/>
        </p:nvSpPr>
        <p:spPr>
          <a:xfrm>
            <a:off x="1042920" y="1772816"/>
            <a:ext cx="7824240" cy="3847680"/>
          </a:xfrm>
          <a:prstGeom prst="rect">
            <a:avLst/>
          </a:prstGeom>
          <a:noFill/>
          <a:ln>
            <a:noFill/>
          </a:ln>
        </p:spPr>
        <p:style>
          <a:lnRef idx="0">
            <a:scrgbClr r="0" g="0" b="0"/>
          </a:lnRef>
          <a:fillRef idx="0">
            <a:scrgbClr r="0" g="0" b="0"/>
          </a:fillRef>
          <a:effectRef idx="0">
            <a:scrgbClr r="0" g="0" b="0"/>
          </a:effectRef>
          <a:fontRef idx="minor"/>
        </p:style>
      </p:sp>
      <p:sp>
        <p:nvSpPr>
          <p:cNvPr id="8" name="CustomShape 2"/>
          <p:cNvSpPr/>
          <p:nvPr/>
        </p:nvSpPr>
        <p:spPr>
          <a:xfrm>
            <a:off x="1195320" y="1925216"/>
            <a:ext cx="7824240" cy="3847680"/>
          </a:xfrm>
          <a:prstGeom prst="rect">
            <a:avLst/>
          </a:prstGeom>
          <a:noFill/>
          <a:ln>
            <a:noFill/>
          </a:ln>
        </p:spPr>
        <p:style>
          <a:lnRef idx="0">
            <a:scrgbClr r="0" g="0" b="0"/>
          </a:lnRef>
          <a:fillRef idx="0">
            <a:scrgbClr r="0" g="0" b="0"/>
          </a:fillRef>
          <a:effectRef idx="0">
            <a:scrgbClr r="0" g="0" b="0"/>
          </a:effectRef>
          <a:fontRef idx="minor"/>
        </p:style>
      </p:sp>
      <p:sp>
        <p:nvSpPr>
          <p:cNvPr id="9" name="Rechteck 8"/>
          <p:cNvSpPr/>
          <p:nvPr/>
        </p:nvSpPr>
        <p:spPr bwMode="auto">
          <a:xfrm>
            <a:off x="2460516" y="2207757"/>
            <a:ext cx="2106000" cy="3453355"/>
          </a:xfrm>
          <a:prstGeom prst="rect">
            <a:avLst/>
          </a:prstGeom>
          <a:solidFill>
            <a:srgbClr val="FFC000">
              <a:alpha val="27000"/>
            </a:srgb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LMU CompatilFact" pitchFamily="2" charset="0"/>
            </a:endParaRPr>
          </a:p>
        </p:txBody>
      </p:sp>
      <p:sp>
        <p:nvSpPr>
          <p:cNvPr id="10" name="Rechteck 9"/>
          <p:cNvSpPr/>
          <p:nvPr/>
        </p:nvSpPr>
        <p:spPr bwMode="auto">
          <a:xfrm>
            <a:off x="4564380" y="2207757"/>
            <a:ext cx="2106000" cy="3453355"/>
          </a:xfrm>
          <a:prstGeom prst="rect">
            <a:avLst/>
          </a:prstGeom>
          <a:solidFill>
            <a:srgbClr val="FFC000">
              <a:alpha val="56000"/>
            </a:srgb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LMU CompatilFact" pitchFamily="2" charset="0"/>
            </a:endParaRPr>
          </a:p>
        </p:txBody>
      </p:sp>
      <p:graphicFrame>
        <p:nvGraphicFramePr>
          <p:cNvPr id="11" name="Tabelle 10"/>
          <p:cNvGraphicFramePr>
            <a:graphicFrameLocks noGrp="1"/>
          </p:cNvGraphicFramePr>
          <p:nvPr>
            <p:extLst/>
          </p:nvPr>
        </p:nvGraphicFramePr>
        <p:xfrm>
          <a:off x="2462429" y="4198072"/>
          <a:ext cx="6303969" cy="1463040"/>
        </p:xfrm>
        <a:graphic>
          <a:graphicData uri="http://schemas.openxmlformats.org/drawingml/2006/table">
            <a:tbl>
              <a:tblPr firstRow="1" bandRow="1">
                <a:tableStyleId>{5C22544A-7EE6-4342-B048-85BDC9FD1C3A}</a:tableStyleId>
              </a:tblPr>
              <a:tblGrid>
                <a:gridCol w="2101323">
                  <a:extLst>
                    <a:ext uri="{9D8B030D-6E8A-4147-A177-3AD203B41FA5}">
                      <a16:colId xmlns:a16="http://schemas.microsoft.com/office/drawing/2014/main" val="20000"/>
                    </a:ext>
                  </a:extLst>
                </a:gridCol>
                <a:gridCol w="2101323">
                  <a:extLst>
                    <a:ext uri="{9D8B030D-6E8A-4147-A177-3AD203B41FA5}">
                      <a16:colId xmlns:a16="http://schemas.microsoft.com/office/drawing/2014/main" val="20001"/>
                    </a:ext>
                  </a:extLst>
                </a:gridCol>
                <a:gridCol w="2101323">
                  <a:extLst>
                    <a:ext uri="{9D8B030D-6E8A-4147-A177-3AD203B41FA5}">
                      <a16:colId xmlns:a16="http://schemas.microsoft.com/office/drawing/2014/main" val="20002"/>
                    </a:ext>
                  </a:extLst>
                </a:gridCol>
              </a:tblGrid>
              <a:tr h="342881">
                <a:tc>
                  <a:txBody>
                    <a:bodyPr/>
                    <a:lstStyle/>
                    <a:p>
                      <a:pPr algn="ctr"/>
                      <a:r>
                        <a:rPr lang="de-DE" sz="1800" b="1" kern="1200" dirty="0">
                          <a:solidFill>
                            <a:schemeClr val="tx1"/>
                          </a:solidFill>
                          <a:latin typeface="+mj-lt"/>
                          <a:ea typeface="+mn-ea"/>
                          <a:cs typeface="Lao UI" panose="020B0502040204020203" pitchFamily="34" charset="0"/>
                        </a:rPr>
                        <a:t>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III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069320">
                <a:tc>
                  <a:txBody>
                    <a:bodyPr/>
                    <a:lstStyle/>
                    <a:p>
                      <a:pPr marL="0" indent="0" algn="ctr">
                        <a:buFont typeface="Arial" panose="020B0604020202020204" pitchFamily="34" charset="0"/>
                        <a:buNone/>
                      </a:pPr>
                      <a:r>
                        <a:rPr lang="de-DE" sz="1800" b="1" kern="1200" dirty="0" err="1">
                          <a:solidFill>
                            <a:schemeClr val="tx1"/>
                          </a:solidFill>
                          <a:latin typeface="+mj-lt"/>
                          <a:ea typeface="+mn-ea"/>
                          <a:cs typeface="Lao UI" panose="020B0502040204020203" pitchFamily="34" charset="0"/>
                        </a:rPr>
                        <a:t>culture</a:t>
                      </a:r>
                      <a:endParaRPr lang="de-DE" sz="1800" b="1" kern="1200" dirty="0">
                        <a:solidFill>
                          <a:schemeClr val="tx1"/>
                        </a:solidFill>
                        <a:latin typeface="+mj-lt"/>
                        <a:ea typeface="+mn-ea"/>
                        <a:cs typeface="Lao UI" panose="020B0502040204020203" pitchFamily="34" charset="0"/>
                      </a:endParaRPr>
                    </a:p>
                    <a:p>
                      <a:pPr marL="285750" indent="-285750" algn="l">
                        <a:buFont typeface="Arial" panose="020B0604020202020204" pitchFamily="34" charset="0"/>
                        <a:buChar char="•"/>
                      </a:pPr>
                      <a:r>
                        <a:rPr lang="de-DE" sz="1200" b="0" kern="1200" dirty="0">
                          <a:solidFill>
                            <a:schemeClr val="tx1"/>
                          </a:solidFill>
                          <a:latin typeface="+mj-lt"/>
                          <a:ea typeface="+mn-ea"/>
                          <a:cs typeface="Lao UI" panose="020B0502040204020203" pitchFamily="34" charset="0"/>
                        </a:rPr>
                        <a:t> </a:t>
                      </a:r>
                    </a:p>
                    <a:p>
                      <a:pPr marL="285750" indent="-285750" algn="l">
                        <a:buFont typeface="Arial" panose="020B0604020202020204" pitchFamily="34" charset="0"/>
                        <a:buChar char="•"/>
                      </a:pPr>
                      <a:r>
                        <a:rPr lang="de-DE" sz="1200" b="0" kern="1200" dirty="0">
                          <a:solidFill>
                            <a:schemeClr val="tx1"/>
                          </a:solidFill>
                          <a:latin typeface="+mj-lt"/>
                          <a:ea typeface="+mn-ea"/>
                          <a:cs typeface="Lao UI" panose="020B0502040204020203" pitchFamily="34" charset="0"/>
                        </a:rPr>
                        <a:t>milk </a:t>
                      </a:r>
                      <a:r>
                        <a:rPr lang="de-DE" sz="1200" b="0" kern="1200" dirty="0" err="1">
                          <a:solidFill>
                            <a:schemeClr val="tx1"/>
                          </a:solidFill>
                          <a:latin typeface="+mj-lt"/>
                          <a:ea typeface="+mn-ea"/>
                          <a:cs typeface="Lao UI" panose="020B0502040204020203" pitchFamily="34" charset="0"/>
                        </a:rPr>
                        <a:t>processing</a:t>
                      </a:r>
                      <a:endParaRPr lang="de-DE" sz="1200" b="0" kern="1200" dirty="0">
                        <a:solidFill>
                          <a:schemeClr val="tx1"/>
                        </a:solidFill>
                        <a:latin typeface="+mj-lt"/>
                        <a:ea typeface="+mn-ea"/>
                        <a:cs typeface="Lao UI" panose="020B0502040204020203" pitchFamily="34" charset="0"/>
                      </a:endParaRPr>
                    </a:p>
                    <a:p>
                      <a:pPr marL="0" indent="0" algn="l">
                        <a:buFont typeface="Arial" panose="020B0604020202020204" pitchFamily="34" charset="0"/>
                        <a:buNone/>
                      </a:pPr>
                      <a:endParaRPr lang="de-DE" sz="1200" b="0"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err="1">
                          <a:solidFill>
                            <a:schemeClr val="tx1"/>
                          </a:solidFill>
                          <a:latin typeface="+mj-lt"/>
                          <a:ea typeface="+mn-ea"/>
                          <a:cs typeface="Lao UI" panose="020B0502040204020203" pitchFamily="34" charset="0"/>
                        </a:rPr>
                        <a:t>nature</a:t>
                      </a:r>
                      <a:endParaRPr lang="de-DE" sz="1800" b="1" kern="1200" dirty="0">
                        <a:solidFill>
                          <a:schemeClr val="tx1"/>
                        </a:solidFill>
                        <a:latin typeface="+mj-lt"/>
                        <a:ea typeface="+mn-ea"/>
                        <a:cs typeface="Lao UI" panose="020B0502040204020203" pitchFamily="34" charset="0"/>
                      </a:endParaRPr>
                    </a:p>
                    <a:p>
                      <a:pPr marL="285750" indent="-285750" algn="l" defTabSz="914400" rtl="0" eaLnBrk="1" latinLnBrk="0" hangingPunct="1">
                        <a:buFont typeface="Arial" panose="020B0604020202020204" pitchFamily="34" charset="0"/>
                        <a:buChar char="•"/>
                      </a:pPr>
                      <a:r>
                        <a:rPr lang="de-DE" sz="1200" b="0" kern="1200" dirty="0" err="1">
                          <a:solidFill>
                            <a:schemeClr val="tx1"/>
                          </a:solidFill>
                          <a:latin typeface="+mj-lt"/>
                          <a:ea typeface="+mn-ea"/>
                          <a:cs typeface="Lao UI" panose="020B0502040204020203" pitchFamily="34" charset="0"/>
                        </a:rPr>
                        <a:t>landscape</a:t>
                      </a:r>
                      <a:r>
                        <a:rPr lang="de-DE" sz="1200" b="0" kern="1200" baseline="0" dirty="0">
                          <a:solidFill>
                            <a:schemeClr val="tx1"/>
                          </a:solidFill>
                          <a:latin typeface="+mj-lt"/>
                          <a:ea typeface="+mn-ea"/>
                          <a:cs typeface="Lao UI" panose="020B0502040204020203" pitchFamily="34" charset="0"/>
                        </a:rPr>
                        <a:t> </a:t>
                      </a:r>
                      <a:r>
                        <a:rPr lang="de-DE" sz="1200" b="0" kern="1200" baseline="0" dirty="0" err="1">
                          <a:solidFill>
                            <a:schemeClr val="tx1"/>
                          </a:solidFill>
                          <a:latin typeface="+mj-lt"/>
                          <a:ea typeface="+mn-ea"/>
                          <a:cs typeface="Lao UI" panose="020B0502040204020203" pitchFamily="34" charset="0"/>
                        </a:rPr>
                        <a:t>formations</a:t>
                      </a:r>
                      <a:endParaRPr lang="de-DE" sz="1200" b="0" kern="1200" dirty="0">
                        <a:solidFill>
                          <a:schemeClr val="tx1"/>
                        </a:solidFill>
                        <a:latin typeface="+mj-lt"/>
                        <a:ea typeface="+mn-ea"/>
                        <a:cs typeface="Lao UI" panose="020B0502040204020203" pitchFamily="34" charset="0"/>
                      </a:endParaRPr>
                    </a:p>
                    <a:p>
                      <a:pPr marL="285750" indent="-285750" algn="l" defTabSz="914400" rtl="0" eaLnBrk="1" latinLnBrk="0" hangingPunct="1">
                        <a:buFont typeface="Arial" panose="020B0604020202020204" pitchFamily="34" charset="0"/>
                        <a:buChar char="•"/>
                      </a:pPr>
                      <a:r>
                        <a:rPr lang="de-DE" sz="1200" b="0" kern="1200" dirty="0" err="1">
                          <a:solidFill>
                            <a:schemeClr val="tx1"/>
                          </a:solidFill>
                          <a:latin typeface="+mj-lt"/>
                          <a:ea typeface="+mn-ea"/>
                          <a:cs typeface="Lao UI" panose="020B0502040204020203" pitchFamily="34" charset="0"/>
                        </a:rPr>
                        <a:t>weather</a:t>
                      </a:r>
                      <a:endParaRPr lang="de-DE" sz="1200" b="0" kern="1200" dirty="0">
                        <a:solidFill>
                          <a:schemeClr val="tx1"/>
                        </a:solidFill>
                        <a:latin typeface="+mj-lt"/>
                        <a:ea typeface="+mn-ea"/>
                        <a:cs typeface="Lao UI" panose="020B0502040204020203" pitchFamily="34" charset="0"/>
                      </a:endParaRPr>
                    </a:p>
                    <a:p>
                      <a:pPr marL="285750" indent="-285750" algn="l" defTabSz="914400" rtl="0" eaLnBrk="1" latinLnBrk="0" hangingPunct="1">
                        <a:buFont typeface="Arial" panose="020B0604020202020204" pitchFamily="34" charset="0"/>
                        <a:buChar char="•"/>
                      </a:pPr>
                      <a:r>
                        <a:rPr lang="de-DE" sz="1200" b="0" kern="1200" dirty="0" err="1">
                          <a:solidFill>
                            <a:schemeClr val="tx1"/>
                          </a:solidFill>
                          <a:latin typeface="+mj-lt"/>
                          <a:ea typeface="+mn-ea"/>
                          <a:cs typeface="Lao UI" panose="020B0502040204020203" pitchFamily="34" charset="0"/>
                        </a:rPr>
                        <a:t>fauna</a:t>
                      </a:r>
                      <a:endParaRPr lang="de-DE" sz="1200" b="0" kern="1200" dirty="0">
                        <a:solidFill>
                          <a:schemeClr val="tx1"/>
                        </a:solidFill>
                        <a:latin typeface="+mj-lt"/>
                        <a:ea typeface="+mn-ea"/>
                        <a:cs typeface="Lao UI" panose="020B0502040204020203" pitchFamily="34" charset="0"/>
                      </a:endParaRPr>
                    </a:p>
                    <a:p>
                      <a:pPr marL="285750" indent="-285750" algn="l" defTabSz="914400" rtl="0" eaLnBrk="1" latinLnBrk="0" hangingPunct="1">
                        <a:buFont typeface="Arial" panose="020B0604020202020204" pitchFamily="34" charset="0"/>
                        <a:buChar char="•"/>
                      </a:pPr>
                      <a:r>
                        <a:rPr lang="de-DE" sz="1200" b="0" kern="1200" dirty="0" err="1">
                          <a:solidFill>
                            <a:schemeClr val="tx1"/>
                          </a:solidFill>
                          <a:latin typeface="+mj-lt"/>
                          <a:ea typeface="+mn-ea"/>
                          <a:cs typeface="Lao UI" panose="020B0502040204020203" pitchFamily="34" charset="0"/>
                        </a:rPr>
                        <a:t>flora</a:t>
                      </a:r>
                      <a:endParaRPr lang="de-DE" sz="1200" b="0"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modern</a:t>
                      </a:r>
                      <a:r>
                        <a:rPr lang="de-DE" sz="1800" b="1" kern="1200" baseline="0" dirty="0">
                          <a:solidFill>
                            <a:schemeClr val="tx1"/>
                          </a:solidFill>
                          <a:latin typeface="+mj-lt"/>
                          <a:ea typeface="+mn-ea"/>
                          <a:cs typeface="Lao UI" panose="020B0502040204020203" pitchFamily="34" charset="0"/>
                        </a:rPr>
                        <a:t> </a:t>
                      </a:r>
                      <a:r>
                        <a:rPr lang="de-DE" sz="1800" b="1" kern="1200" baseline="0" dirty="0" err="1">
                          <a:solidFill>
                            <a:schemeClr val="tx1"/>
                          </a:solidFill>
                          <a:latin typeface="+mj-lt"/>
                          <a:ea typeface="+mn-ea"/>
                          <a:cs typeface="Lao UI" panose="020B0502040204020203" pitchFamily="34" charset="0"/>
                        </a:rPr>
                        <a:t>life</a:t>
                      </a:r>
                      <a:endParaRPr lang="de-DE" sz="1800" b="1" kern="1200" dirty="0">
                        <a:solidFill>
                          <a:schemeClr val="tx1"/>
                        </a:solidFill>
                        <a:latin typeface="+mj-lt"/>
                        <a:ea typeface="+mn-ea"/>
                        <a:cs typeface="Lao UI" panose="020B0502040204020203" pitchFamily="34" charset="0"/>
                      </a:endParaRPr>
                    </a:p>
                    <a:p>
                      <a:pPr marL="285750" indent="-285750" algn="l" defTabSz="914400" rtl="0" eaLnBrk="1" latinLnBrk="0" hangingPunct="1">
                        <a:buFont typeface="Arial" panose="020B0604020202020204" pitchFamily="34" charset="0"/>
                        <a:buChar char="•"/>
                      </a:pPr>
                      <a:r>
                        <a:rPr lang="de-DE" sz="1200" b="0" kern="1200" dirty="0" err="1">
                          <a:solidFill>
                            <a:schemeClr val="tx1"/>
                          </a:solidFill>
                          <a:latin typeface="+mj-lt"/>
                          <a:ea typeface="+mn-ea"/>
                          <a:cs typeface="Lao UI" panose="020B0502040204020203" pitchFamily="34" charset="0"/>
                        </a:rPr>
                        <a:t>ecology</a:t>
                      </a:r>
                      <a:endParaRPr lang="de-DE" sz="1200" b="0" kern="1200" dirty="0">
                        <a:solidFill>
                          <a:schemeClr val="tx1"/>
                        </a:solidFill>
                        <a:latin typeface="+mj-lt"/>
                        <a:ea typeface="+mn-ea"/>
                        <a:cs typeface="Lao UI" panose="020B0502040204020203" pitchFamily="34" charset="0"/>
                      </a:endParaRPr>
                    </a:p>
                    <a:p>
                      <a:pPr marL="285750" indent="-285750" algn="l" defTabSz="914400" rtl="0" eaLnBrk="1" latinLnBrk="0" hangingPunct="1">
                        <a:buFont typeface="Arial" panose="020B0604020202020204" pitchFamily="34" charset="0"/>
                        <a:buChar char="•"/>
                      </a:pPr>
                      <a:r>
                        <a:rPr lang="de-DE" sz="1200" b="0" kern="1200" dirty="0" err="1">
                          <a:solidFill>
                            <a:schemeClr val="tx1"/>
                          </a:solidFill>
                          <a:latin typeface="+mj-lt"/>
                          <a:ea typeface="+mn-ea"/>
                          <a:cs typeface="Lao UI" panose="020B0502040204020203" pitchFamily="34" charset="0"/>
                        </a:rPr>
                        <a:t>tourism</a:t>
                      </a:r>
                      <a:endParaRPr lang="de-DE" sz="1200" b="0"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graphicFrame>
        <p:nvGraphicFramePr>
          <p:cNvPr id="12" name="Tabelle 11"/>
          <p:cNvGraphicFramePr>
            <a:graphicFrameLocks noGrp="1"/>
          </p:cNvGraphicFramePr>
          <p:nvPr>
            <p:extLst/>
          </p:nvPr>
        </p:nvGraphicFramePr>
        <p:xfrm>
          <a:off x="1946186" y="2708784"/>
          <a:ext cx="7004410" cy="736600"/>
        </p:xfrm>
        <a:graphic>
          <a:graphicData uri="http://schemas.openxmlformats.org/drawingml/2006/table">
            <a:tbl>
              <a:tblPr firstRow="1" bandRow="1">
                <a:tableStyleId>{5C22544A-7EE6-4342-B048-85BDC9FD1C3A}</a:tableStyleId>
              </a:tblPr>
              <a:tblGrid>
                <a:gridCol w="700441">
                  <a:extLst>
                    <a:ext uri="{9D8B030D-6E8A-4147-A177-3AD203B41FA5}">
                      <a16:colId xmlns:a16="http://schemas.microsoft.com/office/drawing/2014/main" val="20000"/>
                    </a:ext>
                  </a:extLst>
                </a:gridCol>
                <a:gridCol w="700441">
                  <a:extLst>
                    <a:ext uri="{9D8B030D-6E8A-4147-A177-3AD203B41FA5}">
                      <a16:colId xmlns:a16="http://schemas.microsoft.com/office/drawing/2014/main" val="20001"/>
                    </a:ext>
                  </a:extLst>
                </a:gridCol>
                <a:gridCol w="700441">
                  <a:extLst>
                    <a:ext uri="{9D8B030D-6E8A-4147-A177-3AD203B41FA5}">
                      <a16:colId xmlns:a16="http://schemas.microsoft.com/office/drawing/2014/main" val="20002"/>
                    </a:ext>
                  </a:extLst>
                </a:gridCol>
                <a:gridCol w="700441">
                  <a:extLst>
                    <a:ext uri="{9D8B030D-6E8A-4147-A177-3AD203B41FA5}">
                      <a16:colId xmlns:a16="http://schemas.microsoft.com/office/drawing/2014/main" val="20003"/>
                    </a:ext>
                  </a:extLst>
                </a:gridCol>
                <a:gridCol w="700441">
                  <a:extLst>
                    <a:ext uri="{9D8B030D-6E8A-4147-A177-3AD203B41FA5}">
                      <a16:colId xmlns:a16="http://schemas.microsoft.com/office/drawing/2014/main" val="20004"/>
                    </a:ext>
                  </a:extLst>
                </a:gridCol>
                <a:gridCol w="700441">
                  <a:extLst>
                    <a:ext uri="{9D8B030D-6E8A-4147-A177-3AD203B41FA5}">
                      <a16:colId xmlns:a16="http://schemas.microsoft.com/office/drawing/2014/main" val="20005"/>
                    </a:ext>
                  </a:extLst>
                </a:gridCol>
                <a:gridCol w="700441">
                  <a:extLst>
                    <a:ext uri="{9D8B030D-6E8A-4147-A177-3AD203B41FA5}">
                      <a16:colId xmlns:a16="http://schemas.microsoft.com/office/drawing/2014/main" val="20006"/>
                    </a:ext>
                  </a:extLst>
                </a:gridCol>
                <a:gridCol w="700441">
                  <a:extLst>
                    <a:ext uri="{9D8B030D-6E8A-4147-A177-3AD203B41FA5}">
                      <a16:colId xmlns:a16="http://schemas.microsoft.com/office/drawing/2014/main" val="20007"/>
                    </a:ext>
                  </a:extLst>
                </a:gridCol>
                <a:gridCol w="700441">
                  <a:extLst>
                    <a:ext uri="{9D8B030D-6E8A-4147-A177-3AD203B41FA5}">
                      <a16:colId xmlns:a16="http://schemas.microsoft.com/office/drawing/2014/main" val="20008"/>
                    </a:ext>
                  </a:extLst>
                </a:gridCol>
                <a:gridCol w="700441">
                  <a:extLst>
                    <a:ext uri="{9D8B030D-6E8A-4147-A177-3AD203B41FA5}">
                      <a16:colId xmlns:a16="http://schemas.microsoft.com/office/drawing/2014/main" val="20009"/>
                    </a:ext>
                  </a:extLst>
                </a:gridCol>
              </a:tblGrid>
              <a:tr h="370840">
                <a:tc>
                  <a:txBody>
                    <a:bodyPr/>
                    <a:lstStyle/>
                    <a:p>
                      <a:pPr algn="ctr"/>
                      <a:r>
                        <a:rPr lang="de-DE" sz="1800" b="1" kern="1200" dirty="0">
                          <a:solidFill>
                            <a:schemeClr val="tx1"/>
                          </a:solidFill>
                          <a:latin typeface="+mj-lt"/>
                          <a:ea typeface="+mn-ea"/>
                          <a:cs typeface="Lao UI" panose="020B0502040204020203" pitchFamily="34" charset="0"/>
                        </a:rPr>
                        <a:t>2014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2015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05224">
                <a:tc>
                  <a:txBody>
                    <a:bodyPr/>
                    <a:lstStyle/>
                    <a:p>
                      <a:pPr algn="ctr"/>
                      <a:r>
                        <a:rPr lang="de-DE" sz="900" b="1" kern="1200" dirty="0">
                          <a:solidFill>
                            <a:schemeClr val="tx1"/>
                          </a:solidFill>
                          <a:latin typeface="+mj-lt"/>
                          <a:ea typeface="+mn-ea"/>
                          <a:cs typeface="Lao UI" panose="020B0502040204020203" pitchFamily="34" charset="0"/>
                        </a:rPr>
                        <a:t>i, ii, iii,</a:t>
                      </a:r>
                      <a:r>
                        <a:rPr lang="de-DE" sz="900" b="1" kern="1200" baseline="0" dirty="0">
                          <a:solidFill>
                            <a:schemeClr val="tx1"/>
                          </a:solidFill>
                          <a:latin typeface="+mj-lt"/>
                          <a:ea typeface="+mn-ea"/>
                          <a:cs typeface="Lao UI" panose="020B0502040204020203" pitchFamily="34" charset="0"/>
                        </a:rPr>
                        <a:t> iv</a:t>
                      </a:r>
                      <a:endParaRPr lang="de-DE" sz="900" b="1"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900" b="1" kern="1200" dirty="0">
                          <a:solidFill>
                            <a:schemeClr val="tx1"/>
                          </a:solidFill>
                          <a:latin typeface="+mn-lt"/>
                          <a:ea typeface="+mn-ea"/>
                          <a:cs typeface="Lao UI" panose="020B0502040204020203" pitchFamily="34" charset="0"/>
                        </a:rPr>
                        <a:t>i, ii, iii,</a:t>
                      </a:r>
                      <a:r>
                        <a:rPr lang="de-DE" sz="900" b="1" kern="1200" baseline="0" dirty="0">
                          <a:solidFill>
                            <a:schemeClr val="tx1"/>
                          </a:solidFill>
                          <a:latin typeface="+mn-lt"/>
                          <a:ea typeface="+mn-ea"/>
                          <a:cs typeface="Lao UI" panose="020B0502040204020203" pitchFamily="34" charset="0"/>
                        </a:rPr>
                        <a:t> iv</a:t>
                      </a:r>
                      <a:endParaRPr lang="de-DE" sz="900" b="1" kern="1200" dirty="0">
                        <a:solidFill>
                          <a:schemeClr val="tx1"/>
                        </a:solidFill>
                        <a:latin typeface="+mn-lt"/>
                        <a:ea typeface="+mn-ea"/>
                        <a:cs typeface="Lao UI" panose="020B0502040204020203" pitchFamily="34" charset="0"/>
                      </a:endParaRPr>
                    </a:p>
                    <a:p>
                      <a:pPr algn="ctr"/>
                      <a:endParaRPr lang="de-DE" sz="900" b="1"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900" b="1" kern="1200" dirty="0">
                          <a:solidFill>
                            <a:schemeClr val="tx1"/>
                          </a:solidFill>
                          <a:latin typeface="+mn-lt"/>
                          <a:ea typeface="+mn-ea"/>
                          <a:cs typeface="Lao UI" panose="020B0502040204020203" pitchFamily="34" charset="0"/>
                        </a:rPr>
                        <a:t>i, ii, iii,</a:t>
                      </a:r>
                      <a:r>
                        <a:rPr lang="de-DE" sz="900" b="1" kern="1200" baseline="0" dirty="0">
                          <a:solidFill>
                            <a:schemeClr val="tx1"/>
                          </a:solidFill>
                          <a:latin typeface="+mn-lt"/>
                          <a:ea typeface="+mn-ea"/>
                          <a:cs typeface="Lao UI" panose="020B0502040204020203" pitchFamily="34" charset="0"/>
                        </a:rPr>
                        <a:t> iv</a:t>
                      </a:r>
                      <a:endParaRPr lang="de-DE" sz="900" b="1" kern="1200" dirty="0">
                        <a:solidFill>
                          <a:schemeClr val="tx1"/>
                        </a:solidFill>
                        <a:latin typeface="+mn-lt"/>
                        <a:ea typeface="+mn-ea"/>
                        <a:cs typeface="Lao UI" panose="020B0502040204020203" pitchFamily="34" charset="0"/>
                      </a:endParaRPr>
                    </a:p>
                    <a:p>
                      <a:pPr algn="ctr"/>
                      <a:endParaRPr lang="de-DE" sz="900" b="1"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900" b="1" kern="1200" dirty="0">
                          <a:solidFill>
                            <a:schemeClr val="tx1"/>
                          </a:solidFill>
                          <a:latin typeface="+mn-lt"/>
                          <a:ea typeface="+mn-ea"/>
                          <a:cs typeface="Lao UI" panose="020B0502040204020203" pitchFamily="34" charset="0"/>
                        </a:rPr>
                        <a:t>i, ii, iii,</a:t>
                      </a:r>
                      <a:r>
                        <a:rPr lang="de-DE" sz="900" b="1" kern="1200" baseline="0" dirty="0">
                          <a:solidFill>
                            <a:schemeClr val="tx1"/>
                          </a:solidFill>
                          <a:latin typeface="+mn-lt"/>
                          <a:ea typeface="+mn-ea"/>
                          <a:cs typeface="Lao UI" panose="020B0502040204020203" pitchFamily="34" charset="0"/>
                        </a:rPr>
                        <a:t> iv</a:t>
                      </a:r>
                      <a:endParaRPr lang="de-DE" sz="900" b="1" kern="1200" dirty="0">
                        <a:solidFill>
                          <a:schemeClr val="tx1"/>
                        </a:solidFill>
                        <a:latin typeface="+mn-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900" b="1" kern="1200" dirty="0">
                          <a:solidFill>
                            <a:schemeClr val="tx1"/>
                          </a:solidFill>
                          <a:latin typeface="+mn-lt"/>
                          <a:ea typeface="+mn-ea"/>
                          <a:cs typeface="Lao UI" panose="020B0502040204020203" pitchFamily="34" charset="0"/>
                        </a:rPr>
                        <a:t>i, ii, iii,</a:t>
                      </a:r>
                      <a:r>
                        <a:rPr lang="de-DE" sz="900" b="1" kern="1200" baseline="0" dirty="0">
                          <a:solidFill>
                            <a:schemeClr val="tx1"/>
                          </a:solidFill>
                          <a:latin typeface="+mn-lt"/>
                          <a:ea typeface="+mn-ea"/>
                          <a:cs typeface="Lao UI" panose="020B0502040204020203" pitchFamily="34" charset="0"/>
                        </a:rPr>
                        <a:t> iv</a:t>
                      </a:r>
                      <a:endParaRPr lang="de-DE" sz="900" b="1" kern="1200" dirty="0">
                        <a:solidFill>
                          <a:schemeClr val="tx1"/>
                        </a:solidFill>
                        <a:latin typeface="+mn-lt"/>
                        <a:ea typeface="+mn-ea"/>
                        <a:cs typeface="Lao UI" panose="020B0502040204020203" pitchFamily="34" charset="0"/>
                      </a:endParaRPr>
                    </a:p>
                    <a:p>
                      <a:pPr algn="ctr"/>
                      <a:endParaRPr lang="de-DE" sz="900" b="1"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900" b="1" kern="1200" dirty="0">
                          <a:solidFill>
                            <a:schemeClr val="tx1"/>
                          </a:solidFill>
                          <a:latin typeface="+mn-lt"/>
                          <a:ea typeface="+mn-ea"/>
                          <a:cs typeface="Lao UI" panose="020B0502040204020203" pitchFamily="34" charset="0"/>
                        </a:rPr>
                        <a:t>i, ii, iii,</a:t>
                      </a:r>
                      <a:r>
                        <a:rPr lang="de-DE" sz="900" b="1" kern="1200" baseline="0" dirty="0">
                          <a:solidFill>
                            <a:schemeClr val="tx1"/>
                          </a:solidFill>
                          <a:latin typeface="+mn-lt"/>
                          <a:ea typeface="+mn-ea"/>
                          <a:cs typeface="Lao UI" panose="020B0502040204020203" pitchFamily="34" charset="0"/>
                        </a:rPr>
                        <a:t> iv</a:t>
                      </a:r>
                      <a:endParaRPr lang="de-DE" sz="900" b="1" kern="1200" dirty="0">
                        <a:solidFill>
                          <a:schemeClr val="tx1"/>
                        </a:solidFill>
                        <a:latin typeface="+mn-lt"/>
                        <a:ea typeface="+mn-ea"/>
                        <a:cs typeface="Lao UI" panose="020B0502040204020203" pitchFamily="34" charset="0"/>
                      </a:endParaRPr>
                    </a:p>
                    <a:p>
                      <a:pPr algn="ctr"/>
                      <a:endParaRPr lang="de-DE" sz="900" b="1"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900" b="1" kern="1200" dirty="0">
                          <a:solidFill>
                            <a:schemeClr val="tx1"/>
                          </a:solidFill>
                          <a:latin typeface="+mn-lt"/>
                          <a:ea typeface="+mn-ea"/>
                          <a:cs typeface="Lao UI" panose="020B0502040204020203" pitchFamily="34" charset="0"/>
                        </a:rPr>
                        <a:t>i, ii, iii,</a:t>
                      </a:r>
                      <a:r>
                        <a:rPr lang="de-DE" sz="900" b="1" kern="1200" baseline="0" dirty="0">
                          <a:solidFill>
                            <a:schemeClr val="tx1"/>
                          </a:solidFill>
                          <a:latin typeface="+mn-lt"/>
                          <a:ea typeface="+mn-ea"/>
                          <a:cs typeface="Lao UI" panose="020B0502040204020203" pitchFamily="34" charset="0"/>
                        </a:rPr>
                        <a:t> iv</a:t>
                      </a:r>
                      <a:endParaRPr lang="de-DE" sz="900" b="1" kern="1200" dirty="0">
                        <a:solidFill>
                          <a:schemeClr val="tx1"/>
                        </a:solidFill>
                        <a:latin typeface="+mn-lt"/>
                        <a:ea typeface="+mn-ea"/>
                        <a:cs typeface="Lao UI" panose="020B0502040204020203" pitchFamily="34" charset="0"/>
                      </a:endParaRPr>
                    </a:p>
                    <a:p>
                      <a:pPr algn="ctr"/>
                      <a:endParaRPr lang="de-DE" sz="900" b="1"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900" b="1" kern="1200" dirty="0">
                          <a:solidFill>
                            <a:schemeClr val="tx1"/>
                          </a:solidFill>
                          <a:latin typeface="+mn-lt"/>
                          <a:ea typeface="+mn-ea"/>
                          <a:cs typeface="Lao UI" panose="020B0502040204020203" pitchFamily="34" charset="0"/>
                        </a:rPr>
                        <a:t>i, ii, iii,</a:t>
                      </a:r>
                      <a:r>
                        <a:rPr lang="de-DE" sz="900" b="1" kern="1200" baseline="0" dirty="0">
                          <a:solidFill>
                            <a:schemeClr val="tx1"/>
                          </a:solidFill>
                          <a:latin typeface="+mn-lt"/>
                          <a:ea typeface="+mn-ea"/>
                          <a:cs typeface="Lao UI" panose="020B0502040204020203" pitchFamily="34" charset="0"/>
                        </a:rPr>
                        <a:t> iv</a:t>
                      </a:r>
                      <a:endParaRPr lang="de-DE" sz="900" b="1" kern="1200" dirty="0">
                        <a:solidFill>
                          <a:schemeClr val="tx1"/>
                        </a:solidFill>
                        <a:latin typeface="+mn-lt"/>
                        <a:ea typeface="+mn-ea"/>
                        <a:cs typeface="Lao UI" panose="020B0502040204020203" pitchFamily="34" charset="0"/>
                      </a:endParaRPr>
                    </a:p>
                    <a:p>
                      <a:pPr algn="ctr"/>
                      <a:endParaRPr lang="de-DE" sz="900" b="1"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900" b="1" kern="1200" dirty="0">
                          <a:solidFill>
                            <a:schemeClr val="tx1"/>
                          </a:solidFill>
                          <a:latin typeface="+mn-lt"/>
                          <a:ea typeface="+mn-ea"/>
                          <a:cs typeface="Lao UI" panose="020B0502040204020203" pitchFamily="34" charset="0"/>
                        </a:rPr>
                        <a:t>i, ii, iii,</a:t>
                      </a:r>
                      <a:r>
                        <a:rPr lang="de-DE" sz="900" b="1" kern="1200" baseline="0" dirty="0">
                          <a:solidFill>
                            <a:schemeClr val="tx1"/>
                          </a:solidFill>
                          <a:latin typeface="+mn-lt"/>
                          <a:ea typeface="+mn-ea"/>
                          <a:cs typeface="Lao UI" panose="020B0502040204020203" pitchFamily="34" charset="0"/>
                        </a:rPr>
                        <a:t> iv</a:t>
                      </a:r>
                      <a:endParaRPr lang="de-DE" sz="900" b="1" kern="1200" dirty="0">
                        <a:solidFill>
                          <a:schemeClr val="tx1"/>
                        </a:solidFill>
                        <a:latin typeface="+mn-lt"/>
                        <a:ea typeface="+mn-ea"/>
                        <a:cs typeface="Lao UI" panose="020B0502040204020203" pitchFamily="34" charset="0"/>
                      </a:endParaRPr>
                    </a:p>
                    <a:p>
                      <a:pPr algn="ctr"/>
                      <a:endParaRPr lang="de-DE" sz="900" b="1"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900" b="1" kern="1200" dirty="0">
                          <a:solidFill>
                            <a:schemeClr val="tx1"/>
                          </a:solidFill>
                          <a:latin typeface="+mn-lt"/>
                          <a:ea typeface="+mn-ea"/>
                          <a:cs typeface="Lao UI" panose="020B0502040204020203" pitchFamily="34" charset="0"/>
                        </a:rPr>
                        <a:t>i, ii, iii,</a:t>
                      </a:r>
                      <a:r>
                        <a:rPr lang="de-DE" sz="900" b="1" kern="1200" baseline="0" dirty="0">
                          <a:solidFill>
                            <a:schemeClr val="tx1"/>
                          </a:solidFill>
                          <a:latin typeface="+mn-lt"/>
                          <a:ea typeface="+mn-ea"/>
                          <a:cs typeface="Lao UI" panose="020B0502040204020203" pitchFamily="34" charset="0"/>
                        </a:rPr>
                        <a:t> iv</a:t>
                      </a:r>
                      <a:endParaRPr lang="de-DE" sz="900" b="1" kern="1200" dirty="0">
                        <a:solidFill>
                          <a:schemeClr val="tx1"/>
                        </a:solidFill>
                        <a:latin typeface="+mn-lt"/>
                        <a:ea typeface="+mn-ea"/>
                        <a:cs typeface="Lao UI" panose="020B0502040204020203" pitchFamily="34" charset="0"/>
                      </a:endParaRPr>
                    </a:p>
                    <a:p>
                      <a:pPr algn="ctr"/>
                      <a:endParaRPr lang="de-DE" sz="900" b="1" kern="1200" dirty="0">
                        <a:solidFill>
                          <a:schemeClr val="tx1"/>
                        </a:solidFill>
                        <a:latin typeface="+mj-lt"/>
                        <a:ea typeface="+mn-ea"/>
                        <a:cs typeface="Lao UI" panose="020B05020402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graphicFrame>
        <p:nvGraphicFramePr>
          <p:cNvPr id="13" name="Tabelle 12"/>
          <p:cNvGraphicFramePr>
            <a:graphicFrameLocks noGrp="1"/>
          </p:cNvGraphicFramePr>
          <p:nvPr>
            <p:extLst/>
          </p:nvPr>
        </p:nvGraphicFramePr>
        <p:xfrm>
          <a:off x="2462429" y="2204728"/>
          <a:ext cx="6303969" cy="365760"/>
        </p:xfrm>
        <a:graphic>
          <a:graphicData uri="http://schemas.openxmlformats.org/drawingml/2006/table">
            <a:tbl>
              <a:tblPr firstRow="1" bandRow="1">
                <a:tableStyleId>{5C22544A-7EE6-4342-B048-85BDC9FD1C3A}</a:tableStyleId>
              </a:tblPr>
              <a:tblGrid>
                <a:gridCol w="700441">
                  <a:extLst>
                    <a:ext uri="{9D8B030D-6E8A-4147-A177-3AD203B41FA5}">
                      <a16:colId xmlns:a16="http://schemas.microsoft.com/office/drawing/2014/main" val="20000"/>
                    </a:ext>
                  </a:extLst>
                </a:gridCol>
                <a:gridCol w="700441">
                  <a:extLst>
                    <a:ext uri="{9D8B030D-6E8A-4147-A177-3AD203B41FA5}">
                      <a16:colId xmlns:a16="http://schemas.microsoft.com/office/drawing/2014/main" val="20001"/>
                    </a:ext>
                  </a:extLst>
                </a:gridCol>
                <a:gridCol w="700441">
                  <a:extLst>
                    <a:ext uri="{9D8B030D-6E8A-4147-A177-3AD203B41FA5}">
                      <a16:colId xmlns:a16="http://schemas.microsoft.com/office/drawing/2014/main" val="20002"/>
                    </a:ext>
                  </a:extLst>
                </a:gridCol>
                <a:gridCol w="700441">
                  <a:extLst>
                    <a:ext uri="{9D8B030D-6E8A-4147-A177-3AD203B41FA5}">
                      <a16:colId xmlns:a16="http://schemas.microsoft.com/office/drawing/2014/main" val="20003"/>
                    </a:ext>
                  </a:extLst>
                </a:gridCol>
                <a:gridCol w="700441">
                  <a:extLst>
                    <a:ext uri="{9D8B030D-6E8A-4147-A177-3AD203B41FA5}">
                      <a16:colId xmlns:a16="http://schemas.microsoft.com/office/drawing/2014/main" val="20004"/>
                    </a:ext>
                  </a:extLst>
                </a:gridCol>
                <a:gridCol w="700441">
                  <a:extLst>
                    <a:ext uri="{9D8B030D-6E8A-4147-A177-3AD203B41FA5}">
                      <a16:colId xmlns:a16="http://schemas.microsoft.com/office/drawing/2014/main" val="20005"/>
                    </a:ext>
                  </a:extLst>
                </a:gridCol>
                <a:gridCol w="700441">
                  <a:extLst>
                    <a:ext uri="{9D8B030D-6E8A-4147-A177-3AD203B41FA5}">
                      <a16:colId xmlns:a16="http://schemas.microsoft.com/office/drawing/2014/main" val="20006"/>
                    </a:ext>
                  </a:extLst>
                </a:gridCol>
                <a:gridCol w="700441">
                  <a:extLst>
                    <a:ext uri="{9D8B030D-6E8A-4147-A177-3AD203B41FA5}">
                      <a16:colId xmlns:a16="http://schemas.microsoft.com/office/drawing/2014/main" val="20007"/>
                    </a:ext>
                  </a:extLst>
                </a:gridCol>
                <a:gridCol w="700441">
                  <a:extLst>
                    <a:ext uri="{9D8B030D-6E8A-4147-A177-3AD203B41FA5}">
                      <a16:colId xmlns:a16="http://schemas.microsoft.com/office/drawing/2014/main" val="20008"/>
                    </a:ext>
                  </a:extLst>
                </a:gridCol>
              </a:tblGrid>
              <a:tr h="298832">
                <a:tc>
                  <a:txBody>
                    <a:bodyPr/>
                    <a:lstStyle/>
                    <a:p>
                      <a:pPr algn="ctr"/>
                      <a:r>
                        <a:rPr lang="de-DE" sz="1800" b="1" kern="1200" dirty="0">
                          <a:solidFill>
                            <a:schemeClr val="tx1"/>
                          </a:solidFill>
                          <a:latin typeface="+mj-lt"/>
                          <a:ea typeface="+mn-ea"/>
                          <a:cs typeface="Lao UI" panose="020B0502040204020203"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800" b="1" kern="1200" dirty="0">
                          <a:solidFill>
                            <a:schemeClr val="tx1"/>
                          </a:solidFill>
                          <a:latin typeface="+mj-lt"/>
                          <a:ea typeface="+mn-ea"/>
                          <a:cs typeface="Lao UI" panose="020B0502040204020203" pitchFamily="34" charset="0"/>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4" name="Textfeld 13"/>
          <p:cNvSpPr txBox="1"/>
          <p:nvPr/>
        </p:nvSpPr>
        <p:spPr>
          <a:xfrm>
            <a:off x="2756271" y="4843763"/>
            <a:ext cx="1744132" cy="276999"/>
          </a:xfrm>
          <a:prstGeom prst="rect">
            <a:avLst/>
          </a:prstGeom>
          <a:noFill/>
        </p:spPr>
        <p:txBody>
          <a:bodyPr wrap="none" rtlCol="0">
            <a:spAutoFit/>
          </a:bodyPr>
          <a:lstStyle/>
          <a:p>
            <a:r>
              <a:rPr lang="de-DE" sz="1200" dirty="0"/>
              <a:t>alpine </a:t>
            </a:r>
            <a:r>
              <a:rPr lang="de-DE" sz="1200" dirty="0" err="1"/>
              <a:t>pasture</a:t>
            </a:r>
            <a:r>
              <a:rPr lang="de-DE" sz="1200" dirty="0"/>
              <a:t> </a:t>
            </a:r>
            <a:r>
              <a:rPr lang="de-DE" sz="1200" dirty="0" err="1"/>
              <a:t>farming</a:t>
            </a:r>
            <a:endParaRPr lang="de-DE" sz="1200" dirty="0"/>
          </a:p>
        </p:txBody>
      </p:sp>
      <p:sp>
        <p:nvSpPr>
          <p:cNvPr id="15" name="Textfeld 14"/>
          <p:cNvSpPr txBox="1"/>
          <p:nvPr/>
        </p:nvSpPr>
        <p:spPr>
          <a:xfrm>
            <a:off x="304904" y="2207756"/>
            <a:ext cx="1296144" cy="307777"/>
          </a:xfrm>
          <a:prstGeom prst="rect">
            <a:avLst/>
          </a:prstGeom>
          <a:noFill/>
        </p:spPr>
        <p:txBody>
          <a:bodyPr wrap="square" rtlCol="0">
            <a:spAutoFit/>
          </a:bodyPr>
          <a:lstStyle/>
          <a:p>
            <a:r>
              <a:rPr lang="de-DE" b="1" dirty="0" err="1"/>
              <a:t>project</a:t>
            </a:r>
            <a:r>
              <a:rPr lang="de-DE" b="1" dirty="0"/>
              <a:t> </a:t>
            </a:r>
            <a:r>
              <a:rPr lang="de-DE" b="1" dirty="0" err="1"/>
              <a:t>years</a:t>
            </a:r>
            <a:endParaRPr lang="de-DE" b="1" dirty="0"/>
          </a:p>
        </p:txBody>
      </p:sp>
      <p:sp>
        <p:nvSpPr>
          <p:cNvPr id="16" name="Textfeld 15"/>
          <p:cNvSpPr txBox="1"/>
          <p:nvPr/>
        </p:nvSpPr>
        <p:spPr>
          <a:xfrm>
            <a:off x="304904" y="2708920"/>
            <a:ext cx="1440848" cy="523220"/>
          </a:xfrm>
          <a:prstGeom prst="rect">
            <a:avLst/>
          </a:prstGeom>
          <a:noFill/>
        </p:spPr>
        <p:txBody>
          <a:bodyPr wrap="square" rtlCol="0">
            <a:spAutoFit/>
          </a:bodyPr>
          <a:lstStyle/>
          <a:p>
            <a:r>
              <a:rPr lang="de-DE" b="1" dirty="0" err="1"/>
              <a:t>calendar</a:t>
            </a:r>
            <a:r>
              <a:rPr lang="de-DE" b="1" dirty="0"/>
              <a:t> </a:t>
            </a:r>
            <a:r>
              <a:rPr lang="de-DE" b="1" dirty="0" err="1"/>
              <a:t>year</a:t>
            </a:r>
            <a:endParaRPr lang="de-DE" b="1" dirty="0"/>
          </a:p>
          <a:p>
            <a:endParaRPr lang="de-DE" dirty="0"/>
          </a:p>
        </p:txBody>
      </p:sp>
      <p:sp>
        <p:nvSpPr>
          <p:cNvPr id="17" name="Textfeld 16"/>
          <p:cNvSpPr txBox="1"/>
          <p:nvPr/>
        </p:nvSpPr>
        <p:spPr>
          <a:xfrm>
            <a:off x="312335" y="3092178"/>
            <a:ext cx="1205512" cy="307777"/>
          </a:xfrm>
          <a:prstGeom prst="rect">
            <a:avLst/>
          </a:prstGeom>
          <a:noFill/>
        </p:spPr>
        <p:txBody>
          <a:bodyPr wrap="square" rtlCol="0">
            <a:spAutoFit/>
          </a:bodyPr>
          <a:lstStyle/>
          <a:p>
            <a:r>
              <a:rPr lang="de-DE" b="1" dirty="0" err="1"/>
              <a:t>quarter</a:t>
            </a:r>
            <a:endParaRPr lang="de-DE" b="1" dirty="0"/>
          </a:p>
        </p:txBody>
      </p:sp>
      <p:sp>
        <p:nvSpPr>
          <p:cNvPr id="18" name="Textfeld 17"/>
          <p:cNvSpPr txBox="1"/>
          <p:nvPr/>
        </p:nvSpPr>
        <p:spPr>
          <a:xfrm>
            <a:off x="395536" y="4221088"/>
            <a:ext cx="1584176" cy="523220"/>
          </a:xfrm>
          <a:prstGeom prst="rect">
            <a:avLst/>
          </a:prstGeom>
          <a:noFill/>
        </p:spPr>
        <p:txBody>
          <a:bodyPr wrap="square" rtlCol="0">
            <a:spAutoFit/>
          </a:bodyPr>
          <a:lstStyle/>
          <a:p>
            <a:r>
              <a:rPr lang="de-DE" b="1" dirty="0" err="1"/>
              <a:t>project</a:t>
            </a:r>
            <a:r>
              <a:rPr lang="de-DE" b="1" dirty="0"/>
              <a:t> </a:t>
            </a:r>
            <a:r>
              <a:rPr lang="de-DE" b="1" dirty="0" err="1"/>
              <a:t>phase</a:t>
            </a:r>
            <a:endParaRPr lang="de-DE" b="1" dirty="0"/>
          </a:p>
          <a:p>
            <a:endParaRPr lang="de-DE" dirty="0"/>
          </a:p>
        </p:txBody>
      </p:sp>
      <p:sp>
        <p:nvSpPr>
          <p:cNvPr id="19" name="Textfeld 18"/>
          <p:cNvSpPr txBox="1"/>
          <p:nvPr/>
        </p:nvSpPr>
        <p:spPr>
          <a:xfrm>
            <a:off x="395536" y="4843763"/>
            <a:ext cx="1350216" cy="523220"/>
          </a:xfrm>
          <a:prstGeom prst="rect">
            <a:avLst/>
          </a:prstGeom>
          <a:noFill/>
        </p:spPr>
        <p:txBody>
          <a:bodyPr wrap="square" rtlCol="0">
            <a:spAutoFit/>
          </a:bodyPr>
          <a:lstStyle/>
          <a:p>
            <a:r>
              <a:rPr lang="de-DE" b="1" dirty="0" err="1"/>
              <a:t>focus</a:t>
            </a:r>
            <a:endParaRPr lang="de-DE" b="1" dirty="0"/>
          </a:p>
          <a:p>
            <a:endParaRPr lang="de-DE" dirty="0"/>
          </a:p>
        </p:txBody>
      </p:sp>
      <p:sp>
        <p:nvSpPr>
          <p:cNvPr id="21" name="Textfeld 20"/>
          <p:cNvSpPr txBox="1"/>
          <p:nvPr/>
        </p:nvSpPr>
        <p:spPr>
          <a:xfrm>
            <a:off x="312335" y="1436139"/>
            <a:ext cx="3976836" cy="461665"/>
          </a:xfrm>
          <a:prstGeom prst="rect">
            <a:avLst/>
          </a:prstGeom>
          <a:noFill/>
        </p:spPr>
        <p:txBody>
          <a:bodyPr wrap="square" rtlCol="0">
            <a:spAutoFit/>
          </a:bodyPr>
          <a:lstStyle/>
          <a:p>
            <a:r>
              <a:rPr lang="de-DE" sz="2400" b="1" dirty="0" err="1">
                <a:solidFill>
                  <a:srgbClr val="006C30"/>
                </a:solidFill>
                <a:latin typeface="Calibri" panose="020F0502020204030204" pitchFamily="34" charset="0"/>
              </a:rPr>
              <a:t>Three</a:t>
            </a:r>
            <a:r>
              <a:rPr lang="de-DE" sz="2400" b="1" dirty="0">
                <a:solidFill>
                  <a:srgbClr val="006C30"/>
                </a:solidFill>
                <a:latin typeface="Calibri" panose="020F0502020204030204" pitchFamily="34" charset="0"/>
              </a:rPr>
              <a:t> </a:t>
            </a:r>
            <a:r>
              <a:rPr lang="de-DE" sz="2400" b="1" dirty="0" err="1">
                <a:solidFill>
                  <a:srgbClr val="006C30"/>
                </a:solidFill>
                <a:latin typeface="Calibri" panose="020F0502020204030204" pitchFamily="34" charset="0"/>
              </a:rPr>
              <a:t>conceptual</a:t>
            </a:r>
            <a:r>
              <a:rPr lang="de-DE" sz="2400" b="1" dirty="0">
                <a:solidFill>
                  <a:srgbClr val="006C30"/>
                </a:solidFill>
                <a:latin typeface="Calibri" panose="020F0502020204030204" pitchFamily="34" charset="0"/>
              </a:rPr>
              <a:t> </a:t>
            </a:r>
            <a:r>
              <a:rPr lang="de-DE" sz="2400" b="1" dirty="0" err="1">
                <a:solidFill>
                  <a:srgbClr val="006C30"/>
                </a:solidFill>
                <a:latin typeface="Calibri" panose="020F0502020204030204" pitchFamily="34" charset="0"/>
              </a:rPr>
              <a:t>domains</a:t>
            </a:r>
            <a:endParaRPr lang="de-DE" sz="2400" b="1" dirty="0">
              <a:solidFill>
                <a:srgbClr val="006C30"/>
              </a:solidFill>
              <a:latin typeface="Calibri" panose="020F0502020204030204" pitchFamily="34" charset="0"/>
            </a:endParaRPr>
          </a:p>
        </p:txBody>
      </p:sp>
    </p:spTree>
    <p:extLst>
      <p:ext uri="{BB962C8B-B14F-4D97-AF65-F5344CB8AC3E}">
        <p14:creationId xmlns:p14="http://schemas.microsoft.com/office/powerpoint/2010/main" val="156284067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500" fill="hold">
                                          <p:stCondLst>
                                            <p:cond delay="0"/>
                                          </p:stCondLst>
                                        </p:cTn>
                                        <p:tgtEl>
                                          <p:spTgt spid="14"/>
                                        </p:tgtEl>
                                        <p:attrNameLst>
                                          <p:attrName>r</p:attrName>
                                        </p:attrNameLst>
                                      </p:cBhvr>
                                    </p:animRot>
                                    <p:animRot by="-240000">
                                      <p:cBhvr>
                                        <p:cTn id="7" dur="1000" fill="hold">
                                          <p:stCondLst>
                                            <p:cond delay="1000"/>
                                          </p:stCondLst>
                                        </p:cTn>
                                        <p:tgtEl>
                                          <p:spTgt spid="14"/>
                                        </p:tgtEl>
                                        <p:attrNameLst>
                                          <p:attrName>r</p:attrName>
                                        </p:attrNameLst>
                                      </p:cBhvr>
                                    </p:animRot>
                                    <p:animRot by="240000">
                                      <p:cBhvr>
                                        <p:cTn id="8" dur="1000" fill="hold">
                                          <p:stCondLst>
                                            <p:cond delay="2000"/>
                                          </p:stCondLst>
                                        </p:cTn>
                                        <p:tgtEl>
                                          <p:spTgt spid="14"/>
                                        </p:tgtEl>
                                        <p:attrNameLst>
                                          <p:attrName>r</p:attrName>
                                        </p:attrNameLst>
                                      </p:cBhvr>
                                    </p:animRot>
                                    <p:animRot by="-240000">
                                      <p:cBhvr>
                                        <p:cTn id="9" dur="1000" fill="hold">
                                          <p:stCondLst>
                                            <p:cond delay="3000"/>
                                          </p:stCondLst>
                                        </p:cTn>
                                        <p:tgtEl>
                                          <p:spTgt spid="14"/>
                                        </p:tgtEl>
                                        <p:attrNameLst>
                                          <p:attrName>r</p:attrName>
                                        </p:attrNameLst>
                                      </p:cBhvr>
                                    </p:animRot>
                                    <p:animRot by="120000">
                                      <p:cBhvr>
                                        <p:cTn id="10" dur="1000" fill="hold">
                                          <p:stCondLst>
                                            <p:cond delay="40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593552" y="1412776"/>
            <a:ext cx="7848600" cy="4724400"/>
          </a:xfrm>
        </p:spPr>
        <p:txBody>
          <a:bodyPr/>
          <a:lstStyle/>
          <a:p>
            <a:r>
              <a:rPr lang="de-DE" b="1" dirty="0">
                <a:latin typeface="Calibri" panose="020F0502020204030204" pitchFamily="34" charset="0"/>
              </a:rPr>
              <a:t>Data </a:t>
            </a:r>
            <a:r>
              <a:rPr lang="de-DE" b="1" dirty="0" err="1">
                <a:latin typeface="Calibri" panose="020F0502020204030204" pitchFamily="34" charset="0"/>
              </a:rPr>
              <a:t>and</a:t>
            </a:r>
            <a:r>
              <a:rPr lang="de-DE" b="1" dirty="0">
                <a:latin typeface="Calibri" panose="020F0502020204030204" pitchFamily="34" charset="0"/>
              </a:rPr>
              <a:t> </a:t>
            </a:r>
            <a:r>
              <a:rPr lang="de-DE" b="1" dirty="0" err="1">
                <a:latin typeface="Calibri" panose="020F0502020204030204" pitchFamily="34" charset="0"/>
              </a:rPr>
              <a:t>methodology</a:t>
            </a:r>
            <a:endParaRPr lang="de-DE" b="1" dirty="0">
              <a:latin typeface="Calibri" panose="020F0502020204030204" pitchFamily="34" charset="0"/>
            </a:endParaRPr>
          </a:p>
          <a:p>
            <a:endParaRPr lang="de-DE" sz="1400" b="1" dirty="0">
              <a:latin typeface="Calibri" panose="020F0502020204030204" pitchFamily="34" charset="0"/>
            </a:endParaRPr>
          </a:p>
          <a:p>
            <a:pPr>
              <a:buFont typeface="Symbol" panose="05050102010706020507" pitchFamily="18" charset="2"/>
              <a:buChar char="-"/>
            </a:pPr>
            <a:r>
              <a:rPr lang="de-DE" sz="2000" dirty="0">
                <a:latin typeface="Calibri" panose="020F0502020204030204" pitchFamily="34" charset="0"/>
              </a:rPr>
              <a:t>Collection </a:t>
            </a:r>
            <a:r>
              <a:rPr lang="de-DE" sz="2000" dirty="0" err="1">
                <a:latin typeface="Calibri" panose="020F0502020204030204" pitchFamily="34" charset="0"/>
              </a:rPr>
              <a:t>and</a:t>
            </a:r>
            <a:r>
              <a:rPr lang="de-DE" sz="2000" dirty="0">
                <a:latin typeface="Calibri" panose="020F0502020204030204" pitchFamily="34" charset="0"/>
              </a:rPr>
              <a:t> </a:t>
            </a:r>
            <a:r>
              <a:rPr lang="de-DE" sz="2000" dirty="0" err="1">
                <a:latin typeface="Calibri" panose="020F0502020204030204" pitchFamily="34" charset="0"/>
              </a:rPr>
              <a:t>analysis</a:t>
            </a:r>
            <a:r>
              <a:rPr lang="de-DE" sz="2000" dirty="0">
                <a:latin typeface="Calibri" panose="020F0502020204030204" pitchFamily="34" charset="0"/>
              </a:rPr>
              <a:t> </a:t>
            </a:r>
            <a:r>
              <a:rPr lang="de-DE" sz="2000" dirty="0" err="1">
                <a:latin typeface="Calibri" panose="020F0502020204030204" pitchFamily="34" charset="0"/>
              </a:rPr>
              <a:t>of</a:t>
            </a:r>
            <a:r>
              <a:rPr lang="de-DE" sz="2000" dirty="0">
                <a:latin typeface="Calibri" panose="020F0502020204030204" pitchFamily="34" charset="0"/>
              </a:rPr>
              <a:t> </a:t>
            </a:r>
            <a:r>
              <a:rPr lang="de-DE" sz="2000" dirty="0" err="1">
                <a:latin typeface="Calibri" panose="020F0502020204030204" pitchFamily="34" charset="0"/>
              </a:rPr>
              <a:t>data</a:t>
            </a:r>
            <a:r>
              <a:rPr lang="de-DE" sz="2000" dirty="0">
                <a:latin typeface="Calibri" panose="020F0502020204030204" pitchFamily="34" charset="0"/>
              </a:rPr>
              <a:t> </a:t>
            </a:r>
            <a:r>
              <a:rPr lang="en-US" sz="2000" dirty="0">
                <a:latin typeface="Calibri" panose="020F0502020204030204" pitchFamily="34" charset="0"/>
              </a:rPr>
              <a:t>from linguistic atlases and from geo-referenced dictionaries from the past one hundred years</a:t>
            </a:r>
          </a:p>
          <a:p>
            <a:endParaRPr lang="en-US" dirty="0">
              <a:latin typeface="Calibri" panose="020F0502020204030204" pitchFamily="34" charset="0"/>
            </a:endParaRPr>
          </a:p>
          <a:p>
            <a:endParaRPr lang="en-US" dirty="0">
              <a:latin typeface="Calibri" panose="020F0502020204030204" pitchFamily="34" charset="0"/>
            </a:endParaRPr>
          </a:p>
          <a:p>
            <a:endParaRPr lang="de-DE"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p:cNvPicPr/>
          <p:nvPr/>
        </p:nvPicPr>
        <p:blipFill>
          <a:blip r:embed="rId4" cstate="print">
            <a:extLst>
              <a:ext uri="{28A0092B-C50C-407E-A947-70E740481C1C}">
                <a14:useLocalDpi xmlns:a14="http://schemas.microsoft.com/office/drawing/2010/main" val="0"/>
              </a:ext>
            </a:extLst>
          </a:blip>
          <a:stretch>
            <a:fillRect/>
          </a:stretch>
        </p:blipFill>
        <p:spPr>
          <a:xfrm>
            <a:off x="1590092" y="2996952"/>
            <a:ext cx="6153281" cy="33169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3667563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593552" y="1412776"/>
            <a:ext cx="8442944" cy="4752528"/>
          </a:xfrm>
        </p:spPr>
        <p:txBody>
          <a:bodyPr/>
          <a:lstStyle/>
          <a:p>
            <a:r>
              <a:rPr lang="de-DE" b="1" dirty="0">
                <a:latin typeface="Calibri" panose="020F0502020204030204" pitchFamily="34" charset="0"/>
              </a:rPr>
              <a:t>Data </a:t>
            </a:r>
            <a:r>
              <a:rPr lang="de-DE" b="1" dirty="0" err="1">
                <a:latin typeface="Calibri" panose="020F0502020204030204" pitchFamily="34" charset="0"/>
              </a:rPr>
              <a:t>and</a:t>
            </a:r>
            <a:r>
              <a:rPr lang="de-DE" b="1" dirty="0">
                <a:latin typeface="Calibri" panose="020F0502020204030204" pitchFamily="34" charset="0"/>
              </a:rPr>
              <a:t> </a:t>
            </a:r>
            <a:r>
              <a:rPr lang="de-DE" b="1" dirty="0" err="1">
                <a:latin typeface="Calibri" panose="020F0502020204030204" pitchFamily="34" charset="0"/>
              </a:rPr>
              <a:t>methodology</a:t>
            </a:r>
            <a:endParaRPr lang="de-DE" b="1" dirty="0">
              <a:latin typeface="Calibri" panose="020F0502020204030204" pitchFamily="34" charset="0"/>
            </a:endParaRPr>
          </a:p>
          <a:p>
            <a:endParaRPr lang="de-DE" b="1" dirty="0">
              <a:latin typeface="Calibri" panose="020F0502020204030204" pitchFamily="34" charset="0"/>
            </a:endParaRPr>
          </a:p>
          <a:p>
            <a:pPr>
              <a:buFont typeface="Symbol" panose="05050102010706020507" pitchFamily="18" charset="2"/>
              <a:buChar char="-"/>
            </a:pPr>
            <a:r>
              <a:rPr lang="de-DE" b="1" dirty="0">
                <a:latin typeface="Calibri" panose="020F0502020204030204" pitchFamily="34" charset="0"/>
              </a:rPr>
              <a:t>Online-</a:t>
            </a:r>
            <a:r>
              <a:rPr lang="de-DE" b="1" dirty="0" err="1">
                <a:latin typeface="Calibri" panose="020F0502020204030204" pitchFamily="34" charset="0"/>
              </a:rPr>
              <a:t>Crowdsourcing</a:t>
            </a:r>
            <a:r>
              <a:rPr lang="de-DE" dirty="0">
                <a:latin typeface="Calibri" panose="020F0502020204030204" pitchFamily="34" charset="0"/>
              </a:rPr>
              <a:t>: </a:t>
            </a:r>
            <a:r>
              <a:rPr lang="de-DE" dirty="0" err="1">
                <a:latin typeface="Calibri" panose="020F0502020204030204" pitchFamily="34" charset="0"/>
              </a:rPr>
              <a:t>to</a:t>
            </a:r>
            <a:r>
              <a:rPr lang="de-DE" dirty="0">
                <a:latin typeface="Calibri" panose="020F0502020204030204" pitchFamily="34" charset="0"/>
              </a:rPr>
              <a:t> </a:t>
            </a:r>
            <a:r>
              <a:rPr lang="de-DE" dirty="0" err="1">
                <a:latin typeface="Calibri" panose="020F0502020204030204" pitchFamily="34" charset="0"/>
              </a:rPr>
              <a:t>even</a:t>
            </a:r>
            <a:r>
              <a:rPr lang="de-DE" dirty="0">
                <a:latin typeface="Calibri" panose="020F0502020204030204" pitchFamily="34" charset="0"/>
              </a:rPr>
              <a:t> out, </a:t>
            </a:r>
            <a:r>
              <a:rPr lang="de-DE" dirty="0" err="1">
                <a:latin typeface="Calibri" panose="020F0502020204030204" pitchFamily="34" charset="0"/>
              </a:rPr>
              <a:t>complete</a:t>
            </a:r>
            <a:r>
              <a:rPr lang="de-DE" dirty="0">
                <a:latin typeface="Calibri" panose="020F0502020204030204" pitchFamily="34" charset="0"/>
              </a:rPr>
              <a:t> </a:t>
            </a:r>
            <a:r>
              <a:rPr lang="de-DE" dirty="0" err="1">
                <a:latin typeface="Calibri" panose="020F0502020204030204" pitchFamily="34" charset="0"/>
              </a:rPr>
              <a:t>and</a:t>
            </a:r>
            <a:r>
              <a:rPr lang="de-DE" dirty="0">
                <a:latin typeface="Calibri" panose="020F0502020204030204" pitchFamily="34" charset="0"/>
              </a:rPr>
              <a:t> </a:t>
            </a:r>
            <a:r>
              <a:rPr lang="de-DE" dirty="0" err="1">
                <a:latin typeface="Calibri" panose="020F0502020204030204" pitchFamily="34" charset="0"/>
              </a:rPr>
              <a:t>correct</a:t>
            </a:r>
            <a:endParaRPr lang="de-DE" dirty="0">
              <a:latin typeface="Calibri" panose="020F0502020204030204" pitchFamily="34" charset="0"/>
            </a:endParaRPr>
          </a:p>
          <a:p>
            <a:pPr marL="0" indent="0"/>
            <a:r>
              <a:rPr lang="de-DE" dirty="0" err="1">
                <a:latin typeface="Calibri" panose="020F0502020204030204" pitchFamily="34" charset="0"/>
              </a:rPr>
              <a:t>inhomogenous</a:t>
            </a:r>
            <a:r>
              <a:rPr lang="de-DE" dirty="0">
                <a:latin typeface="Calibri" panose="020F0502020204030204" pitchFamily="34" charset="0"/>
              </a:rPr>
              <a:t> </a:t>
            </a:r>
            <a:r>
              <a:rPr lang="de-DE" dirty="0" err="1">
                <a:latin typeface="Calibri" panose="020F0502020204030204" pitchFamily="34" charset="0"/>
              </a:rPr>
              <a:t>data</a:t>
            </a:r>
            <a:r>
              <a:rPr lang="de-DE" dirty="0">
                <a:latin typeface="Calibri" panose="020F0502020204030204" pitchFamily="34" charset="0"/>
              </a:rPr>
              <a:t> stock</a:t>
            </a:r>
          </a:p>
          <a:p>
            <a:pPr marL="0" indent="0"/>
            <a:endParaRPr lang="de-DE" dirty="0">
              <a:latin typeface="Calibri" panose="020F0502020204030204" pitchFamily="34" charset="0"/>
            </a:endParaRPr>
          </a:p>
          <a:p>
            <a:pPr marL="0" indent="0"/>
            <a:r>
              <a:rPr lang="de-DE" dirty="0">
                <a:latin typeface="Calibri" panose="020F0502020204030204" pitchFamily="34" charset="0"/>
                <a:sym typeface="Wingdings" panose="05000000000000000000" pitchFamily="2" charset="2"/>
              </a:rPr>
              <a:t> </a:t>
            </a:r>
            <a:r>
              <a:rPr lang="de-DE" dirty="0" err="1">
                <a:latin typeface="Calibri" panose="020F0502020204030204" pitchFamily="34" charset="0"/>
                <a:sym typeface="Wingdings" panose="05000000000000000000" pitchFamily="2" charset="2"/>
              </a:rPr>
              <a:t>Combination</a:t>
            </a:r>
            <a:r>
              <a:rPr lang="de-DE" dirty="0">
                <a:latin typeface="Calibri" panose="020F0502020204030204" pitchFamily="34" charset="0"/>
                <a:sym typeface="Wingdings" panose="05000000000000000000" pitchFamily="2" charset="2"/>
              </a:rPr>
              <a:t> </a:t>
            </a:r>
            <a:r>
              <a:rPr lang="de-DE" dirty="0" err="1">
                <a:latin typeface="Calibri" panose="020F0502020204030204" pitchFamily="34" charset="0"/>
                <a:sym typeface="Wingdings" panose="05000000000000000000" pitchFamily="2" charset="2"/>
              </a:rPr>
              <a:t>of</a:t>
            </a:r>
            <a:r>
              <a:rPr lang="de-DE" dirty="0">
                <a:latin typeface="Calibri" panose="020F0502020204030204" pitchFamily="34" charset="0"/>
                <a:sym typeface="Wingdings" panose="05000000000000000000" pitchFamily="2" charset="2"/>
              </a:rPr>
              <a:t> </a:t>
            </a:r>
            <a:r>
              <a:rPr lang="de-DE" dirty="0" err="1">
                <a:latin typeface="Calibri" panose="020F0502020204030204" pitchFamily="34" charset="0"/>
                <a:sym typeface="Wingdings" panose="05000000000000000000" pitchFamily="2" charset="2"/>
              </a:rPr>
              <a:t>three</a:t>
            </a:r>
            <a:r>
              <a:rPr lang="de-DE" dirty="0">
                <a:latin typeface="Calibri" panose="020F0502020204030204" pitchFamily="34" charset="0"/>
                <a:sym typeface="Wingdings" panose="05000000000000000000" pitchFamily="2" charset="2"/>
              </a:rPr>
              <a:t> different </a:t>
            </a:r>
            <a:r>
              <a:rPr lang="de-DE" dirty="0" err="1">
                <a:latin typeface="Calibri" panose="020F0502020204030204" pitchFamily="34" charset="0"/>
                <a:sym typeface="Wingdings" panose="05000000000000000000" pitchFamily="2" charset="2"/>
              </a:rPr>
              <a:t>approaches</a:t>
            </a:r>
            <a:r>
              <a:rPr lang="de-DE" dirty="0">
                <a:latin typeface="Calibri" panose="020F0502020204030204" pitchFamily="34" charset="0"/>
                <a:sym typeface="Wingdings" panose="05000000000000000000" pitchFamily="2" charset="2"/>
              </a:rPr>
              <a:t> </a:t>
            </a:r>
            <a:r>
              <a:rPr lang="de-DE" dirty="0" err="1">
                <a:latin typeface="Calibri" panose="020F0502020204030204" pitchFamily="34" charset="0"/>
                <a:sym typeface="Wingdings" panose="05000000000000000000" pitchFamily="2" charset="2"/>
              </a:rPr>
              <a:t>of</a:t>
            </a:r>
            <a:r>
              <a:rPr lang="de-DE" dirty="0">
                <a:latin typeface="Calibri" panose="020F0502020204030204" pitchFamily="34" charset="0"/>
                <a:sym typeface="Wingdings" panose="05000000000000000000" pitchFamily="2" charset="2"/>
              </a:rPr>
              <a:t> digital </a:t>
            </a:r>
            <a:r>
              <a:rPr lang="de-DE" dirty="0" err="1">
                <a:latin typeface="Calibri" panose="020F0502020204030204" pitchFamily="34" charset="0"/>
                <a:sym typeface="Wingdings" panose="05000000000000000000" pitchFamily="2" charset="2"/>
              </a:rPr>
              <a:t>geolinguistics</a:t>
            </a:r>
            <a:r>
              <a:rPr lang="de-DE" dirty="0">
                <a:latin typeface="Calibri" panose="020F0502020204030204" pitchFamily="34" charset="0"/>
                <a:sym typeface="Wingdings" panose="05000000000000000000" pitchFamily="2" charset="2"/>
              </a:rPr>
              <a:t>:</a:t>
            </a:r>
          </a:p>
          <a:p>
            <a:pPr marL="0" indent="0"/>
            <a:r>
              <a:rPr lang="de-DE" dirty="0">
                <a:latin typeface="Calibri" panose="020F0502020204030204" pitchFamily="34" charset="0"/>
                <a:sym typeface="Wingdings" panose="05000000000000000000" pitchFamily="2" charset="2"/>
              </a:rPr>
              <a:t>	</a:t>
            </a:r>
          </a:p>
          <a:p>
            <a:pPr marL="0" indent="0"/>
            <a:r>
              <a:rPr lang="de-DE" sz="1800" dirty="0">
                <a:latin typeface="Calibri" panose="020F0502020204030204" pitchFamily="34" charset="0"/>
                <a:sym typeface="Wingdings" panose="05000000000000000000" pitchFamily="2" charset="2"/>
              </a:rPr>
              <a:t>	- </a:t>
            </a:r>
            <a:r>
              <a:rPr lang="en-US" sz="1800" dirty="0">
                <a:latin typeface="Calibri" panose="020F0502020204030204" pitchFamily="34" charset="0"/>
              </a:rPr>
              <a:t>digitally published atlases (data gathered through traditional methods, e.g. 	ALD)</a:t>
            </a:r>
          </a:p>
          <a:p>
            <a:pPr marL="0" indent="0"/>
            <a:r>
              <a:rPr lang="en-US" sz="1800" dirty="0">
                <a:latin typeface="Calibri" panose="020F0502020204030204" pitchFamily="34" charset="0"/>
              </a:rPr>
              <a:t>	- atlases which document diverse languages and language families (e.g. WALS)</a:t>
            </a:r>
          </a:p>
          <a:p>
            <a:pPr marL="0" indent="0"/>
            <a:r>
              <a:rPr lang="en-US" sz="1800" dirty="0">
                <a:latin typeface="Calibri" panose="020F0502020204030204" pitchFamily="34" charset="0"/>
              </a:rPr>
              <a:t>	- web-based atlases (e.g. </a:t>
            </a:r>
            <a:r>
              <a:rPr lang="en-US" sz="1800" dirty="0" err="1">
                <a:latin typeface="Calibri" panose="020F0502020204030204" pitchFamily="34" charset="0"/>
              </a:rPr>
              <a:t>AdA</a:t>
            </a:r>
            <a:r>
              <a:rPr lang="en-US" sz="1800" dirty="0">
                <a:latin typeface="Calibri" panose="020F0502020204030204" pitchFamily="34" charset="0"/>
              </a:rPr>
              <a:t>)</a:t>
            </a:r>
            <a:endParaRPr lang="de-DE" sz="1800" dirty="0">
              <a:latin typeface="Calibri" panose="020F0502020204030204" pitchFamily="34" charset="0"/>
            </a:endParaRPr>
          </a:p>
          <a:p>
            <a:pPr marL="0" indent="0"/>
            <a:endParaRPr lang="de-DE" dirty="0">
              <a:latin typeface="Calibri" panose="020F0502020204030204" pitchFamily="34" charset="0"/>
            </a:endParaRPr>
          </a:p>
          <a:p>
            <a:endParaRPr lang="de-DE" b="1"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7565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593552" y="1412776"/>
            <a:ext cx="7848600" cy="4724400"/>
          </a:xfrm>
        </p:spPr>
        <p:txBody>
          <a:bodyPr/>
          <a:lstStyle/>
          <a:p>
            <a:r>
              <a:rPr lang="de-DE" b="1" dirty="0">
                <a:latin typeface="Calibri" panose="020F0502020204030204" pitchFamily="34" charset="0"/>
              </a:rPr>
              <a:t>Data </a:t>
            </a:r>
            <a:r>
              <a:rPr lang="de-DE" b="1" dirty="0" err="1">
                <a:latin typeface="Calibri" panose="020F0502020204030204" pitchFamily="34" charset="0"/>
              </a:rPr>
              <a:t>and</a:t>
            </a:r>
            <a:r>
              <a:rPr lang="de-DE" b="1" dirty="0">
                <a:latin typeface="Calibri" panose="020F0502020204030204" pitchFamily="34" charset="0"/>
              </a:rPr>
              <a:t> </a:t>
            </a:r>
            <a:r>
              <a:rPr lang="de-DE" b="1" dirty="0" err="1">
                <a:latin typeface="Calibri" panose="020F0502020204030204" pitchFamily="34" charset="0"/>
              </a:rPr>
              <a:t>methodology</a:t>
            </a:r>
            <a:endParaRPr lang="de-DE" b="1" dirty="0">
              <a:latin typeface="Calibri" panose="020F0502020204030204" pitchFamily="34" charset="0"/>
            </a:endParaRPr>
          </a:p>
          <a:p>
            <a:endParaRPr lang="de-DE" b="1" dirty="0">
              <a:latin typeface="Calibri" panose="020F0502020204030204" pitchFamily="34" charset="0"/>
            </a:endParaRPr>
          </a:p>
          <a:p>
            <a:pPr marL="0" indent="0"/>
            <a:r>
              <a:rPr lang="de-DE" dirty="0">
                <a:latin typeface="Calibri" panose="020F0502020204030204" pitchFamily="34" charset="0"/>
              </a:rPr>
              <a:t>- </a:t>
            </a:r>
            <a:r>
              <a:rPr lang="de-DE" u="sng" dirty="0" err="1">
                <a:latin typeface="Calibri" panose="020F0502020204030204" pitchFamily="34" charset="0"/>
              </a:rPr>
              <a:t>challenge</a:t>
            </a:r>
            <a:r>
              <a:rPr lang="de-DE" u="sng" dirty="0">
                <a:latin typeface="Calibri" panose="020F0502020204030204" pitchFamily="34" charset="0"/>
              </a:rPr>
              <a:t>: </a:t>
            </a:r>
          </a:p>
          <a:p>
            <a:pPr marL="0" indent="0"/>
            <a:r>
              <a:rPr lang="de-DE" dirty="0">
                <a:latin typeface="Calibri" panose="020F0502020204030204" pitchFamily="34" charset="0"/>
              </a:rPr>
              <a:t>lack </a:t>
            </a:r>
            <a:r>
              <a:rPr lang="de-DE" dirty="0" err="1">
                <a:latin typeface="Calibri" panose="020F0502020204030204" pitchFamily="34" charset="0"/>
              </a:rPr>
              <a:t>of</a:t>
            </a:r>
            <a:r>
              <a:rPr lang="de-DE" dirty="0">
                <a:latin typeface="Calibri" panose="020F0502020204030204" pitchFamily="34" charset="0"/>
              </a:rPr>
              <a:t> </a:t>
            </a:r>
            <a:r>
              <a:rPr lang="de-DE" dirty="0" err="1">
                <a:latin typeface="Calibri" panose="020F0502020204030204" pitchFamily="34" charset="0"/>
              </a:rPr>
              <a:t>uniformity</a:t>
            </a:r>
            <a:r>
              <a:rPr lang="de-DE" dirty="0">
                <a:latin typeface="Calibri" panose="020F0502020204030204" pitchFamily="34" charset="0"/>
              </a:rPr>
              <a:t> </a:t>
            </a:r>
            <a:r>
              <a:rPr lang="de-DE" dirty="0" err="1">
                <a:latin typeface="Calibri" panose="020F0502020204030204" pitchFamily="34" charset="0"/>
              </a:rPr>
              <a:t>of</a:t>
            </a:r>
            <a:r>
              <a:rPr lang="de-DE" dirty="0">
                <a:latin typeface="Calibri" panose="020F0502020204030204" pitchFamily="34" charset="0"/>
              </a:rPr>
              <a:t> </a:t>
            </a:r>
            <a:r>
              <a:rPr lang="de-DE" dirty="0" err="1">
                <a:latin typeface="Calibri" panose="020F0502020204030204" pitchFamily="34" charset="0"/>
              </a:rPr>
              <a:t>data</a:t>
            </a:r>
            <a:r>
              <a:rPr lang="de-DE" dirty="0">
                <a:latin typeface="Calibri" panose="020F0502020204030204" pitchFamily="34" charset="0"/>
              </a:rPr>
              <a:t> </a:t>
            </a:r>
            <a:r>
              <a:rPr lang="de-DE" dirty="0" err="1">
                <a:latin typeface="Calibri" panose="020F0502020204030204" pitchFamily="34" charset="0"/>
              </a:rPr>
              <a:t>from</a:t>
            </a:r>
            <a:r>
              <a:rPr lang="de-DE" dirty="0">
                <a:latin typeface="Calibri" panose="020F0502020204030204" pitchFamily="34" charset="0"/>
              </a:rPr>
              <a:t> individual </a:t>
            </a:r>
            <a:r>
              <a:rPr lang="de-DE" dirty="0" err="1">
                <a:latin typeface="Calibri" panose="020F0502020204030204" pitchFamily="34" charset="0"/>
              </a:rPr>
              <a:t>data</a:t>
            </a:r>
            <a:r>
              <a:rPr lang="de-DE" dirty="0">
                <a:latin typeface="Calibri" panose="020F0502020204030204" pitchFamily="34" charset="0"/>
              </a:rPr>
              <a:t> </a:t>
            </a:r>
            <a:r>
              <a:rPr lang="de-DE" dirty="0" err="1">
                <a:latin typeface="Calibri" panose="020F0502020204030204" pitchFamily="34" charset="0"/>
              </a:rPr>
              <a:t>sources</a:t>
            </a:r>
            <a:endParaRPr lang="de-DE" dirty="0">
              <a:latin typeface="Calibri" panose="020F0502020204030204" pitchFamily="34" charset="0"/>
            </a:endParaRPr>
          </a:p>
          <a:p>
            <a:pPr marL="0" indent="0"/>
            <a:endParaRPr lang="de-DE" dirty="0">
              <a:latin typeface="Calibri" panose="020F0502020204030204" pitchFamily="34" charset="0"/>
            </a:endParaRPr>
          </a:p>
          <a:p>
            <a:pPr>
              <a:buFont typeface="Wingdings" pitchFamily="2" charset="2"/>
              <a:buChar char="à"/>
            </a:pPr>
            <a:r>
              <a:rPr lang="de-DE" dirty="0" err="1">
                <a:latin typeface="Calibri" panose="020F0502020204030204" pitchFamily="34" charset="0"/>
                <a:sym typeface="Wingdings" panose="05000000000000000000" pitchFamily="2" charset="2"/>
              </a:rPr>
              <a:t>unification</a:t>
            </a:r>
            <a:r>
              <a:rPr lang="de-DE" dirty="0">
                <a:latin typeface="Calibri" panose="020F0502020204030204" pitchFamily="34" charset="0"/>
                <a:sym typeface="Wingdings" panose="05000000000000000000" pitchFamily="2" charset="2"/>
              </a:rPr>
              <a:t> </a:t>
            </a:r>
            <a:r>
              <a:rPr lang="de-DE" dirty="0" err="1">
                <a:latin typeface="Calibri" panose="020F0502020204030204" pitchFamily="34" charset="0"/>
                <a:sym typeface="Wingdings" panose="05000000000000000000" pitchFamily="2" charset="2"/>
              </a:rPr>
              <a:t>of</a:t>
            </a:r>
            <a:r>
              <a:rPr lang="de-DE" dirty="0">
                <a:latin typeface="Calibri" panose="020F0502020204030204" pitchFamily="34" charset="0"/>
                <a:sym typeface="Wingdings" panose="05000000000000000000" pitchFamily="2" charset="2"/>
              </a:rPr>
              <a:t> </a:t>
            </a:r>
            <a:r>
              <a:rPr lang="de-DE" dirty="0" err="1">
                <a:latin typeface="Calibri" panose="020F0502020204030204" pitchFamily="34" charset="0"/>
                <a:sym typeface="Wingdings" panose="05000000000000000000" pitchFamily="2" charset="2"/>
              </a:rPr>
              <a:t>the</a:t>
            </a:r>
            <a:r>
              <a:rPr lang="de-DE" dirty="0">
                <a:latin typeface="Calibri" panose="020F0502020204030204" pitchFamily="34" charset="0"/>
                <a:sym typeface="Wingdings" panose="05000000000000000000" pitchFamily="2" charset="2"/>
              </a:rPr>
              <a:t> different </a:t>
            </a:r>
            <a:r>
              <a:rPr lang="de-DE" dirty="0" err="1">
                <a:latin typeface="Calibri" panose="020F0502020204030204" pitchFamily="34" charset="0"/>
                <a:sym typeface="Wingdings" panose="05000000000000000000" pitchFamily="2" charset="2"/>
              </a:rPr>
              <a:t>transcription</a:t>
            </a:r>
            <a:r>
              <a:rPr lang="de-DE" dirty="0">
                <a:latin typeface="Calibri" panose="020F0502020204030204" pitchFamily="34" charset="0"/>
                <a:sym typeface="Wingdings" panose="05000000000000000000" pitchFamily="2" charset="2"/>
              </a:rPr>
              <a:t> </a:t>
            </a:r>
            <a:r>
              <a:rPr lang="de-DE" dirty="0" err="1">
                <a:latin typeface="Calibri" panose="020F0502020204030204" pitchFamily="34" charset="0"/>
                <a:sym typeface="Wingdings" panose="05000000000000000000" pitchFamily="2" charset="2"/>
              </a:rPr>
              <a:t>systems</a:t>
            </a:r>
            <a:endParaRPr lang="de-DE" dirty="0">
              <a:latin typeface="Calibri" panose="020F0502020204030204" pitchFamily="34" charset="0"/>
              <a:sym typeface="Wingdings" panose="05000000000000000000" pitchFamily="2" charset="2"/>
            </a:endParaRPr>
          </a:p>
          <a:p>
            <a:pPr>
              <a:buFont typeface="Wingdings" pitchFamily="2" charset="2"/>
              <a:buChar char="à"/>
            </a:pPr>
            <a:r>
              <a:rPr lang="de-DE" dirty="0" err="1">
                <a:latin typeface="Calibri" panose="020F0502020204030204" pitchFamily="34" charset="0"/>
                <a:sym typeface="Wingdings" panose="05000000000000000000" pitchFamily="2" charset="2"/>
              </a:rPr>
              <a:t>process</a:t>
            </a:r>
            <a:r>
              <a:rPr lang="de-DE" dirty="0">
                <a:latin typeface="Calibri" panose="020F0502020204030204" pitchFamily="34" charset="0"/>
                <a:sym typeface="Wingdings" panose="05000000000000000000" pitchFamily="2" charset="2"/>
              </a:rPr>
              <a:t> </a:t>
            </a:r>
            <a:r>
              <a:rPr lang="de-DE" dirty="0" err="1">
                <a:latin typeface="Calibri" panose="020F0502020204030204" pitchFamily="34" charset="0"/>
                <a:sym typeface="Wingdings" panose="05000000000000000000" pitchFamily="2" charset="2"/>
              </a:rPr>
              <a:t>of</a:t>
            </a:r>
            <a:r>
              <a:rPr lang="de-DE" dirty="0">
                <a:latin typeface="Calibri" panose="020F0502020204030204" pitchFamily="34" charset="0"/>
                <a:sym typeface="Wingdings" panose="05000000000000000000" pitchFamily="2" charset="2"/>
              </a:rPr>
              <a:t> </a:t>
            </a:r>
            <a:r>
              <a:rPr lang="de-DE" dirty="0" err="1">
                <a:latin typeface="Calibri" panose="020F0502020204030204" pitchFamily="34" charset="0"/>
                <a:sym typeface="Wingdings" panose="05000000000000000000" pitchFamily="2" charset="2"/>
              </a:rPr>
              <a:t>systematic</a:t>
            </a:r>
            <a:r>
              <a:rPr lang="de-DE" dirty="0">
                <a:latin typeface="Calibri" panose="020F0502020204030204" pitchFamily="34" charset="0"/>
                <a:sym typeface="Wingdings" panose="05000000000000000000" pitchFamily="2" charset="2"/>
              </a:rPr>
              <a:t> </a:t>
            </a:r>
            <a:r>
              <a:rPr lang="de-DE" dirty="0" err="1">
                <a:latin typeface="Calibri" panose="020F0502020204030204" pitchFamily="34" charset="0"/>
                <a:sym typeface="Wingdings" panose="05000000000000000000" pitchFamily="2" charset="2"/>
              </a:rPr>
              <a:t>data</a:t>
            </a:r>
            <a:r>
              <a:rPr lang="de-DE" dirty="0">
                <a:latin typeface="Calibri" panose="020F0502020204030204" pitchFamily="34" charset="0"/>
                <a:sym typeface="Wingdings" panose="05000000000000000000" pitchFamily="2" charset="2"/>
              </a:rPr>
              <a:t> </a:t>
            </a:r>
            <a:r>
              <a:rPr lang="de-DE" dirty="0" err="1">
                <a:latin typeface="Calibri" panose="020F0502020204030204" pitchFamily="34" charset="0"/>
                <a:sym typeface="Wingdings" panose="05000000000000000000" pitchFamily="2" charset="2"/>
              </a:rPr>
              <a:t>processing</a:t>
            </a:r>
            <a:r>
              <a:rPr lang="de-DE" dirty="0">
                <a:latin typeface="Calibri" panose="020F0502020204030204" pitchFamily="34" charset="0"/>
                <a:sym typeface="Wingdings" panose="05000000000000000000" pitchFamily="2" charset="2"/>
              </a:rPr>
              <a:t>: </a:t>
            </a:r>
          </a:p>
          <a:p>
            <a:pPr marL="914400" lvl="2" indent="0">
              <a:buNone/>
            </a:pPr>
            <a:r>
              <a:rPr lang="de-DE" dirty="0">
                <a:latin typeface="Calibri" panose="020F0502020204030204" pitchFamily="34" charset="0"/>
                <a:sym typeface="Wingdings" panose="05000000000000000000" pitchFamily="2" charset="2"/>
              </a:rPr>
              <a:t>	</a:t>
            </a:r>
          </a:p>
          <a:p>
            <a:pPr lvl="4"/>
            <a:r>
              <a:rPr lang="de-DE" sz="1800" dirty="0">
                <a:latin typeface="Calibri" panose="020F0502020204030204" pitchFamily="34" charset="0"/>
              </a:rPr>
              <a:t>		</a:t>
            </a:r>
            <a:r>
              <a:rPr lang="de-DE" sz="2000" b="1" dirty="0">
                <a:latin typeface="Calibri" panose="020F0502020204030204" pitchFamily="34" charset="0"/>
              </a:rPr>
              <a:t>- </a:t>
            </a:r>
            <a:r>
              <a:rPr lang="de-DE" sz="2000" b="1" dirty="0" err="1">
                <a:latin typeface="Calibri" panose="020F0502020204030204" pitchFamily="34" charset="0"/>
              </a:rPr>
              <a:t>Transcription</a:t>
            </a:r>
            <a:endParaRPr lang="de-DE" sz="2000" b="1" dirty="0">
              <a:latin typeface="Calibri" panose="020F0502020204030204" pitchFamily="34" charset="0"/>
            </a:endParaRPr>
          </a:p>
          <a:p>
            <a:pPr lvl="4"/>
            <a:r>
              <a:rPr lang="de-DE" sz="2000" b="1" dirty="0">
                <a:latin typeface="Calibri" panose="020F0502020204030204" pitchFamily="34" charset="0"/>
              </a:rPr>
              <a:t>		- </a:t>
            </a:r>
            <a:r>
              <a:rPr lang="de-DE" sz="2000" b="1" dirty="0" err="1">
                <a:latin typeface="Calibri" panose="020F0502020204030204" pitchFamily="34" charset="0"/>
              </a:rPr>
              <a:t>Tokenization</a:t>
            </a:r>
            <a:endParaRPr lang="de-DE" sz="2000" b="1" dirty="0">
              <a:latin typeface="Calibri" panose="020F0502020204030204" pitchFamily="34" charset="0"/>
            </a:endParaRPr>
          </a:p>
          <a:p>
            <a:pPr lvl="4"/>
            <a:r>
              <a:rPr lang="de-DE" sz="2000" b="1" dirty="0">
                <a:latin typeface="Calibri" panose="020F0502020204030204" pitchFamily="34" charset="0"/>
              </a:rPr>
              <a:t>		- </a:t>
            </a:r>
            <a:r>
              <a:rPr lang="de-DE" sz="2000" b="1" dirty="0" err="1">
                <a:latin typeface="Calibri" panose="020F0502020204030204" pitchFamily="34" charset="0"/>
              </a:rPr>
              <a:t>Typification</a:t>
            </a:r>
            <a:endParaRPr lang="de-DE" sz="2000" b="1" dirty="0">
              <a:latin typeface="Calibri" panose="020F0502020204030204" pitchFamily="34" charset="0"/>
            </a:endParaRPr>
          </a:p>
          <a:p>
            <a:endParaRPr lang="de-DE" b="1" dirty="0">
              <a:latin typeface="Calibri" panose="020F0502020204030204" pitchFamily="34" charset="0"/>
            </a:endParaRPr>
          </a:p>
          <a:p>
            <a:endParaRPr lang="de-DE" b="1" dirty="0">
              <a:latin typeface="Calibri" panose="020F0502020204030204" pitchFamily="34" charset="0"/>
            </a:endParaRPr>
          </a:p>
          <a:p>
            <a:endParaRPr lang="de-DE" sz="1400" b="1"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de-DE"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48227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593552" y="1412776"/>
            <a:ext cx="7848600" cy="4724400"/>
          </a:xfrm>
        </p:spPr>
        <p:txBody>
          <a:bodyPr/>
          <a:lstStyle/>
          <a:p>
            <a:r>
              <a:rPr lang="de-DE" b="1" dirty="0" err="1">
                <a:latin typeface="Calibri" panose="020F0502020204030204" pitchFamily="34" charset="0"/>
              </a:rPr>
              <a:t>Lexicographic</a:t>
            </a:r>
            <a:r>
              <a:rPr lang="de-DE" b="1" dirty="0">
                <a:latin typeface="Calibri" panose="020F0502020204030204" pitchFamily="34" charset="0"/>
              </a:rPr>
              <a:t> </a:t>
            </a:r>
            <a:r>
              <a:rPr lang="de-DE" b="1" dirty="0" err="1">
                <a:latin typeface="Calibri" panose="020F0502020204030204" pitchFamily="34" charset="0"/>
              </a:rPr>
              <a:t>Process</a:t>
            </a:r>
            <a:endParaRPr lang="de-DE" b="1"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Diagramm 6">
            <a:extLst>
              <a:ext uri="{FF2B5EF4-FFF2-40B4-BE49-F238E27FC236}">
                <a16:creationId xmlns:a16="http://schemas.microsoft.com/office/drawing/2014/main" id="{FDD3358F-99AA-4977-866E-C2555E43DD66}"/>
              </a:ext>
            </a:extLst>
          </p:cNvPr>
          <p:cNvGraphicFramePr/>
          <p:nvPr>
            <p:extLst>
              <p:ext uri="{D42A27DB-BD31-4B8C-83A1-F6EECF244321}">
                <p14:modId xmlns:p14="http://schemas.microsoft.com/office/powerpoint/2010/main" val="602332561"/>
              </p:ext>
            </p:extLst>
          </p:nvPr>
        </p:nvGraphicFramePr>
        <p:xfrm>
          <a:off x="381000" y="1854995"/>
          <a:ext cx="8331572" cy="44683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0" name="Gruppieren 9">
            <a:extLst>
              <a:ext uri="{FF2B5EF4-FFF2-40B4-BE49-F238E27FC236}">
                <a16:creationId xmlns:a16="http://schemas.microsoft.com/office/drawing/2014/main" id="{23DF1DB2-9F14-440D-A878-282FE97B3A8D}"/>
              </a:ext>
            </a:extLst>
          </p:cNvPr>
          <p:cNvGrpSpPr/>
          <p:nvPr/>
        </p:nvGrpSpPr>
        <p:grpSpPr>
          <a:xfrm>
            <a:off x="197884" y="2630989"/>
            <a:ext cx="8748231" cy="2916376"/>
            <a:chOff x="197884" y="2465348"/>
            <a:chExt cx="8748231" cy="2916376"/>
          </a:xfrm>
        </p:grpSpPr>
        <p:pic>
          <p:nvPicPr>
            <p:cNvPr id="8" name="Grafik 7">
              <a:extLst>
                <a:ext uri="{FF2B5EF4-FFF2-40B4-BE49-F238E27FC236}">
                  <a16:creationId xmlns:a16="http://schemas.microsoft.com/office/drawing/2014/main" id="{1EC42214-22B8-47F6-A549-542B9B4CC272}"/>
                </a:ext>
              </a:extLst>
            </p:cNvPr>
            <p:cNvPicPr/>
            <p:nvPr/>
          </p:nvPicPr>
          <p:blipFill>
            <a:blip r:embed="rId9"/>
            <a:stretch>
              <a:fillRect/>
            </a:stretch>
          </p:blipFill>
          <p:spPr>
            <a:xfrm>
              <a:off x="197884" y="2465348"/>
              <a:ext cx="8748231" cy="2916376"/>
            </a:xfrm>
            <a:prstGeom prst="rect">
              <a:avLst/>
            </a:prstGeom>
          </p:spPr>
        </p:pic>
        <p:pic>
          <p:nvPicPr>
            <p:cNvPr id="9" name="Grafik 8">
              <a:extLst>
                <a:ext uri="{FF2B5EF4-FFF2-40B4-BE49-F238E27FC236}">
                  <a16:creationId xmlns:a16="http://schemas.microsoft.com/office/drawing/2014/main" id="{AF1A1085-0910-40A1-9D42-AFE0482D2B9A}"/>
                </a:ext>
              </a:extLst>
            </p:cNvPr>
            <p:cNvPicPr/>
            <p:nvPr/>
          </p:nvPicPr>
          <p:blipFill>
            <a:blip r:embed="rId10" cstate="print">
              <a:extLst>
                <a:ext uri="{28A0092B-C50C-407E-A947-70E740481C1C}">
                  <a14:useLocalDpi xmlns:a14="http://schemas.microsoft.com/office/drawing/2010/main" val="0"/>
                </a:ext>
              </a:extLst>
            </a:blip>
            <a:stretch>
              <a:fillRect/>
            </a:stretch>
          </p:blipFill>
          <p:spPr>
            <a:xfrm>
              <a:off x="3275776" y="4437112"/>
              <a:ext cx="2664376" cy="792088"/>
            </a:xfrm>
            <a:prstGeom prst="rect">
              <a:avLst/>
            </a:prstGeom>
          </p:spPr>
        </p:pic>
      </p:grpSp>
    </p:spTree>
    <p:extLst>
      <p:ext uri="{BB962C8B-B14F-4D97-AF65-F5344CB8AC3E}">
        <p14:creationId xmlns:p14="http://schemas.microsoft.com/office/powerpoint/2010/main" val="98455815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DBB995B1-CFAA-41E9-84BF-8CCB7531DB33}"/>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dgm id="{D1C263AD-1458-4103-9E51-BC2E8250C91B}"/>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graphicEl>
                                              <a:dgm id="{3FD62EB8-303C-4768-B98B-C3C9A06B38DC}"/>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graphicEl>
                                              <a:dgm id="{FBB69E28-4349-4DCA-BD72-72EAA002CE7D}"/>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graphicEl>
                                              <a:dgm id="{766CFA75-773D-46FF-94E2-32022FB5B41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593552" y="1412776"/>
            <a:ext cx="7848600" cy="4724400"/>
          </a:xfrm>
        </p:spPr>
        <p:txBody>
          <a:bodyPr/>
          <a:lstStyle/>
          <a:p>
            <a:r>
              <a:rPr lang="de-DE" b="1" dirty="0" err="1">
                <a:latin typeface="Calibri" panose="020F0502020204030204" pitchFamily="34" charset="0"/>
              </a:rPr>
              <a:t>Lexicographic</a:t>
            </a:r>
            <a:r>
              <a:rPr lang="de-DE" b="1" dirty="0">
                <a:latin typeface="Calibri" panose="020F0502020204030204" pitchFamily="34" charset="0"/>
              </a:rPr>
              <a:t> </a:t>
            </a:r>
            <a:r>
              <a:rPr lang="de-DE" b="1" dirty="0" err="1">
                <a:latin typeface="Calibri" panose="020F0502020204030204" pitchFamily="34" charset="0"/>
              </a:rPr>
              <a:t>Process</a:t>
            </a:r>
            <a:r>
              <a:rPr lang="de-DE" b="1" dirty="0">
                <a:latin typeface="Calibri" panose="020F0502020204030204" pitchFamily="34" charset="0"/>
              </a:rPr>
              <a:t>: </a:t>
            </a:r>
            <a:r>
              <a:rPr lang="de-DE" b="1" dirty="0" err="1">
                <a:latin typeface="Calibri" panose="020F0502020204030204" pitchFamily="34" charset="0"/>
              </a:rPr>
              <a:t>Transcription</a:t>
            </a:r>
            <a:r>
              <a:rPr lang="de-DE" b="1" dirty="0">
                <a:latin typeface="Calibri" panose="020F0502020204030204" pitchFamily="34" charset="0"/>
              </a:rPr>
              <a:t> Tool</a:t>
            </a: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afik 13">
            <a:extLst>
              <a:ext uri="{FF2B5EF4-FFF2-40B4-BE49-F238E27FC236}">
                <a16:creationId xmlns:a16="http://schemas.microsoft.com/office/drawing/2014/main" id="{90BCD3D3-7495-4D9C-B1B0-DB2FB9A000E7}"/>
              </a:ext>
            </a:extLst>
          </p:cNvPr>
          <p:cNvPicPr>
            <a:picLocks noChangeAspect="1"/>
          </p:cNvPicPr>
          <p:nvPr/>
        </p:nvPicPr>
        <p:blipFill rotWithShape="1">
          <a:blip r:embed="rId4"/>
          <a:srcRect t="7149" b="6378"/>
          <a:stretch/>
        </p:blipFill>
        <p:spPr>
          <a:xfrm>
            <a:off x="0" y="1873226"/>
            <a:ext cx="9144000" cy="4283000"/>
          </a:xfrm>
          <a:prstGeom prst="rect">
            <a:avLst/>
          </a:prstGeom>
        </p:spPr>
      </p:pic>
      <p:pic>
        <p:nvPicPr>
          <p:cNvPr id="18" name="Grafik 17">
            <a:extLst>
              <a:ext uri="{FF2B5EF4-FFF2-40B4-BE49-F238E27FC236}">
                <a16:creationId xmlns:a16="http://schemas.microsoft.com/office/drawing/2014/main" id="{6C4D7CD8-F732-4CFB-A156-6177C1F61964}"/>
              </a:ext>
            </a:extLst>
          </p:cNvPr>
          <p:cNvPicPr>
            <a:picLocks noChangeAspect="1"/>
          </p:cNvPicPr>
          <p:nvPr/>
        </p:nvPicPr>
        <p:blipFill>
          <a:blip r:embed="rId5"/>
          <a:stretch>
            <a:fillRect/>
          </a:stretch>
        </p:blipFill>
        <p:spPr>
          <a:xfrm>
            <a:off x="16283" y="5059114"/>
            <a:ext cx="9144000" cy="1428750"/>
          </a:xfrm>
          <a:prstGeom prst="rect">
            <a:avLst/>
          </a:prstGeom>
          <a:ln>
            <a:noFill/>
          </a:ln>
          <a:effectLst>
            <a:outerShdw blurRad="292100" dist="139700" dir="2700000" algn="tl" rotWithShape="0">
              <a:srgbClr val="333333">
                <a:alpha val="65000"/>
              </a:srgbClr>
            </a:outerShdw>
          </a:effectLst>
        </p:spPr>
      </p:pic>
      <p:sp>
        <p:nvSpPr>
          <p:cNvPr id="7" name="Rechteck 6">
            <a:extLst>
              <a:ext uri="{FF2B5EF4-FFF2-40B4-BE49-F238E27FC236}">
                <a16:creationId xmlns:a16="http://schemas.microsoft.com/office/drawing/2014/main" id="{91951134-A6DD-42E7-8525-FE196089B6F7}"/>
              </a:ext>
            </a:extLst>
          </p:cNvPr>
          <p:cNvSpPr/>
          <p:nvPr/>
        </p:nvSpPr>
        <p:spPr bwMode="auto">
          <a:xfrm>
            <a:off x="284086" y="2212961"/>
            <a:ext cx="6211934" cy="3096344"/>
          </a:xfrm>
          <a:prstGeom prst="rect">
            <a:avLst/>
          </a:prstGeom>
          <a:noFill/>
          <a:ln w="6032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0">
            <a:scrgbClr r="0" g="0" b="0"/>
          </a:lnRef>
          <a:fillRef idx="0">
            <a:scrgbClr r="0" g="0" b="0"/>
          </a:fillRef>
          <a:effectRef idx="0">
            <a:scrgbClr r="0" g="0" b="0"/>
          </a:effectRef>
          <a:fontRef idx="minor">
            <a:schemeClr val="accent6"/>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dirty="0">
              <a:ln>
                <a:noFill/>
              </a:ln>
              <a:solidFill>
                <a:srgbClr val="FF0000"/>
              </a:solidFill>
              <a:effectLst/>
              <a:latin typeface="LMU CompatilFact" pitchFamily="2" charset="0"/>
            </a:endParaRPr>
          </a:p>
        </p:txBody>
      </p:sp>
      <p:sp>
        <p:nvSpPr>
          <p:cNvPr id="13" name="Rechteck 12">
            <a:extLst>
              <a:ext uri="{FF2B5EF4-FFF2-40B4-BE49-F238E27FC236}">
                <a16:creationId xmlns:a16="http://schemas.microsoft.com/office/drawing/2014/main" id="{7B4E49F9-4132-4D95-B634-A40829756462}"/>
              </a:ext>
            </a:extLst>
          </p:cNvPr>
          <p:cNvSpPr/>
          <p:nvPr/>
        </p:nvSpPr>
        <p:spPr bwMode="auto">
          <a:xfrm>
            <a:off x="6496020" y="2194942"/>
            <a:ext cx="2396460" cy="3096344"/>
          </a:xfrm>
          <a:prstGeom prst="rect">
            <a:avLst/>
          </a:prstGeom>
          <a:noFill/>
          <a:ln w="38100" cap="flat" cmpd="sng" algn="ctr">
            <a:solidFill>
              <a:srgbClr val="FF0000"/>
            </a:solidFill>
            <a:prstDash val="solid"/>
            <a:round/>
            <a:headEnd type="none" w="med" len="med"/>
            <a:tailEnd type="none" w="med" len="med"/>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Lst>
        </p:spPr>
        <p:style>
          <a:lnRef idx="0">
            <a:scrgbClr r="0" g="0" b="0"/>
          </a:lnRef>
          <a:fillRef idx="0">
            <a:scrgbClr r="0" g="0" b="0"/>
          </a:fillRef>
          <a:effectRef idx="0">
            <a:scrgbClr r="0" g="0" b="0"/>
          </a:effectRef>
          <a:fontRef idx="minor">
            <a:schemeClr val="accent6"/>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dirty="0">
              <a:ln>
                <a:noFill/>
              </a:ln>
              <a:solidFill>
                <a:srgbClr val="FF0000"/>
              </a:solidFill>
              <a:effectLst/>
              <a:latin typeface="LMU CompatilFact" pitchFamily="2" charset="0"/>
            </a:endParaRPr>
          </a:p>
        </p:txBody>
      </p:sp>
      <p:sp>
        <p:nvSpPr>
          <p:cNvPr id="17" name="Rechteck 16">
            <a:extLst>
              <a:ext uri="{FF2B5EF4-FFF2-40B4-BE49-F238E27FC236}">
                <a16:creationId xmlns:a16="http://schemas.microsoft.com/office/drawing/2014/main" id="{59DF5B81-9FD0-4F36-A3D5-652BD4B03AFB}"/>
              </a:ext>
            </a:extLst>
          </p:cNvPr>
          <p:cNvSpPr/>
          <p:nvPr/>
        </p:nvSpPr>
        <p:spPr bwMode="auto">
          <a:xfrm>
            <a:off x="284086" y="5319464"/>
            <a:ext cx="8608394" cy="871798"/>
          </a:xfrm>
          <a:prstGeom prst="rect">
            <a:avLst/>
          </a:prstGeom>
          <a:noFill/>
          <a:ln w="38100" cap="flat" cmpd="sng" algn="ctr">
            <a:solidFill>
              <a:srgbClr val="FF0000"/>
            </a:solidFill>
            <a:prstDash val="solid"/>
            <a:round/>
            <a:headEnd type="none" w="med" len="med"/>
            <a:tailEnd type="none" w="med" len="med"/>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Lst>
        </p:spPr>
        <p:style>
          <a:lnRef idx="0">
            <a:scrgbClr r="0" g="0" b="0"/>
          </a:lnRef>
          <a:fillRef idx="0">
            <a:scrgbClr r="0" g="0" b="0"/>
          </a:fillRef>
          <a:effectRef idx="0">
            <a:scrgbClr r="0" g="0" b="0"/>
          </a:effectRef>
          <a:fontRef idx="minor">
            <a:schemeClr val="accent6"/>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dirty="0">
              <a:ln>
                <a:noFill/>
              </a:ln>
              <a:solidFill>
                <a:srgbClr val="FF0000"/>
              </a:solidFill>
              <a:effectLst/>
              <a:latin typeface="LMU CompatilFact" pitchFamily="2" charset="0"/>
            </a:endParaRPr>
          </a:p>
        </p:txBody>
      </p:sp>
      <p:sp>
        <p:nvSpPr>
          <p:cNvPr id="19" name="Rechteck 18">
            <a:extLst>
              <a:ext uri="{FF2B5EF4-FFF2-40B4-BE49-F238E27FC236}">
                <a16:creationId xmlns:a16="http://schemas.microsoft.com/office/drawing/2014/main" id="{67DB2556-D26C-4CBE-8E85-547BF54C5BCC}"/>
              </a:ext>
            </a:extLst>
          </p:cNvPr>
          <p:cNvSpPr/>
          <p:nvPr/>
        </p:nvSpPr>
        <p:spPr bwMode="auto">
          <a:xfrm>
            <a:off x="782636" y="5602932"/>
            <a:ext cx="3108300" cy="227942"/>
          </a:xfrm>
          <a:prstGeom prst="rect">
            <a:avLst/>
          </a:prstGeom>
          <a:noFill/>
          <a:ln w="38100" cap="flat" cmpd="sng" algn="ctr">
            <a:solidFill>
              <a:srgbClr val="FF0000"/>
            </a:solidFill>
            <a:prstDash val="solid"/>
            <a:round/>
            <a:headEnd type="none" w="med" len="med"/>
            <a:tailEnd type="none" w="med" len="med"/>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Lst>
        </p:spPr>
        <p:style>
          <a:lnRef idx="0">
            <a:scrgbClr r="0" g="0" b="0"/>
          </a:lnRef>
          <a:fillRef idx="0">
            <a:scrgbClr r="0" g="0" b="0"/>
          </a:fillRef>
          <a:effectRef idx="0">
            <a:scrgbClr r="0" g="0" b="0"/>
          </a:effectRef>
          <a:fontRef idx="minor">
            <a:schemeClr val="accent6"/>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dirty="0">
              <a:ln>
                <a:noFill/>
              </a:ln>
              <a:solidFill>
                <a:srgbClr val="FF0000"/>
              </a:solidFill>
              <a:effectLst/>
              <a:latin typeface="LMU CompatilFact" pitchFamily="2" charset="0"/>
            </a:endParaRPr>
          </a:p>
        </p:txBody>
      </p:sp>
      <p:sp>
        <p:nvSpPr>
          <p:cNvPr id="20" name="Rechteck 19">
            <a:extLst>
              <a:ext uri="{FF2B5EF4-FFF2-40B4-BE49-F238E27FC236}">
                <a16:creationId xmlns:a16="http://schemas.microsoft.com/office/drawing/2014/main" id="{37471FE0-CB65-46D8-876B-BB1C1CE11F9C}"/>
              </a:ext>
            </a:extLst>
          </p:cNvPr>
          <p:cNvSpPr/>
          <p:nvPr/>
        </p:nvSpPr>
        <p:spPr bwMode="auto">
          <a:xfrm>
            <a:off x="6185885" y="5632846"/>
            <a:ext cx="1338443" cy="254614"/>
          </a:xfrm>
          <a:prstGeom prst="rect">
            <a:avLst/>
          </a:prstGeom>
          <a:noFill/>
          <a:ln w="38100" cap="flat" cmpd="sng" algn="ctr">
            <a:solidFill>
              <a:srgbClr val="FF0000"/>
            </a:solidFill>
            <a:prstDash val="solid"/>
            <a:round/>
            <a:headEnd type="none" w="med" len="med"/>
            <a:tailEnd type="none" w="med" len="med"/>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Lst>
        </p:spPr>
        <p:style>
          <a:lnRef idx="0">
            <a:scrgbClr r="0" g="0" b="0"/>
          </a:lnRef>
          <a:fillRef idx="0">
            <a:scrgbClr r="0" g="0" b="0"/>
          </a:fillRef>
          <a:effectRef idx="0">
            <a:scrgbClr r="0" g="0" b="0"/>
          </a:effectRef>
          <a:fontRef idx="minor">
            <a:schemeClr val="accent6"/>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dirty="0">
              <a:ln>
                <a:noFill/>
              </a:ln>
              <a:solidFill>
                <a:srgbClr val="FF0000"/>
              </a:solidFill>
              <a:effectLst/>
              <a:latin typeface="LMU CompatilFact" pitchFamily="2" charset="0"/>
            </a:endParaRPr>
          </a:p>
        </p:txBody>
      </p:sp>
      <p:sp>
        <p:nvSpPr>
          <p:cNvPr id="21" name="Rechteck 20">
            <a:extLst>
              <a:ext uri="{FF2B5EF4-FFF2-40B4-BE49-F238E27FC236}">
                <a16:creationId xmlns:a16="http://schemas.microsoft.com/office/drawing/2014/main" id="{2DBEAF6A-8546-474A-B826-EA7D66846C2E}"/>
              </a:ext>
            </a:extLst>
          </p:cNvPr>
          <p:cNvSpPr/>
          <p:nvPr/>
        </p:nvSpPr>
        <p:spPr bwMode="auto">
          <a:xfrm>
            <a:off x="16283" y="6054763"/>
            <a:ext cx="1387365" cy="254614"/>
          </a:xfrm>
          <a:prstGeom prst="rect">
            <a:avLst/>
          </a:prstGeom>
          <a:noFill/>
          <a:ln w="38100" cap="flat" cmpd="sng" algn="ctr">
            <a:solidFill>
              <a:srgbClr val="FF0000"/>
            </a:solidFill>
            <a:prstDash val="solid"/>
            <a:round/>
            <a:headEnd type="none" w="med" len="med"/>
            <a:tailEnd type="none" w="med" len="med"/>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Lst>
        </p:spPr>
        <p:style>
          <a:lnRef idx="0">
            <a:scrgbClr r="0" g="0" b="0"/>
          </a:lnRef>
          <a:fillRef idx="0">
            <a:scrgbClr r="0" g="0" b="0"/>
          </a:fillRef>
          <a:effectRef idx="0">
            <a:scrgbClr r="0" g="0" b="0"/>
          </a:effectRef>
          <a:fontRef idx="minor">
            <a:schemeClr val="accent6"/>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dirty="0">
              <a:ln>
                <a:noFill/>
              </a:ln>
              <a:solidFill>
                <a:srgbClr val="FF0000"/>
              </a:solidFill>
              <a:effectLst/>
              <a:latin typeface="LMU CompatilFact" pitchFamily="2" charset="0"/>
            </a:endParaRPr>
          </a:p>
        </p:txBody>
      </p:sp>
    </p:spTree>
    <p:extLst>
      <p:ext uri="{BB962C8B-B14F-4D97-AF65-F5344CB8AC3E}">
        <p14:creationId xmlns:p14="http://schemas.microsoft.com/office/powerpoint/2010/main" val="396225248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7" grpId="0" animBg="1"/>
      <p:bldP spid="19" grpId="0" animBg="1"/>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593552" y="1412776"/>
            <a:ext cx="7848600" cy="4724400"/>
          </a:xfrm>
        </p:spPr>
        <p:txBody>
          <a:bodyPr/>
          <a:lstStyle/>
          <a:p>
            <a:r>
              <a:rPr lang="de-DE" b="1" dirty="0" err="1">
                <a:latin typeface="Calibri" panose="020F0502020204030204" pitchFamily="34" charset="0"/>
              </a:rPr>
              <a:t>Lexicographic</a:t>
            </a:r>
            <a:r>
              <a:rPr lang="de-DE" b="1" dirty="0">
                <a:latin typeface="Calibri" panose="020F0502020204030204" pitchFamily="34" charset="0"/>
              </a:rPr>
              <a:t> </a:t>
            </a:r>
            <a:r>
              <a:rPr lang="de-DE" b="1" dirty="0" err="1">
                <a:latin typeface="Calibri" panose="020F0502020204030204" pitchFamily="34" charset="0"/>
              </a:rPr>
              <a:t>Process</a:t>
            </a:r>
            <a:r>
              <a:rPr lang="de-DE" b="1" dirty="0">
                <a:latin typeface="Calibri" panose="020F0502020204030204" pitchFamily="34" charset="0"/>
              </a:rPr>
              <a:t>: Beta Code</a:t>
            </a: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Grafik 8">
            <a:extLst>
              <a:ext uri="{FF2B5EF4-FFF2-40B4-BE49-F238E27FC236}">
                <a16:creationId xmlns:a16="http://schemas.microsoft.com/office/drawing/2014/main" id="{16301F42-55E1-4037-9BD8-1459A0DE28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5463" y="2402941"/>
            <a:ext cx="2269192" cy="1066816"/>
          </a:xfrm>
          <a:prstGeom prst="rect">
            <a:avLst/>
          </a:prstGeom>
        </p:spPr>
      </p:pic>
      <p:pic>
        <p:nvPicPr>
          <p:cNvPr id="15" name="Grafik 15">
            <a:extLst>
              <a:ext uri="{FF2B5EF4-FFF2-40B4-BE49-F238E27FC236}">
                <a16:creationId xmlns:a16="http://schemas.microsoft.com/office/drawing/2014/main" id="{0326DBFC-21C8-4A62-9044-31BB91765F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7928" y="2426316"/>
            <a:ext cx="552571" cy="1041208"/>
          </a:xfrm>
          <a:prstGeom prst="rect">
            <a:avLst/>
          </a:prstGeom>
        </p:spPr>
      </p:pic>
      <p:sp>
        <p:nvSpPr>
          <p:cNvPr id="16" name="Freihandform 8">
            <a:extLst>
              <a:ext uri="{FF2B5EF4-FFF2-40B4-BE49-F238E27FC236}">
                <a16:creationId xmlns:a16="http://schemas.microsoft.com/office/drawing/2014/main" id="{AFD71BD9-3698-43C3-AB68-718A6FAE451C}"/>
              </a:ext>
            </a:extLst>
          </p:cNvPr>
          <p:cNvSpPr/>
          <p:nvPr/>
        </p:nvSpPr>
        <p:spPr>
          <a:xfrm rot="21374613">
            <a:off x="5057521" y="2557908"/>
            <a:ext cx="576284" cy="775839"/>
          </a:xfrm>
          <a:custGeom>
            <a:avLst/>
            <a:gdLst>
              <a:gd name="connsiteX0" fmla="*/ 341649 w 1263331"/>
              <a:gd name="connsiteY0" fmla="*/ 1667468 h 1667468"/>
              <a:gd name="connsiteX1" fmla="*/ 1263249 w 1263331"/>
              <a:gd name="connsiteY1" fmla="*/ 1357868 h 1667468"/>
              <a:gd name="connsiteX2" fmla="*/ 298449 w 1263331"/>
              <a:gd name="connsiteY2" fmla="*/ 580268 h 1667468"/>
              <a:gd name="connsiteX3" fmla="*/ 46449 w 1263331"/>
              <a:gd name="connsiteY3" fmla="*/ 40268 h 1667468"/>
              <a:gd name="connsiteX4" fmla="*/ 1112049 w 1263331"/>
              <a:gd name="connsiteY4" fmla="*/ 40268 h 1667468"/>
              <a:gd name="connsiteX5" fmla="*/ 1162449 w 1263331"/>
              <a:gd name="connsiteY5" fmla="*/ 47468 h 1667468"/>
              <a:gd name="connsiteX6" fmla="*/ 1205649 w 1263331"/>
              <a:gd name="connsiteY6" fmla="*/ 47468 h 166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3331" h="1667468">
                <a:moveTo>
                  <a:pt x="341649" y="1667468"/>
                </a:moveTo>
                <a:cubicBezTo>
                  <a:pt x="806049" y="1603268"/>
                  <a:pt x="1270449" y="1539068"/>
                  <a:pt x="1263249" y="1357868"/>
                </a:cubicBezTo>
                <a:cubicBezTo>
                  <a:pt x="1256049" y="1176668"/>
                  <a:pt x="501249" y="799868"/>
                  <a:pt x="298449" y="580268"/>
                </a:cubicBezTo>
                <a:cubicBezTo>
                  <a:pt x="95649" y="360668"/>
                  <a:pt x="-89151" y="130268"/>
                  <a:pt x="46449" y="40268"/>
                </a:cubicBezTo>
                <a:cubicBezTo>
                  <a:pt x="182049" y="-49732"/>
                  <a:pt x="926049" y="39068"/>
                  <a:pt x="1112049" y="40268"/>
                </a:cubicBezTo>
                <a:cubicBezTo>
                  <a:pt x="1298049" y="41468"/>
                  <a:pt x="1146849" y="46268"/>
                  <a:pt x="1162449" y="47468"/>
                </a:cubicBezTo>
                <a:cubicBezTo>
                  <a:pt x="1178049" y="48668"/>
                  <a:pt x="1191849" y="48068"/>
                  <a:pt x="1205649" y="47468"/>
                </a:cubicBezTo>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7">
            <a:extLst>
              <a:ext uri="{FF2B5EF4-FFF2-40B4-BE49-F238E27FC236}">
                <a16:creationId xmlns:a16="http://schemas.microsoft.com/office/drawing/2014/main" id="{D85DBA6E-F51F-467B-A5CC-EA44B971B9A7}"/>
              </a:ext>
            </a:extLst>
          </p:cNvPr>
          <p:cNvSpPr txBox="1"/>
          <p:nvPr/>
        </p:nvSpPr>
        <p:spPr>
          <a:xfrm>
            <a:off x="5355836" y="2731816"/>
            <a:ext cx="172620" cy="307777"/>
          </a:xfrm>
          <a:prstGeom prst="rect">
            <a:avLst/>
          </a:prstGeom>
          <a:noFill/>
        </p:spPr>
        <p:txBody>
          <a:bodyPr wrap="square" rtlCol="0">
            <a:spAutoFit/>
          </a:bodyPr>
          <a:lstStyle/>
          <a:p>
            <a:r>
              <a:rPr lang="de-DE" b="1" dirty="0">
                <a:solidFill>
                  <a:srgbClr val="00B050"/>
                </a:solidFill>
              </a:rPr>
              <a:t>1</a:t>
            </a:r>
          </a:p>
        </p:txBody>
      </p:sp>
      <p:sp>
        <p:nvSpPr>
          <p:cNvPr id="18" name="Textfeld 18">
            <a:extLst>
              <a:ext uri="{FF2B5EF4-FFF2-40B4-BE49-F238E27FC236}">
                <a16:creationId xmlns:a16="http://schemas.microsoft.com/office/drawing/2014/main" id="{1A9D7422-0476-4963-8F20-9D53F116C676}"/>
              </a:ext>
            </a:extLst>
          </p:cNvPr>
          <p:cNvSpPr txBox="1"/>
          <p:nvPr/>
        </p:nvSpPr>
        <p:spPr>
          <a:xfrm>
            <a:off x="5015966" y="3320402"/>
            <a:ext cx="172620" cy="177074"/>
          </a:xfrm>
          <a:prstGeom prst="rect">
            <a:avLst/>
          </a:prstGeom>
          <a:noFill/>
        </p:spPr>
        <p:txBody>
          <a:bodyPr wrap="square" rtlCol="0">
            <a:spAutoFit/>
          </a:bodyPr>
          <a:lstStyle/>
          <a:p>
            <a:r>
              <a:rPr lang="de-DE" b="1" dirty="0">
                <a:solidFill>
                  <a:srgbClr val="00B050"/>
                </a:solidFill>
              </a:rPr>
              <a:t>2</a:t>
            </a:r>
          </a:p>
        </p:txBody>
      </p:sp>
      <p:sp>
        <p:nvSpPr>
          <p:cNvPr id="19" name="Textfeld 19">
            <a:extLst>
              <a:ext uri="{FF2B5EF4-FFF2-40B4-BE49-F238E27FC236}">
                <a16:creationId xmlns:a16="http://schemas.microsoft.com/office/drawing/2014/main" id="{5BC26219-B17B-43FC-9B16-ED6D96D7A3F8}"/>
              </a:ext>
            </a:extLst>
          </p:cNvPr>
          <p:cNvSpPr txBox="1"/>
          <p:nvPr/>
        </p:nvSpPr>
        <p:spPr>
          <a:xfrm>
            <a:off x="5116537" y="2252208"/>
            <a:ext cx="172620" cy="177074"/>
          </a:xfrm>
          <a:prstGeom prst="rect">
            <a:avLst/>
          </a:prstGeom>
          <a:noFill/>
        </p:spPr>
        <p:txBody>
          <a:bodyPr wrap="square" rtlCol="0">
            <a:spAutoFit/>
          </a:bodyPr>
          <a:lstStyle/>
          <a:p>
            <a:r>
              <a:rPr lang="de-DE" b="1" dirty="0">
                <a:solidFill>
                  <a:srgbClr val="00B050"/>
                </a:solidFill>
              </a:rPr>
              <a:t>3</a:t>
            </a:r>
          </a:p>
        </p:txBody>
      </p:sp>
      <p:sp>
        <p:nvSpPr>
          <p:cNvPr id="20" name="Textfeld 20">
            <a:extLst>
              <a:ext uri="{FF2B5EF4-FFF2-40B4-BE49-F238E27FC236}">
                <a16:creationId xmlns:a16="http://schemas.microsoft.com/office/drawing/2014/main" id="{25840B54-BFA1-456D-9A8A-0D01FEE8416B}"/>
              </a:ext>
            </a:extLst>
          </p:cNvPr>
          <p:cNvSpPr txBox="1"/>
          <p:nvPr/>
        </p:nvSpPr>
        <p:spPr>
          <a:xfrm>
            <a:off x="5496809" y="2251757"/>
            <a:ext cx="172620" cy="177074"/>
          </a:xfrm>
          <a:prstGeom prst="rect">
            <a:avLst/>
          </a:prstGeom>
          <a:noFill/>
        </p:spPr>
        <p:txBody>
          <a:bodyPr wrap="square" rtlCol="0">
            <a:spAutoFit/>
          </a:bodyPr>
          <a:lstStyle/>
          <a:p>
            <a:r>
              <a:rPr lang="de-DE" b="1" dirty="0">
                <a:solidFill>
                  <a:srgbClr val="00B050"/>
                </a:solidFill>
              </a:rPr>
              <a:t>4</a:t>
            </a:r>
          </a:p>
        </p:txBody>
      </p:sp>
      <p:cxnSp>
        <p:nvCxnSpPr>
          <p:cNvPr id="21" name="Gerade Verbindung mit Pfeil 22">
            <a:extLst>
              <a:ext uri="{FF2B5EF4-FFF2-40B4-BE49-F238E27FC236}">
                <a16:creationId xmlns:a16="http://schemas.microsoft.com/office/drawing/2014/main" id="{0712CF5A-8EBB-401C-97A4-ADC7BF16B368}"/>
              </a:ext>
            </a:extLst>
          </p:cNvPr>
          <p:cNvCxnSpPr>
            <a:cxnSpLocks/>
          </p:cNvCxnSpPr>
          <p:nvPr/>
        </p:nvCxnSpPr>
        <p:spPr>
          <a:xfrm flipV="1">
            <a:off x="5903816" y="2945828"/>
            <a:ext cx="485766" cy="1014"/>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2" name="Textfeld 2">
            <a:extLst>
              <a:ext uri="{FF2B5EF4-FFF2-40B4-BE49-F238E27FC236}">
                <a16:creationId xmlns:a16="http://schemas.microsoft.com/office/drawing/2014/main" id="{5E138E5F-108B-4D1E-97B5-BFD16FBE5181}"/>
              </a:ext>
            </a:extLst>
          </p:cNvPr>
          <p:cNvSpPr txBox="1"/>
          <p:nvPr/>
        </p:nvSpPr>
        <p:spPr>
          <a:xfrm>
            <a:off x="6453787" y="2589616"/>
            <a:ext cx="1337602" cy="646331"/>
          </a:xfrm>
          <a:prstGeom prst="rect">
            <a:avLst/>
          </a:prstGeom>
          <a:noFill/>
        </p:spPr>
        <p:txBody>
          <a:bodyPr wrap="square" rtlCol="0">
            <a:spAutoFit/>
          </a:bodyPr>
          <a:lstStyle/>
          <a:p>
            <a:r>
              <a:rPr lang="de-DE" sz="3600" dirty="0"/>
              <a:t>o?\\</a:t>
            </a:r>
          </a:p>
        </p:txBody>
      </p:sp>
      <p:sp>
        <p:nvSpPr>
          <p:cNvPr id="13" name="pole tekstowe 24">
            <a:extLst>
              <a:ext uri="{FF2B5EF4-FFF2-40B4-BE49-F238E27FC236}">
                <a16:creationId xmlns:a16="http://schemas.microsoft.com/office/drawing/2014/main" id="{E22CA55E-52F6-4FA2-B61D-2A42301DEA45}"/>
              </a:ext>
            </a:extLst>
          </p:cNvPr>
          <p:cNvSpPr txBox="1"/>
          <p:nvPr/>
        </p:nvSpPr>
        <p:spPr>
          <a:xfrm>
            <a:off x="1465779" y="2060848"/>
            <a:ext cx="1050096" cy="338554"/>
          </a:xfrm>
          <a:prstGeom prst="rect">
            <a:avLst/>
          </a:prstGeom>
          <a:noFill/>
        </p:spPr>
        <p:txBody>
          <a:bodyPr wrap="none" rtlCol="0">
            <a:spAutoFit/>
          </a:bodyPr>
          <a:lstStyle/>
          <a:p>
            <a:r>
              <a:rPr lang="de-DE" sz="1600" b="1" dirty="0"/>
              <a:t>Beta Code</a:t>
            </a:r>
          </a:p>
        </p:txBody>
      </p:sp>
      <p:grpSp>
        <p:nvGrpSpPr>
          <p:cNvPr id="34" name="Gruppieren 33">
            <a:extLst>
              <a:ext uri="{FF2B5EF4-FFF2-40B4-BE49-F238E27FC236}">
                <a16:creationId xmlns:a16="http://schemas.microsoft.com/office/drawing/2014/main" id="{F18F2FEC-EDA4-491D-AE5B-23CC54D23186}"/>
              </a:ext>
            </a:extLst>
          </p:cNvPr>
          <p:cNvGrpSpPr/>
          <p:nvPr/>
        </p:nvGrpSpPr>
        <p:grpSpPr>
          <a:xfrm>
            <a:off x="336704" y="2692675"/>
            <a:ext cx="3438827" cy="505054"/>
            <a:chOff x="336704" y="2692675"/>
            <a:chExt cx="3438827" cy="505054"/>
          </a:xfrm>
        </p:grpSpPr>
        <p:cxnSp>
          <p:nvCxnSpPr>
            <p:cNvPr id="24" name="Gerade Verbindung 5">
              <a:extLst>
                <a:ext uri="{FF2B5EF4-FFF2-40B4-BE49-F238E27FC236}">
                  <a16:creationId xmlns:a16="http://schemas.microsoft.com/office/drawing/2014/main" id="{49B2CCD0-7209-4E62-98F6-6B5754993E6B}"/>
                </a:ext>
              </a:extLst>
            </p:cNvPr>
            <p:cNvCxnSpPr>
              <a:cxnSpLocks/>
            </p:cNvCxnSpPr>
            <p:nvPr/>
          </p:nvCxnSpPr>
          <p:spPr>
            <a:xfrm>
              <a:off x="1506339" y="2692675"/>
              <a:ext cx="2269192"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 name="Gerade Verbindung 8">
              <a:extLst>
                <a:ext uri="{FF2B5EF4-FFF2-40B4-BE49-F238E27FC236}">
                  <a16:creationId xmlns:a16="http://schemas.microsoft.com/office/drawing/2014/main" id="{E9543A97-53B2-4571-9DD7-B9AE0268F0FF}"/>
                </a:ext>
              </a:extLst>
            </p:cNvPr>
            <p:cNvCxnSpPr>
              <a:cxnSpLocks/>
            </p:cNvCxnSpPr>
            <p:nvPr/>
          </p:nvCxnSpPr>
          <p:spPr>
            <a:xfrm flipV="1">
              <a:off x="1506339" y="3197624"/>
              <a:ext cx="2269192" cy="10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337DF219-9D09-4D90-B4FF-600FF475DCAB}"/>
                </a:ext>
              </a:extLst>
            </p:cNvPr>
            <p:cNvSpPr txBox="1"/>
            <p:nvPr/>
          </p:nvSpPr>
          <p:spPr>
            <a:xfrm>
              <a:off x="336704" y="2701564"/>
              <a:ext cx="861133" cy="307777"/>
            </a:xfrm>
            <a:prstGeom prst="rect">
              <a:avLst/>
            </a:prstGeom>
            <a:noFill/>
          </p:spPr>
          <p:txBody>
            <a:bodyPr wrap="none" rtlCol="0">
              <a:spAutoFit/>
            </a:bodyPr>
            <a:lstStyle/>
            <a:p>
              <a:r>
                <a:rPr lang="de-DE" dirty="0"/>
                <a:t>Base </a:t>
              </a:r>
              <a:r>
                <a:rPr lang="de-DE" dirty="0" err="1"/>
                <a:t>sign</a:t>
              </a:r>
              <a:endParaRPr lang="de-DE" dirty="0"/>
            </a:p>
          </p:txBody>
        </p:sp>
      </p:grpSp>
      <p:grpSp>
        <p:nvGrpSpPr>
          <p:cNvPr id="33" name="Gruppieren 32">
            <a:extLst>
              <a:ext uri="{FF2B5EF4-FFF2-40B4-BE49-F238E27FC236}">
                <a16:creationId xmlns:a16="http://schemas.microsoft.com/office/drawing/2014/main" id="{258105EE-06B7-418E-B855-560060A553F8}"/>
              </a:ext>
            </a:extLst>
          </p:cNvPr>
          <p:cNvGrpSpPr/>
          <p:nvPr/>
        </p:nvGrpSpPr>
        <p:grpSpPr>
          <a:xfrm>
            <a:off x="341513" y="2312412"/>
            <a:ext cx="2888489" cy="1124763"/>
            <a:chOff x="341513" y="2312412"/>
            <a:chExt cx="2888489" cy="1124763"/>
          </a:xfrm>
        </p:grpSpPr>
        <p:sp>
          <p:nvSpPr>
            <p:cNvPr id="26" name="Rechteck 11">
              <a:extLst>
                <a:ext uri="{FF2B5EF4-FFF2-40B4-BE49-F238E27FC236}">
                  <a16:creationId xmlns:a16="http://schemas.microsoft.com/office/drawing/2014/main" id="{4EDFA50D-3BB4-4340-A77D-AE2AB862F2B2}"/>
                </a:ext>
              </a:extLst>
            </p:cNvPr>
            <p:cNvSpPr/>
            <p:nvPr/>
          </p:nvSpPr>
          <p:spPr>
            <a:xfrm>
              <a:off x="1998795" y="3215393"/>
              <a:ext cx="443564" cy="22178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hteck 12">
              <a:extLst>
                <a:ext uri="{FF2B5EF4-FFF2-40B4-BE49-F238E27FC236}">
                  <a16:creationId xmlns:a16="http://schemas.microsoft.com/office/drawing/2014/main" id="{D7A7AE3B-AD0A-4429-8305-EF466D63E512}"/>
                </a:ext>
              </a:extLst>
            </p:cNvPr>
            <p:cNvSpPr/>
            <p:nvPr/>
          </p:nvSpPr>
          <p:spPr>
            <a:xfrm>
              <a:off x="2118423" y="2435189"/>
              <a:ext cx="443564" cy="22178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Rechteck 13">
              <a:extLst>
                <a:ext uri="{FF2B5EF4-FFF2-40B4-BE49-F238E27FC236}">
                  <a16:creationId xmlns:a16="http://schemas.microsoft.com/office/drawing/2014/main" id="{235CF8C2-AE21-4D3D-88E3-DA858CC6A1B2}"/>
                </a:ext>
              </a:extLst>
            </p:cNvPr>
            <p:cNvSpPr/>
            <p:nvPr/>
          </p:nvSpPr>
          <p:spPr>
            <a:xfrm>
              <a:off x="2786438" y="3214565"/>
              <a:ext cx="443564" cy="22178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Textfeld 29">
              <a:extLst>
                <a:ext uri="{FF2B5EF4-FFF2-40B4-BE49-F238E27FC236}">
                  <a16:creationId xmlns:a16="http://schemas.microsoft.com/office/drawing/2014/main" id="{5F088A9C-0AE5-4729-B8CA-F1F35918B49D}"/>
                </a:ext>
              </a:extLst>
            </p:cNvPr>
            <p:cNvSpPr txBox="1"/>
            <p:nvPr/>
          </p:nvSpPr>
          <p:spPr>
            <a:xfrm>
              <a:off x="341513" y="3090716"/>
              <a:ext cx="851515" cy="307777"/>
            </a:xfrm>
            <a:prstGeom prst="rect">
              <a:avLst/>
            </a:prstGeom>
            <a:noFill/>
          </p:spPr>
          <p:txBody>
            <a:bodyPr wrap="none" rtlCol="0">
              <a:spAutoFit/>
            </a:bodyPr>
            <a:lstStyle/>
            <a:p>
              <a:r>
                <a:rPr lang="de-DE" dirty="0" err="1"/>
                <a:t>Diacritics</a:t>
              </a:r>
              <a:endParaRPr lang="de-DE" dirty="0"/>
            </a:p>
          </p:txBody>
        </p:sp>
        <p:sp>
          <p:nvSpPr>
            <p:cNvPr id="31" name="Textfeld 30">
              <a:extLst>
                <a:ext uri="{FF2B5EF4-FFF2-40B4-BE49-F238E27FC236}">
                  <a16:creationId xmlns:a16="http://schemas.microsoft.com/office/drawing/2014/main" id="{11FAC690-D8B6-482D-8AA5-6FF5F008E6D1}"/>
                </a:ext>
              </a:extLst>
            </p:cNvPr>
            <p:cNvSpPr txBox="1"/>
            <p:nvPr/>
          </p:nvSpPr>
          <p:spPr>
            <a:xfrm>
              <a:off x="341513" y="2312412"/>
              <a:ext cx="851515" cy="307777"/>
            </a:xfrm>
            <a:prstGeom prst="rect">
              <a:avLst/>
            </a:prstGeom>
            <a:noFill/>
          </p:spPr>
          <p:txBody>
            <a:bodyPr wrap="none" rtlCol="0">
              <a:spAutoFit/>
            </a:bodyPr>
            <a:lstStyle/>
            <a:p>
              <a:r>
                <a:rPr lang="de-DE" dirty="0" err="1"/>
                <a:t>Diacritics</a:t>
              </a:r>
              <a:endParaRPr lang="de-DE" dirty="0"/>
            </a:p>
          </p:txBody>
        </p:sp>
      </p:grpSp>
      <p:sp>
        <p:nvSpPr>
          <p:cNvPr id="32" name="Inhaltsplatzhalter 2">
            <a:extLst>
              <a:ext uri="{FF2B5EF4-FFF2-40B4-BE49-F238E27FC236}">
                <a16:creationId xmlns:a16="http://schemas.microsoft.com/office/drawing/2014/main" id="{402EFCFF-8D26-4CD8-AFD1-B18F3AD575EC}"/>
              </a:ext>
            </a:extLst>
          </p:cNvPr>
          <p:cNvSpPr txBox="1">
            <a:spLocks/>
          </p:cNvSpPr>
          <p:nvPr/>
        </p:nvSpPr>
        <p:spPr bwMode="auto">
          <a:xfrm>
            <a:off x="1454685" y="3538599"/>
            <a:ext cx="6336704" cy="2207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9900"/>
              </a:buClr>
              <a:buFont typeface="Wingdings" pitchFamily="2" charset="2"/>
              <a:defRPr sz="2400">
                <a:solidFill>
                  <a:srgbClr val="006C30"/>
                </a:solidFill>
                <a:latin typeface="+mn-lt"/>
                <a:ea typeface="+mn-ea"/>
                <a:cs typeface="+mn-cs"/>
              </a:defRPr>
            </a:lvl1pPr>
            <a:lvl2pPr marL="742950" indent="-285750" algn="l" rtl="0" eaLnBrk="0" fontAlgn="base" hangingPunct="0">
              <a:lnSpc>
                <a:spcPct val="140000"/>
              </a:lnSpc>
              <a:spcBef>
                <a:spcPct val="20000"/>
              </a:spcBef>
              <a:spcAft>
                <a:spcPct val="0"/>
              </a:spcAft>
              <a:buClr>
                <a:srgbClr val="006600"/>
              </a:buClr>
              <a:buFont typeface="Times" pitchFamily="-44" charset="0"/>
              <a:buChar char="•"/>
              <a:defRPr sz="1600">
                <a:solidFill>
                  <a:srgbClr val="006C30"/>
                </a:solidFill>
                <a:latin typeface="+mn-lt"/>
              </a:defRPr>
            </a:lvl2pPr>
            <a:lvl3pPr marL="1143000" indent="-228600" algn="l" rtl="0" eaLnBrk="0" fontAlgn="base" hangingPunct="0">
              <a:spcBef>
                <a:spcPct val="20000"/>
              </a:spcBef>
              <a:spcAft>
                <a:spcPct val="0"/>
              </a:spcAft>
              <a:buClr>
                <a:srgbClr val="006600"/>
              </a:buClr>
              <a:buFont typeface="LMU CompatilFact" pitchFamily="2" charset="0"/>
              <a:buChar char="–"/>
              <a:defRPr sz="1600">
                <a:solidFill>
                  <a:srgbClr val="006C30"/>
                </a:solidFill>
                <a:latin typeface="+mn-lt"/>
              </a:defRPr>
            </a:lvl3pPr>
            <a:lvl4pPr marL="1562100" indent="-228600" algn="l" rtl="0" eaLnBrk="0" fontAlgn="base" hangingPunct="0">
              <a:spcBef>
                <a:spcPct val="20000"/>
              </a:spcBef>
              <a:spcAft>
                <a:spcPct val="0"/>
              </a:spcAft>
              <a:buClr>
                <a:srgbClr val="006600"/>
              </a:buClr>
              <a:buChar char="-"/>
              <a:defRPr sz="1600">
                <a:solidFill>
                  <a:srgbClr val="006C30"/>
                </a:solidFill>
                <a:latin typeface="+mn-lt"/>
              </a:defRPr>
            </a:lvl4pPr>
            <a:lvl5pPr marL="1981200" indent="-228600" algn="l" rtl="0" eaLnBrk="0" fontAlgn="base" hangingPunct="0">
              <a:spcBef>
                <a:spcPct val="20000"/>
              </a:spcBef>
              <a:spcAft>
                <a:spcPct val="0"/>
              </a:spcAft>
              <a:defRPr sz="1600">
                <a:solidFill>
                  <a:srgbClr val="006C30"/>
                </a:solidFill>
                <a:latin typeface="+mn-lt"/>
              </a:defRPr>
            </a:lvl5pPr>
            <a:lvl6pPr marL="2438400" indent="-228600" algn="l" rtl="0" fontAlgn="base">
              <a:spcBef>
                <a:spcPct val="20000"/>
              </a:spcBef>
              <a:spcAft>
                <a:spcPct val="0"/>
              </a:spcAft>
              <a:defRPr sz="1600">
                <a:solidFill>
                  <a:srgbClr val="006C30"/>
                </a:solidFill>
                <a:latin typeface="+mn-lt"/>
              </a:defRPr>
            </a:lvl6pPr>
            <a:lvl7pPr marL="2895600" indent="-228600" algn="l" rtl="0" fontAlgn="base">
              <a:spcBef>
                <a:spcPct val="20000"/>
              </a:spcBef>
              <a:spcAft>
                <a:spcPct val="0"/>
              </a:spcAft>
              <a:defRPr sz="1600">
                <a:solidFill>
                  <a:srgbClr val="006C30"/>
                </a:solidFill>
                <a:latin typeface="+mn-lt"/>
              </a:defRPr>
            </a:lvl7pPr>
            <a:lvl8pPr marL="3352800" indent="-228600" algn="l" rtl="0" fontAlgn="base">
              <a:spcBef>
                <a:spcPct val="20000"/>
              </a:spcBef>
              <a:spcAft>
                <a:spcPct val="0"/>
              </a:spcAft>
              <a:defRPr sz="1600">
                <a:solidFill>
                  <a:srgbClr val="006C30"/>
                </a:solidFill>
                <a:latin typeface="+mn-lt"/>
              </a:defRPr>
            </a:lvl8pPr>
            <a:lvl9pPr marL="3810000" indent="-228600" algn="l" rtl="0" fontAlgn="base">
              <a:spcBef>
                <a:spcPct val="20000"/>
              </a:spcBef>
              <a:spcAft>
                <a:spcPct val="0"/>
              </a:spcAft>
              <a:defRPr sz="1600">
                <a:solidFill>
                  <a:srgbClr val="006C30"/>
                </a:solidFill>
                <a:latin typeface="+mn-lt"/>
              </a:defRPr>
            </a:lvl9pPr>
          </a:lstStyle>
          <a:p>
            <a:pPr>
              <a:buFontTx/>
              <a:buChar char="-"/>
            </a:pPr>
            <a:r>
              <a:rPr lang="de-DE" sz="2000" kern="0" dirty="0" err="1">
                <a:latin typeface="Calibri" panose="020F0502020204030204" pitchFamily="34" charset="0"/>
                <a:cs typeface="Calibri" panose="020F0502020204030204" pitchFamily="34" charset="0"/>
              </a:rPr>
              <a:t>No</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loss</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of</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information</a:t>
            </a:r>
            <a:r>
              <a:rPr lang="de-DE" sz="2000" kern="0" dirty="0">
                <a:latin typeface="Calibri" panose="020F0502020204030204" pitchFamily="34" charset="0"/>
                <a:cs typeface="Calibri" panose="020F0502020204030204" pitchFamily="34" charset="0"/>
              </a:rPr>
              <a:t>, all </a:t>
            </a:r>
            <a:r>
              <a:rPr lang="de-DE" sz="2000" kern="0" dirty="0" err="1">
                <a:latin typeface="Calibri" panose="020F0502020204030204" pitchFamily="34" charset="0"/>
                <a:cs typeface="Calibri" panose="020F0502020204030204" pitchFamily="34" charset="0"/>
              </a:rPr>
              <a:t>information</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is</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transcribed</a:t>
            </a:r>
            <a:endParaRPr lang="de-DE" sz="2000" kern="0" dirty="0">
              <a:latin typeface="Calibri" panose="020F0502020204030204" pitchFamily="34" charset="0"/>
              <a:cs typeface="Calibri" panose="020F0502020204030204" pitchFamily="34" charset="0"/>
            </a:endParaRPr>
          </a:p>
          <a:p>
            <a:pPr>
              <a:buFontTx/>
              <a:buChar char="-"/>
            </a:pPr>
            <a:r>
              <a:rPr lang="de-DE" sz="2000" kern="0" dirty="0">
                <a:latin typeface="Calibri" panose="020F0502020204030204" pitchFamily="34" charset="0"/>
                <a:cs typeface="Calibri" panose="020F0502020204030204" pitchFamily="34" charset="0"/>
              </a:rPr>
              <a:t>Instant </a:t>
            </a:r>
            <a:r>
              <a:rPr lang="de-DE" sz="2000" kern="0" dirty="0" err="1">
                <a:latin typeface="Calibri" panose="020F0502020204030204" pitchFamily="34" charset="0"/>
                <a:cs typeface="Calibri" panose="020F0502020204030204" pitchFamily="34" charset="0"/>
              </a:rPr>
              <a:t>access</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to</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the</a:t>
            </a:r>
            <a:r>
              <a:rPr lang="de-DE" sz="2000" kern="0" dirty="0">
                <a:latin typeface="Calibri" panose="020F0502020204030204" pitchFamily="34" charset="0"/>
                <a:cs typeface="Calibri" panose="020F0502020204030204" pitchFamily="34" charset="0"/>
              </a:rPr>
              <a:t> original </a:t>
            </a:r>
            <a:r>
              <a:rPr lang="de-DE" sz="2000" kern="0" dirty="0" err="1">
                <a:latin typeface="Calibri" panose="020F0502020204030204" pitchFamily="34" charset="0"/>
                <a:cs typeface="Calibri" panose="020F0502020204030204" pitchFamily="34" charset="0"/>
              </a:rPr>
              <a:t>transcription</a:t>
            </a:r>
            <a:endParaRPr lang="de-DE" sz="2000" kern="0" dirty="0">
              <a:latin typeface="Calibri" panose="020F0502020204030204" pitchFamily="34" charset="0"/>
              <a:cs typeface="Calibri" panose="020F0502020204030204" pitchFamily="34" charset="0"/>
            </a:endParaRPr>
          </a:p>
          <a:p>
            <a:pPr>
              <a:buFontTx/>
              <a:buChar char="-"/>
            </a:pPr>
            <a:r>
              <a:rPr lang="de-DE" sz="2000" kern="0" dirty="0">
                <a:latin typeface="Calibri" panose="020F0502020204030204" pitchFamily="34" charset="0"/>
                <a:cs typeface="Calibri" panose="020F0502020204030204" pitchFamily="34" charset="0"/>
              </a:rPr>
              <a:t>The </a:t>
            </a:r>
            <a:r>
              <a:rPr lang="de-DE" sz="2000" kern="0" dirty="0" err="1">
                <a:latin typeface="Calibri" panose="020F0502020204030204" pitchFamily="34" charset="0"/>
                <a:cs typeface="Calibri" panose="020F0502020204030204" pitchFamily="34" charset="0"/>
              </a:rPr>
              <a:t>system</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uses</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only</a:t>
            </a:r>
            <a:r>
              <a:rPr lang="de-DE" sz="2000" kern="0" dirty="0">
                <a:latin typeface="Calibri" panose="020F0502020204030204" pitchFamily="34" charset="0"/>
                <a:cs typeface="Calibri" panose="020F0502020204030204" pitchFamily="34" charset="0"/>
              </a:rPr>
              <a:t> ASCII </a:t>
            </a:r>
            <a:r>
              <a:rPr lang="de-DE" sz="2000" kern="0" dirty="0" err="1">
                <a:latin typeface="Calibri" panose="020F0502020204030204" pitchFamily="34" charset="0"/>
                <a:cs typeface="Calibri" panose="020F0502020204030204" pitchFamily="34" charset="0"/>
              </a:rPr>
              <a:t>signs</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the</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data</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can</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be</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transcribed</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with</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any</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computer</a:t>
            </a:r>
            <a:r>
              <a:rPr lang="de-DE" sz="2000" kern="0" dirty="0">
                <a:latin typeface="Calibri" panose="020F0502020204030204" pitchFamily="34" charset="0"/>
                <a:cs typeface="Calibri" panose="020F0502020204030204" pitchFamily="34" charset="0"/>
              </a:rPr>
              <a:t> and </a:t>
            </a:r>
            <a:r>
              <a:rPr lang="de-DE" sz="2000" kern="0" dirty="0" err="1">
                <a:latin typeface="Calibri" panose="020F0502020204030204" pitchFamily="34" charset="0"/>
                <a:cs typeface="Calibri" panose="020F0502020204030204" pitchFamily="34" charset="0"/>
              </a:rPr>
              <a:t>by</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any</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user</a:t>
            </a:r>
            <a:endParaRPr lang="de-DE" sz="2000" kern="0" dirty="0">
              <a:latin typeface="Calibri" panose="020F0502020204030204" pitchFamily="34" charset="0"/>
              <a:cs typeface="Calibri" panose="020F0502020204030204" pitchFamily="34" charset="0"/>
            </a:endParaRPr>
          </a:p>
          <a:p>
            <a:pPr>
              <a:buFontTx/>
              <a:buChar char="-"/>
            </a:pPr>
            <a:r>
              <a:rPr lang="de-DE" sz="2000" kern="0" dirty="0" err="1">
                <a:latin typeface="Calibri" panose="020F0502020204030204" pitchFamily="34" charset="0"/>
                <a:cs typeface="Calibri" panose="020F0502020204030204" pitchFamily="34" charset="0"/>
              </a:rPr>
              <a:t>For</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every</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source</a:t>
            </a:r>
            <a:r>
              <a:rPr lang="de-DE" sz="2000" kern="0" dirty="0">
                <a:latin typeface="Calibri" panose="020F0502020204030204" pitchFamily="34" charset="0"/>
                <a:cs typeface="Calibri" panose="020F0502020204030204" pitchFamily="34" charset="0"/>
              </a:rPr>
              <a:t> an </a:t>
            </a:r>
            <a:r>
              <a:rPr lang="de-DE" sz="2000" kern="0" dirty="0" err="1">
                <a:latin typeface="Calibri" panose="020F0502020204030204" pitchFamily="34" charset="0"/>
                <a:cs typeface="Calibri" panose="020F0502020204030204" pitchFamily="34" charset="0"/>
              </a:rPr>
              <a:t>unique</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codepage</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is</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created</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allowing</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the</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conversion</a:t>
            </a:r>
            <a:r>
              <a:rPr lang="de-DE" sz="2000" kern="0" dirty="0">
                <a:latin typeface="Calibri" panose="020F0502020204030204" pitchFamily="34" charset="0"/>
                <a:cs typeface="Calibri" panose="020F0502020204030204" pitchFamily="34" charset="0"/>
              </a:rPr>
              <a:t> </a:t>
            </a:r>
            <a:r>
              <a:rPr lang="de-DE" sz="2000" kern="0" dirty="0" err="1">
                <a:latin typeface="Calibri" panose="020F0502020204030204" pitchFamily="34" charset="0"/>
                <a:cs typeface="Calibri" panose="020F0502020204030204" pitchFamily="34" charset="0"/>
              </a:rPr>
              <a:t>into</a:t>
            </a:r>
            <a:r>
              <a:rPr lang="de-DE" sz="2000" kern="0" dirty="0">
                <a:latin typeface="Calibri" panose="020F0502020204030204" pitchFamily="34" charset="0"/>
                <a:cs typeface="Calibri" panose="020F0502020204030204" pitchFamily="34" charset="0"/>
              </a:rPr>
              <a:t> IPA</a:t>
            </a:r>
          </a:p>
          <a:p>
            <a:endParaRPr lang="de-DE" kern="0" dirty="0"/>
          </a:p>
        </p:txBody>
      </p:sp>
      <p:pic>
        <p:nvPicPr>
          <p:cNvPr id="29" name="Grafik 28">
            <a:extLst>
              <a:ext uri="{FF2B5EF4-FFF2-40B4-BE49-F238E27FC236}">
                <a16:creationId xmlns:a16="http://schemas.microsoft.com/office/drawing/2014/main" id="{D1F645FA-C239-460A-88DC-CD98B28813D5}"/>
              </a:ext>
            </a:extLst>
          </p:cNvPr>
          <p:cNvPicPr>
            <a:picLocks noChangeAspect="1"/>
          </p:cNvPicPr>
          <p:nvPr/>
        </p:nvPicPr>
        <p:blipFill rotWithShape="1">
          <a:blip r:embed="rId6"/>
          <a:srcRect l="2659" t="23831" r="62692" b="12808"/>
          <a:stretch/>
        </p:blipFill>
        <p:spPr>
          <a:xfrm>
            <a:off x="2290517" y="1655382"/>
            <a:ext cx="4558384" cy="45151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1594249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type="lt">
                                    <p:tmAbs val="500"/>
                                  </p:iterate>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2">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childTnLst>
                                  <p:subTnLst>
                                    <p:set>
                                      <p:cBhvr override="childStyle">
                                        <p:cTn dur="1" fill="hold" display="0" masterRel="nextClick" afterEffect="1"/>
                                        <p:tgtEl>
                                          <p:spTgt spid="2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P spid="20" grpId="0"/>
      <p:bldP spid="22" grpId="0"/>
      <p:bldP spid="3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593552" y="1412776"/>
            <a:ext cx="7848600" cy="2016224"/>
          </a:xfrm>
        </p:spPr>
        <p:txBody>
          <a:bodyPr/>
          <a:lstStyle/>
          <a:p>
            <a:r>
              <a:rPr lang="de-DE" b="1" dirty="0" err="1">
                <a:latin typeface="Calibri" panose="020F0502020204030204" pitchFamily="34" charset="0"/>
              </a:rPr>
              <a:t>Lexicographic</a:t>
            </a:r>
            <a:r>
              <a:rPr lang="de-DE" b="1" dirty="0">
                <a:latin typeface="Calibri" panose="020F0502020204030204" pitchFamily="34" charset="0"/>
              </a:rPr>
              <a:t> </a:t>
            </a:r>
            <a:r>
              <a:rPr lang="de-DE" b="1" dirty="0" err="1">
                <a:latin typeface="Calibri" panose="020F0502020204030204" pitchFamily="34" charset="0"/>
              </a:rPr>
              <a:t>Process</a:t>
            </a:r>
            <a:r>
              <a:rPr lang="de-DE" b="1" dirty="0">
                <a:latin typeface="Calibri" panose="020F0502020204030204" pitchFamily="34" charset="0"/>
              </a:rPr>
              <a:t>: </a:t>
            </a:r>
            <a:r>
              <a:rPr lang="de-DE" b="1" dirty="0" err="1">
                <a:latin typeface="Calibri" panose="020F0502020204030204" pitchFamily="34" charset="0"/>
              </a:rPr>
              <a:t>Tokenization</a:t>
            </a:r>
            <a:endParaRPr lang="de-DE" b="1" dirty="0">
              <a:latin typeface="Calibri" panose="020F0502020204030204" pitchFamily="34" charset="0"/>
            </a:endParaRPr>
          </a:p>
          <a:p>
            <a:pPr marL="0" indent="0"/>
            <a:endParaRPr lang="de-DE" b="1"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 name="Gruppieren 36">
            <a:extLst>
              <a:ext uri="{FF2B5EF4-FFF2-40B4-BE49-F238E27FC236}">
                <a16:creationId xmlns:a16="http://schemas.microsoft.com/office/drawing/2014/main" id="{8F652224-B03A-4BA3-8D30-DA814312E702}"/>
              </a:ext>
            </a:extLst>
          </p:cNvPr>
          <p:cNvGrpSpPr/>
          <p:nvPr/>
        </p:nvGrpSpPr>
        <p:grpSpPr>
          <a:xfrm>
            <a:off x="0" y="2459797"/>
            <a:ext cx="9144000" cy="2697395"/>
            <a:chOff x="0" y="2080302"/>
            <a:chExt cx="9144000" cy="2697395"/>
          </a:xfrm>
        </p:grpSpPr>
        <p:pic>
          <p:nvPicPr>
            <p:cNvPr id="35" name="Grafik 34">
              <a:extLst>
                <a:ext uri="{FF2B5EF4-FFF2-40B4-BE49-F238E27FC236}">
                  <a16:creationId xmlns:a16="http://schemas.microsoft.com/office/drawing/2014/main" id="{2E549830-ABD9-4E12-BF7B-9B844E502992}"/>
                </a:ext>
              </a:extLst>
            </p:cNvPr>
            <p:cNvPicPr>
              <a:picLocks noChangeAspect="1"/>
            </p:cNvPicPr>
            <p:nvPr/>
          </p:nvPicPr>
          <p:blipFill>
            <a:blip r:embed="rId4"/>
            <a:stretch>
              <a:fillRect/>
            </a:stretch>
          </p:blipFill>
          <p:spPr>
            <a:xfrm>
              <a:off x="0" y="2080302"/>
              <a:ext cx="9144000" cy="2697395"/>
            </a:xfrm>
            <a:prstGeom prst="rect">
              <a:avLst/>
            </a:prstGeom>
          </p:spPr>
        </p:pic>
        <p:pic>
          <p:nvPicPr>
            <p:cNvPr id="36" name="Grafik 35">
              <a:extLst>
                <a:ext uri="{FF2B5EF4-FFF2-40B4-BE49-F238E27FC236}">
                  <a16:creationId xmlns:a16="http://schemas.microsoft.com/office/drawing/2014/main" id="{D9767FAD-07DE-4B3B-B0CE-9B66F4D3C908}"/>
                </a:ext>
              </a:extLst>
            </p:cNvPr>
            <p:cNvPicPr>
              <a:picLocks noChangeAspect="1"/>
            </p:cNvPicPr>
            <p:nvPr/>
          </p:nvPicPr>
          <p:blipFill>
            <a:blip r:embed="rId5"/>
            <a:stretch>
              <a:fillRect/>
            </a:stretch>
          </p:blipFill>
          <p:spPr>
            <a:xfrm>
              <a:off x="3131840" y="3290887"/>
              <a:ext cx="466725" cy="276225"/>
            </a:xfrm>
            <a:prstGeom prst="rect">
              <a:avLst/>
            </a:prstGeom>
          </p:spPr>
        </p:pic>
      </p:grpSp>
    </p:spTree>
    <p:extLst>
      <p:ext uri="{BB962C8B-B14F-4D97-AF65-F5344CB8AC3E}">
        <p14:creationId xmlns:p14="http://schemas.microsoft.com/office/powerpoint/2010/main" val="2165960774"/>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593552" y="1412776"/>
            <a:ext cx="7848600" cy="2016224"/>
          </a:xfrm>
        </p:spPr>
        <p:txBody>
          <a:bodyPr/>
          <a:lstStyle/>
          <a:p>
            <a:r>
              <a:rPr lang="de-DE" b="1" dirty="0" err="1">
                <a:latin typeface="Calibri" panose="020F0502020204030204" pitchFamily="34" charset="0"/>
              </a:rPr>
              <a:t>Lexicographic</a:t>
            </a:r>
            <a:r>
              <a:rPr lang="de-DE" b="1" dirty="0">
                <a:latin typeface="Calibri" panose="020F0502020204030204" pitchFamily="34" charset="0"/>
              </a:rPr>
              <a:t> </a:t>
            </a:r>
            <a:r>
              <a:rPr lang="de-DE" b="1" dirty="0" err="1">
                <a:latin typeface="Calibri" panose="020F0502020204030204" pitchFamily="34" charset="0"/>
              </a:rPr>
              <a:t>Process</a:t>
            </a:r>
            <a:r>
              <a:rPr lang="de-DE" b="1" dirty="0">
                <a:latin typeface="Calibri" panose="020F0502020204030204" pitchFamily="34" charset="0"/>
              </a:rPr>
              <a:t>: </a:t>
            </a:r>
            <a:r>
              <a:rPr lang="de-DE" b="1" dirty="0" err="1">
                <a:latin typeface="Calibri" panose="020F0502020204030204" pitchFamily="34" charset="0"/>
              </a:rPr>
              <a:t>Typification</a:t>
            </a:r>
            <a:endParaRPr lang="de-DE" b="1" dirty="0">
              <a:latin typeface="Calibri" panose="020F0502020204030204" pitchFamily="34" charset="0"/>
            </a:endParaRPr>
          </a:p>
          <a:p>
            <a:endParaRPr lang="de-DE" b="1" dirty="0">
              <a:latin typeface="Calibri" panose="020F0502020204030204" pitchFamily="34" charset="0"/>
            </a:endParaRPr>
          </a:p>
          <a:p>
            <a:pPr>
              <a:buFontTx/>
              <a:buChar char="-"/>
            </a:pPr>
            <a:r>
              <a:rPr lang="de-DE" b="1" dirty="0">
                <a:latin typeface="Calibri" panose="020F0502020204030204" pitchFamily="34" charset="0"/>
              </a:rPr>
              <a:t>Morpho-</a:t>
            </a:r>
            <a:r>
              <a:rPr lang="de-DE" b="1" dirty="0" err="1">
                <a:latin typeface="Calibri" panose="020F0502020204030204" pitchFamily="34" charset="0"/>
              </a:rPr>
              <a:t>lexical</a:t>
            </a:r>
            <a:r>
              <a:rPr lang="de-DE" b="1" dirty="0">
                <a:latin typeface="Calibri" panose="020F0502020204030204" pitchFamily="34" charset="0"/>
              </a:rPr>
              <a:t> type: </a:t>
            </a:r>
            <a:r>
              <a:rPr lang="de-DE" b="1" dirty="0" err="1">
                <a:latin typeface="Calibri" panose="020F0502020204030204" pitchFamily="34" charset="0"/>
              </a:rPr>
              <a:t>Orthography</a:t>
            </a:r>
            <a:r>
              <a:rPr lang="de-DE" b="1" dirty="0">
                <a:latin typeface="Calibri" panose="020F0502020204030204" pitchFamily="34" charset="0"/>
              </a:rPr>
              <a:t>, </a:t>
            </a:r>
            <a:r>
              <a:rPr lang="de-DE" b="1" dirty="0" err="1">
                <a:latin typeface="Calibri" panose="020F0502020204030204" pitchFamily="34" charset="0"/>
              </a:rPr>
              <a:t>language</a:t>
            </a:r>
            <a:r>
              <a:rPr lang="de-DE" b="1" dirty="0">
                <a:latin typeface="Calibri" panose="020F0502020204030204" pitchFamily="34" charset="0"/>
              </a:rPr>
              <a:t> </a:t>
            </a:r>
            <a:r>
              <a:rPr lang="de-DE" b="1" dirty="0" err="1">
                <a:latin typeface="Calibri" panose="020F0502020204030204" pitchFamily="34" charset="0"/>
              </a:rPr>
              <a:t>family</a:t>
            </a:r>
            <a:r>
              <a:rPr lang="de-DE" b="1" dirty="0">
                <a:latin typeface="Calibri" panose="020F0502020204030204" pitchFamily="34" charset="0"/>
              </a:rPr>
              <a:t>, POS, </a:t>
            </a:r>
            <a:r>
              <a:rPr lang="de-DE" b="1" dirty="0" err="1">
                <a:latin typeface="Calibri" panose="020F0502020204030204" pitchFamily="34" charset="0"/>
              </a:rPr>
              <a:t>gender</a:t>
            </a:r>
            <a:r>
              <a:rPr lang="de-DE" b="1" dirty="0">
                <a:latin typeface="Calibri" panose="020F0502020204030204" pitchFamily="34" charset="0"/>
              </a:rPr>
              <a:t>, </a:t>
            </a:r>
            <a:r>
              <a:rPr lang="de-DE" b="1" dirty="0" err="1">
                <a:latin typeface="Calibri" panose="020F0502020204030204" pitchFamily="34" charset="0"/>
              </a:rPr>
              <a:t>affix</a:t>
            </a:r>
            <a:r>
              <a:rPr lang="de-DE" b="1" dirty="0">
                <a:latin typeface="Calibri" panose="020F0502020204030204" pitchFamily="34" charset="0"/>
              </a:rPr>
              <a:t> + </a:t>
            </a:r>
            <a:r>
              <a:rPr lang="de-DE" b="1" dirty="0" err="1">
                <a:latin typeface="Calibri" panose="020F0502020204030204" pitchFamily="34" charset="0"/>
              </a:rPr>
              <a:t>base</a:t>
            </a:r>
            <a:r>
              <a:rPr lang="de-DE" b="1" dirty="0">
                <a:latin typeface="Calibri" panose="020F0502020204030204" pitchFamily="34" charset="0"/>
              </a:rPr>
              <a:t> type (</a:t>
            </a:r>
            <a:r>
              <a:rPr lang="de-DE" b="1" dirty="0" err="1">
                <a:latin typeface="Calibri" panose="020F0502020204030204" pitchFamily="34" charset="0"/>
              </a:rPr>
              <a:t>lexical</a:t>
            </a:r>
            <a:r>
              <a:rPr lang="de-DE" b="1" dirty="0">
                <a:latin typeface="Calibri" panose="020F0502020204030204" pitchFamily="34" charset="0"/>
              </a:rPr>
              <a:t> </a:t>
            </a:r>
            <a:r>
              <a:rPr lang="de-DE" b="1" dirty="0" err="1">
                <a:latin typeface="Calibri" panose="020F0502020204030204" pitchFamily="34" charset="0"/>
              </a:rPr>
              <a:t>base</a:t>
            </a:r>
            <a:r>
              <a:rPr lang="de-DE" b="1" dirty="0">
                <a:latin typeface="Calibri" panose="020F0502020204030204" pitchFamily="34" charset="0"/>
              </a:rPr>
              <a:t>)</a:t>
            </a:r>
          </a:p>
          <a:p>
            <a:pPr marL="0" indent="0"/>
            <a:endParaRPr lang="de-DE" b="1"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8F64320E-6D48-4CE1-8951-1C1BBAFBCD7A}"/>
              </a:ext>
            </a:extLst>
          </p:cNvPr>
          <p:cNvPicPr>
            <a:picLocks noChangeAspect="1"/>
          </p:cNvPicPr>
          <p:nvPr/>
        </p:nvPicPr>
        <p:blipFill>
          <a:blip r:embed="rId4"/>
          <a:stretch>
            <a:fillRect/>
          </a:stretch>
        </p:blipFill>
        <p:spPr>
          <a:xfrm>
            <a:off x="1140680" y="3198290"/>
            <a:ext cx="6862640" cy="2176946"/>
          </a:xfrm>
          <a:prstGeom prst="rect">
            <a:avLst/>
          </a:prstGeom>
        </p:spPr>
      </p:pic>
      <p:sp>
        <p:nvSpPr>
          <p:cNvPr id="9" name="Rechteck 8">
            <a:extLst>
              <a:ext uri="{FF2B5EF4-FFF2-40B4-BE49-F238E27FC236}">
                <a16:creationId xmlns:a16="http://schemas.microsoft.com/office/drawing/2014/main" id="{C061270F-646E-4F5A-9387-6E72BBE436B4}"/>
              </a:ext>
            </a:extLst>
          </p:cNvPr>
          <p:cNvSpPr/>
          <p:nvPr/>
        </p:nvSpPr>
        <p:spPr>
          <a:xfrm>
            <a:off x="4951288" y="6034100"/>
            <a:ext cx="1545680" cy="369332"/>
          </a:xfrm>
          <a:prstGeom prst="rect">
            <a:avLst/>
          </a:prstGeom>
        </p:spPr>
        <p:txBody>
          <a:bodyPr wrap="none">
            <a:spAutoFit/>
          </a:bodyPr>
          <a:lstStyle/>
          <a:p>
            <a:r>
              <a:rPr lang="de-DE" sz="1800" dirty="0"/>
              <a:t>*</a:t>
            </a:r>
            <a:r>
              <a:rPr lang="de-DE" sz="1800" dirty="0" err="1">
                <a:solidFill>
                  <a:srgbClr val="006C30"/>
                </a:solidFill>
              </a:rPr>
              <a:t>barga</a:t>
            </a:r>
            <a:r>
              <a:rPr lang="de-DE" sz="1800" dirty="0"/>
              <a:t>/*</a:t>
            </a:r>
            <a:r>
              <a:rPr lang="de-DE" sz="1800" dirty="0" err="1">
                <a:solidFill>
                  <a:srgbClr val="006C30"/>
                </a:solidFill>
              </a:rPr>
              <a:t>barca</a:t>
            </a:r>
            <a:endParaRPr lang="de-DE" sz="1800" dirty="0">
              <a:solidFill>
                <a:srgbClr val="006C30"/>
              </a:solidFill>
            </a:endParaRPr>
          </a:p>
        </p:txBody>
      </p:sp>
      <p:sp>
        <p:nvSpPr>
          <p:cNvPr id="11" name="Geschweifte Klammer rechts 10">
            <a:extLst>
              <a:ext uri="{FF2B5EF4-FFF2-40B4-BE49-F238E27FC236}">
                <a16:creationId xmlns:a16="http://schemas.microsoft.com/office/drawing/2014/main" id="{F3C9B249-3C49-4354-811E-6D75E8E21FBF}"/>
              </a:ext>
            </a:extLst>
          </p:cNvPr>
          <p:cNvSpPr/>
          <p:nvPr/>
        </p:nvSpPr>
        <p:spPr bwMode="auto">
          <a:xfrm rot="5400000">
            <a:off x="5464492" y="3616630"/>
            <a:ext cx="519272" cy="4176464"/>
          </a:xfrm>
          <a:prstGeom prst="rightBrac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LMU CompatilFact" pitchFamily="2" charset="0"/>
            </a:endParaRPr>
          </a:p>
        </p:txBody>
      </p:sp>
    </p:spTree>
    <p:extLst>
      <p:ext uri="{BB962C8B-B14F-4D97-AF65-F5344CB8AC3E}">
        <p14:creationId xmlns:p14="http://schemas.microsoft.com/office/powerpoint/2010/main" val="917713423"/>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593552" y="1412776"/>
            <a:ext cx="7848600" cy="4724400"/>
          </a:xfrm>
        </p:spPr>
        <p:txBody>
          <a:bodyPr/>
          <a:lstStyle/>
          <a:p>
            <a:r>
              <a:rPr lang="de-DE" b="1" dirty="0" err="1">
                <a:latin typeface="Calibri" panose="020F0502020204030204" pitchFamily="34" charset="0"/>
              </a:rPr>
              <a:t>Lexicographic</a:t>
            </a:r>
            <a:r>
              <a:rPr lang="de-DE" b="1" dirty="0">
                <a:latin typeface="Calibri" panose="020F0502020204030204" pitchFamily="34" charset="0"/>
              </a:rPr>
              <a:t> </a:t>
            </a:r>
            <a:r>
              <a:rPr lang="de-DE" b="1" dirty="0" err="1">
                <a:latin typeface="Calibri" panose="020F0502020204030204" pitchFamily="34" charset="0"/>
              </a:rPr>
              <a:t>Process</a:t>
            </a:r>
            <a:endParaRPr lang="de-DE" b="1"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Diagramm 6">
            <a:extLst>
              <a:ext uri="{FF2B5EF4-FFF2-40B4-BE49-F238E27FC236}">
                <a16:creationId xmlns:a16="http://schemas.microsoft.com/office/drawing/2014/main" id="{B18B7D9E-ED7C-440C-8D43-5744EAA08635}"/>
              </a:ext>
            </a:extLst>
          </p:cNvPr>
          <p:cNvGraphicFramePr/>
          <p:nvPr>
            <p:extLst>
              <p:ext uri="{D42A27DB-BD31-4B8C-83A1-F6EECF244321}">
                <p14:modId xmlns:p14="http://schemas.microsoft.com/office/powerpoint/2010/main" val="3610418148"/>
              </p:ext>
            </p:extLst>
          </p:nvPr>
        </p:nvGraphicFramePr>
        <p:xfrm>
          <a:off x="-252536" y="2017619"/>
          <a:ext cx="4518224" cy="29491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Grafik 9" descr="Datenbank">
            <a:extLst>
              <a:ext uri="{FF2B5EF4-FFF2-40B4-BE49-F238E27FC236}">
                <a16:creationId xmlns:a16="http://schemas.microsoft.com/office/drawing/2014/main" id="{4AAE8279-8226-438E-8E3F-5F7FE392F34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4436" y="4772535"/>
            <a:ext cx="1704280" cy="1704280"/>
          </a:xfrm>
          <a:prstGeom prst="rect">
            <a:avLst/>
          </a:prstGeom>
        </p:spPr>
      </p:pic>
      <p:cxnSp>
        <p:nvCxnSpPr>
          <p:cNvPr id="12" name="Gerade Verbindung mit Pfeil 11">
            <a:extLst>
              <a:ext uri="{FF2B5EF4-FFF2-40B4-BE49-F238E27FC236}">
                <a16:creationId xmlns:a16="http://schemas.microsoft.com/office/drawing/2014/main" id="{A635A3DC-7F05-4313-8618-6262AA539039}"/>
              </a:ext>
            </a:extLst>
          </p:cNvPr>
          <p:cNvCxnSpPr>
            <a:cxnSpLocks/>
          </p:cNvCxnSpPr>
          <p:nvPr/>
        </p:nvCxnSpPr>
        <p:spPr bwMode="auto">
          <a:xfrm flipV="1">
            <a:off x="2627784" y="2678684"/>
            <a:ext cx="2483992" cy="2949108"/>
          </a:xfrm>
          <a:prstGeom prst="straightConnector1">
            <a:avLst/>
          </a:prstGeom>
          <a:ln>
            <a:tailEnd type="triangle"/>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6"/>
          </a:lnRef>
          <a:fillRef idx="0">
            <a:schemeClr val="accent6"/>
          </a:fillRef>
          <a:effectRef idx="0">
            <a:schemeClr val="accent6"/>
          </a:effectRef>
          <a:fontRef idx="minor">
            <a:schemeClr val="tx1"/>
          </a:fontRef>
        </p:style>
      </p:cxnSp>
      <p:cxnSp>
        <p:nvCxnSpPr>
          <p:cNvPr id="14" name="Gerade Verbindung mit Pfeil 13">
            <a:extLst>
              <a:ext uri="{FF2B5EF4-FFF2-40B4-BE49-F238E27FC236}">
                <a16:creationId xmlns:a16="http://schemas.microsoft.com/office/drawing/2014/main" id="{C183009E-501A-4C77-951C-3F36089F0939}"/>
              </a:ext>
            </a:extLst>
          </p:cNvPr>
          <p:cNvCxnSpPr>
            <a:cxnSpLocks/>
          </p:cNvCxnSpPr>
          <p:nvPr/>
        </p:nvCxnSpPr>
        <p:spPr bwMode="auto">
          <a:xfrm flipV="1">
            <a:off x="2627784" y="3919704"/>
            <a:ext cx="2483992" cy="1704280"/>
          </a:xfrm>
          <a:prstGeom prst="straightConnector1">
            <a:avLst/>
          </a:prstGeom>
          <a:ln>
            <a:tailEnd type="triangle"/>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6"/>
          </a:lnRef>
          <a:fillRef idx="0">
            <a:schemeClr val="accent6"/>
          </a:fillRef>
          <a:effectRef idx="0">
            <a:schemeClr val="accent6"/>
          </a:effectRef>
          <a:fontRef idx="minor">
            <a:schemeClr val="tx1"/>
          </a:fontRef>
        </p:style>
      </p:cxnSp>
      <p:cxnSp>
        <p:nvCxnSpPr>
          <p:cNvPr id="15" name="Gerade Verbindung mit Pfeil 14">
            <a:extLst>
              <a:ext uri="{FF2B5EF4-FFF2-40B4-BE49-F238E27FC236}">
                <a16:creationId xmlns:a16="http://schemas.microsoft.com/office/drawing/2014/main" id="{BB921EA8-EF5F-43DA-8C39-9511DED0BE28}"/>
              </a:ext>
            </a:extLst>
          </p:cNvPr>
          <p:cNvCxnSpPr>
            <a:cxnSpLocks/>
          </p:cNvCxnSpPr>
          <p:nvPr/>
        </p:nvCxnSpPr>
        <p:spPr bwMode="auto">
          <a:xfrm flipV="1">
            <a:off x="2627784" y="5229200"/>
            <a:ext cx="2483992" cy="397250"/>
          </a:xfrm>
          <a:prstGeom prst="straightConnector1">
            <a:avLst/>
          </a:prstGeom>
          <a:ln>
            <a:tailEnd type="triangle"/>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6"/>
          </a:lnRef>
          <a:fillRef idx="0">
            <a:schemeClr val="accent6"/>
          </a:fillRef>
          <a:effectRef idx="0">
            <a:schemeClr val="accent6"/>
          </a:effectRef>
          <a:fontRef idx="minor">
            <a:schemeClr val="tx1"/>
          </a:fontRef>
        </p:style>
      </p:cxnSp>
      <p:sp>
        <p:nvSpPr>
          <p:cNvPr id="21" name="Inhaltsplatzhalter 2">
            <a:extLst>
              <a:ext uri="{FF2B5EF4-FFF2-40B4-BE49-F238E27FC236}">
                <a16:creationId xmlns:a16="http://schemas.microsoft.com/office/drawing/2014/main" id="{75F8BAEE-7EC8-4EC5-979A-3BFD2E5B2295}"/>
              </a:ext>
            </a:extLst>
          </p:cNvPr>
          <p:cNvSpPr txBox="1">
            <a:spLocks/>
          </p:cNvSpPr>
          <p:nvPr/>
        </p:nvSpPr>
        <p:spPr bwMode="auto">
          <a:xfrm>
            <a:off x="5157665" y="2339045"/>
            <a:ext cx="3600796" cy="510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9900"/>
              </a:buClr>
              <a:buFont typeface="Wingdings" pitchFamily="2" charset="2"/>
              <a:defRPr sz="2400">
                <a:solidFill>
                  <a:srgbClr val="006C30"/>
                </a:solidFill>
                <a:latin typeface="+mn-lt"/>
                <a:ea typeface="+mn-ea"/>
                <a:cs typeface="+mn-cs"/>
              </a:defRPr>
            </a:lvl1pPr>
            <a:lvl2pPr marL="742950" indent="-285750" algn="l" rtl="0" eaLnBrk="0" fontAlgn="base" hangingPunct="0">
              <a:lnSpc>
                <a:spcPct val="140000"/>
              </a:lnSpc>
              <a:spcBef>
                <a:spcPct val="20000"/>
              </a:spcBef>
              <a:spcAft>
                <a:spcPct val="0"/>
              </a:spcAft>
              <a:buClr>
                <a:srgbClr val="006600"/>
              </a:buClr>
              <a:buFont typeface="Times" pitchFamily="-44" charset="0"/>
              <a:buChar char="•"/>
              <a:defRPr sz="1600">
                <a:solidFill>
                  <a:srgbClr val="006C30"/>
                </a:solidFill>
                <a:latin typeface="+mn-lt"/>
              </a:defRPr>
            </a:lvl2pPr>
            <a:lvl3pPr marL="1143000" indent="-228600" algn="l" rtl="0" eaLnBrk="0" fontAlgn="base" hangingPunct="0">
              <a:spcBef>
                <a:spcPct val="20000"/>
              </a:spcBef>
              <a:spcAft>
                <a:spcPct val="0"/>
              </a:spcAft>
              <a:buClr>
                <a:srgbClr val="006600"/>
              </a:buClr>
              <a:buFont typeface="LMU CompatilFact" pitchFamily="2" charset="0"/>
              <a:buChar char="–"/>
              <a:defRPr sz="1600">
                <a:solidFill>
                  <a:srgbClr val="006C30"/>
                </a:solidFill>
                <a:latin typeface="+mn-lt"/>
              </a:defRPr>
            </a:lvl3pPr>
            <a:lvl4pPr marL="1562100" indent="-228600" algn="l" rtl="0" eaLnBrk="0" fontAlgn="base" hangingPunct="0">
              <a:spcBef>
                <a:spcPct val="20000"/>
              </a:spcBef>
              <a:spcAft>
                <a:spcPct val="0"/>
              </a:spcAft>
              <a:buClr>
                <a:srgbClr val="006600"/>
              </a:buClr>
              <a:buChar char="-"/>
              <a:defRPr sz="1600">
                <a:solidFill>
                  <a:srgbClr val="006C30"/>
                </a:solidFill>
                <a:latin typeface="+mn-lt"/>
              </a:defRPr>
            </a:lvl4pPr>
            <a:lvl5pPr marL="1981200" indent="-228600" algn="l" rtl="0" eaLnBrk="0" fontAlgn="base" hangingPunct="0">
              <a:spcBef>
                <a:spcPct val="20000"/>
              </a:spcBef>
              <a:spcAft>
                <a:spcPct val="0"/>
              </a:spcAft>
              <a:defRPr sz="1600">
                <a:solidFill>
                  <a:srgbClr val="006C30"/>
                </a:solidFill>
                <a:latin typeface="+mn-lt"/>
              </a:defRPr>
            </a:lvl5pPr>
            <a:lvl6pPr marL="2438400" indent="-228600" algn="l" rtl="0" fontAlgn="base">
              <a:spcBef>
                <a:spcPct val="20000"/>
              </a:spcBef>
              <a:spcAft>
                <a:spcPct val="0"/>
              </a:spcAft>
              <a:defRPr sz="1600">
                <a:solidFill>
                  <a:srgbClr val="006C30"/>
                </a:solidFill>
                <a:latin typeface="+mn-lt"/>
              </a:defRPr>
            </a:lvl6pPr>
            <a:lvl7pPr marL="2895600" indent="-228600" algn="l" rtl="0" fontAlgn="base">
              <a:spcBef>
                <a:spcPct val="20000"/>
              </a:spcBef>
              <a:spcAft>
                <a:spcPct val="0"/>
              </a:spcAft>
              <a:defRPr sz="1600">
                <a:solidFill>
                  <a:srgbClr val="006C30"/>
                </a:solidFill>
                <a:latin typeface="+mn-lt"/>
              </a:defRPr>
            </a:lvl7pPr>
            <a:lvl8pPr marL="3352800" indent="-228600" algn="l" rtl="0" fontAlgn="base">
              <a:spcBef>
                <a:spcPct val="20000"/>
              </a:spcBef>
              <a:spcAft>
                <a:spcPct val="0"/>
              </a:spcAft>
              <a:defRPr sz="1600">
                <a:solidFill>
                  <a:srgbClr val="006C30"/>
                </a:solidFill>
                <a:latin typeface="+mn-lt"/>
              </a:defRPr>
            </a:lvl8pPr>
            <a:lvl9pPr marL="3810000" indent="-228600" algn="l" rtl="0" fontAlgn="base">
              <a:spcBef>
                <a:spcPct val="20000"/>
              </a:spcBef>
              <a:spcAft>
                <a:spcPct val="0"/>
              </a:spcAft>
              <a:defRPr sz="1600">
                <a:solidFill>
                  <a:srgbClr val="006C30"/>
                </a:solidFill>
                <a:latin typeface="+mn-lt"/>
              </a:defRPr>
            </a:lvl9pPr>
          </a:lstStyle>
          <a:p>
            <a:pPr marL="0" indent="0" eaLnBrk="1" hangingPunct="1"/>
            <a:r>
              <a:rPr lang="en-GB" altLang="de-DE" kern="0" dirty="0">
                <a:latin typeface="Calibri" panose="020F0502020204030204" pitchFamily="34" charset="0"/>
              </a:rPr>
              <a:t>Interactive map</a:t>
            </a:r>
          </a:p>
          <a:p>
            <a:pPr marL="0" indent="0" eaLnBrk="1" hangingPunct="1"/>
            <a:endParaRPr lang="en-GB" altLang="de-DE" kern="0" dirty="0">
              <a:latin typeface="Calibri" panose="020F0502020204030204" pitchFamily="34" charset="0"/>
            </a:endParaRPr>
          </a:p>
          <a:p>
            <a:pPr marL="0" indent="0" eaLnBrk="1" hangingPunct="1"/>
            <a:endParaRPr lang="en-GB" altLang="de-DE" kern="0" dirty="0">
              <a:latin typeface="Calibri" panose="020F0502020204030204" pitchFamily="34" charset="0"/>
            </a:endParaRPr>
          </a:p>
          <a:p>
            <a:pPr marL="0" indent="0" eaLnBrk="1" hangingPunct="1"/>
            <a:endParaRPr lang="en-GB" altLang="de-DE" kern="0" dirty="0">
              <a:latin typeface="Calibri" panose="020F0502020204030204" pitchFamily="34" charset="0"/>
            </a:endParaRPr>
          </a:p>
          <a:p>
            <a:pPr marL="0" indent="0" eaLnBrk="1" hangingPunct="1"/>
            <a:endParaRPr lang="en-GB" altLang="de-DE" kern="0" dirty="0">
              <a:latin typeface="Calibri" panose="020F0502020204030204" pitchFamily="34" charset="0"/>
            </a:endParaRPr>
          </a:p>
          <a:p>
            <a:pPr marL="0" indent="0" eaLnBrk="1" hangingPunct="1"/>
            <a:endParaRPr lang="en-GB" altLang="de-DE" kern="0" dirty="0">
              <a:latin typeface="Calibri" panose="020F0502020204030204" pitchFamily="34" charset="0"/>
            </a:endParaRPr>
          </a:p>
          <a:p>
            <a:pPr marL="0" indent="0" eaLnBrk="1" hangingPunct="1"/>
            <a:r>
              <a:rPr lang="en-GB" altLang="de-DE" kern="0" dirty="0">
                <a:latin typeface="Calibri" panose="020F0502020204030204" pitchFamily="34" charset="0"/>
              </a:rPr>
              <a:t>	</a:t>
            </a:r>
          </a:p>
        </p:txBody>
      </p:sp>
      <p:sp>
        <p:nvSpPr>
          <p:cNvPr id="25" name="Inhaltsplatzhalter 2">
            <a:extLst>
              <a:ext uri="{FF2B5EF4-FFF2-40B4-BE49-F238E27FC236}">
                <a16:creationId xmlns:a16="http://schemas.microsoft.com/office/drawing/2014/main" id="{AD165D2D-F8B7-4ADA-A425-E846AA953B6F}"/>
              </a:ext>
            </a:extLst>
          </p:cNvPr>
          <p:cNvSpPr txBox="1">
            <a:spLocks/>
          </p:cNvSpPr>
          <p:nvPr/>
        </p:nvSpPr>
        <p:spPr bwMode="auto">
          <a:xfrm>
            <a:off x="5162204" y="3674917"/>
            <a:ext cx="3600796" cy="510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9900"/>
              </a:buClr>
              <a:buFont typeface="Wingdings" pitchFamily="2" charset="2"/>
              <a:defRPr sz="2400">
                <a:solidFill>
                  <a:srgbClr val="006C30"/>
                </a:solidFill>
                <a:latin typeface="+mn-lt"/>
                <a:ea typeface="+mn-ea"/>
                <a:cs typeface="+mn-cs"/>
              </a:defRPr>
            </a:lvl1pPr>
            <a:lvl2pPr marL="742950" indent="-285750" algn="l" rtl="0" eaLnBrk="0" fontAlgn="base" hangingPunct="0">
              <a:lnSpc>
                <a:spcPct val="140000"/>
              </a:lnSpc>
              <a:spcBef>
                <a:spcPct val="20000"/>
              </a:spcBef>
              <a:spcAft>
                <a:spcPct val="0"/>
              </a:spcAft>
              <a:buClr>
                <a:srgbClr val="006600"/>
              </a:buClr>
              <a:buFont typeface="Times" pitchFamily="-44" charset="0"/>
              <a:buChar char="•"/>
              <a:defRPr sz="1600">
                <a:solidFill>
                  <a:srgbClr val="006C30"/>
                </a:solidFill>
                <a:latin typeface="+mn-lt"/>
              </a:defRPr>
            </a:lvl2pPr>
            <a:lvl3pPr marL="1143000" indent="-228600" algn="l" rtl="0" eaLnBrk="0" fontAlgn="base" hangingPunct="0">
              <a:spcBef>
                <a:spcPct val="20000"/>
              </a:spcBef>
              <a:spcAft>
                <a:spcPct val="0"/>
              </a:spcAft>
              <a:buClr>
                <a:srgbClr val="006600"/>
              </a:buClr>
              <a:buFont typeface="LMU CompatilFact" pitchFamily="2" charset="0"/>
              <a:buChar char="–"/>
              <a:defRPr sz="1600">
                <a:solidFill>
                  <a:srgbClr val="006C30"/>
                </a:solidFill>
                <a:latin typeface="+mn-lt"/>
              </a:defRPr>
            </a:lvl3pPr>
            <a:lvl4pPr marL="1562100" indent="-228600" algn="l" rtl="0" eaLnBrk="0" fontAlgn="base" hangingPunct="0">
              <a:spcBef>
                <a:spcPct val="20000"/>
              </a:spcBef>
              <a:spcAft>
                <a:spcPct val="0"/>
              </a:spcAft>
              <a:buClr>
                <a:srgbClr val="006600"/>
              </a:buClr>
              <a:buChar char="-"/>
              <a:defRPr sz="1600">
                <a:solidFill>
                  <a:srgbClr val="006C30"/>
                </a:solidFill>
                <a:latin typeface="+mn-lt"/>
              </a:defRPr>
            </a:lvl4pPr>
            <a:lvl5pPr marL="1981200" indent="-228600" algn="l" rtl="0" eaLnBrk="0" fontAlgn="base" hangingPunct="0">
              <a:spcBef>
                <a:spcPct val="20000"/>
              </a:spcBef>
              <a:spcAft>
                <a:spcPct val="0"/>
              </a:spcAft>
              <a:defRPr sz="1600">
                <a:solidFill>
                  <a:srgbClr val="006C30"/>
                </a:solidFill>
                <a:latin typeface="+mn-lt"/>
              </a:defRPr>
            </a:lvl5pPr>
            <a:lvl6pPr marL="2438400" indent="-228600" algn="l" rtl="0" fontAlgn="base">
              <a:spcBef>
                <a:spcPct val="20000"/>
              </a:spcBef>
              <a:spcAft>
                <a:spcPct val="0"/>
              </a:spcAft>
              <a:defRPr sz="1600">
                <a:solidFill>
                  <a:srgbClr val="006C30"/>
                </a:solidFill>
                <a:latin typeface="+mn-lt"/>
              </a:defRPr>
            </a:lvl6pPr>
            <a:lvl7pPr marL="2895600" indent="-228600" algn="l" rtl="0" fontAlgn="base">
              <a:spcBef>
                <a:spcPct val="20000"/>
              </a:spcBef>
              <a:spcAft>
                <a:spcPct val="0"/>
              </a:spcAft>
              <a:defRPr sz="1600">
                <a:solidFill>
                  <a:srgbClr val="006C30"/>
                </a:solidFill>
                <a:latin typeface="+mn-lt"/>
              </a:defRPr>
            </a:lvl7pPr>
            <a:lvl8pPr marL="3352800" indent="-228600" algn="l" rtl="0" fontAlgn="base">
              <a:spcBef>
                <a:spcPct val="20000"/>
              </a:spcBef>
              <a:spcAft>
                <a:spcPct val="0"/>
              </a:spcAft>
              <a:defRPr sz="1600">
                <a:solidFill>
                  <a:srgbClr val="006C30"/>
                </a:solidFill>
                <a:latin typeface="+mn-lt"/>
              </a:defRPr>
            </a:lvl8pPr>
            <a:lvl9pPr marL="3810000" indent="-228600" algn="l" rtl="0" fontAlgn="base">
              <a:spcBef>
                <a:spcPct val="20000"/>
              </a:spcBef>
              <a:spcAft>
                <a:spcPct val="0"/>
              </a:spcAft>
              <a:defRPr sz="1600">
                <a:solidFill>
                  <a:srgbClr val="006C30"/>
                </a:solidFill>
                <a:latin typeface="+mn-lt"/>
              </a:defRPr>
            </a:lvl9pPr>
          </a:lstStyle>
          <a:p>
            <a:pPr marL="0" indent="0" eaLnBrk="1" hangingPunct="1"/>
            <a:r>
              <a:rPr lang="en-GB" altLang="de-DE" kern="0" dirty="0">
                <a:latin typeface="Calibri" panose="020F0502020204030204" pitchFamily="34" charset="0"/>
              </a:rPr>
              <a:t>SQL data base</a:t>
            </a:r>
          </a:p>
        </p:txBody>
      </p:sp>
      <p:sp>
        <p:nvSpPr>
          <p:cNvPr id="26" name="Inhaltsplatzhalter 2">
            <a:extLst>
              <a:ext uri="{FF2B5EF4-FFF2-40B4-BE49-F238E27FC236}">
                <a16:creationId xmlns:a16="http://schemas.microsoft.com/office/drawing/2014/main" id="{9BE1658E-EF2E-4338-A957-A21C8F661BB6}"/>
              </a:ext>
            </a:extLst>
          </p:cNvPr>
          <p:cNvSpPr txBox="1">
            <a:spLocks/>
          </p:cNvSpPr>
          <p:nvPr/>
        </p:nvSpPr>
        <p:spPr bwMode="auto">
          <a:xfrm>
            <a:off x="5157665" y="5008739"/>
            <a:ext cx="3600796" cy="49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9900"/>
              </a:buClr>
              <a:buFont typeface="Wingdings" pitchFamily="2" charset="2"/>
              <a:defRPr sz="2400">
                <a:solidFill>
                  <a:srgbClr val="006C30"/>
                </a:solidFill>
                <a:latin typeface="+mn-lt"/>
                <a:ea typeface="+mn-ea"/>
                <a:cs typeface="+mn-cs"/>
              </a:defRPr>
            </a:lvl1pPr>
            <a:lvl2pPr marL="742950" indent="-285750" algn="l" rtl="0" eaLnBrk="0" fontAlgn="base" hangingPunct="0">
              <a:lnSpc>
                <a:spcPct val="140000"/>
              </a:lnSpc>
              <a:spcBef>
                <a:spcPct val="20000"/>
              </a:spcBef>
              <a:spcAft>
                <a:spcPct val="0"/>
              </a:spcAft>
              <a:buClr>
                <a:srgbClr val="006600"/>
              </a:buClr>
              <a:buFont typeface="Times" pitchFamily="-44" charset="0"/>
              <a:buChar char="•"/>
              <a:defRPr sz="1600">
                <a:solidFill>
                  <a:srgbClr val="006C30"/>
                </a:solidFill>
                <a:latin typeface="+mn-lt"/>
              </a:defRPr>
            </a:lvl2pPr>
            <a:lvl3pPr marL="1143000" indent="-228600" algn="l" rtl="0" eaLnBrk="0" fontAlgn="base" hangingPunct="0">
              <a:spcBef>
                <a:spcPct val="20000"/>
              </a:spcBef>
              <a:spcAft>
                <a:spcPct val="0"/>
              </a:spcAft>
              <a:buClr>
                <a:srgbClr val="006600"/>
              </a:buClr>
              <a:buFont typeface="LMU CompatilFact" pitchFamily="2" charset="0"/>
              <a:buChar char="–"/>
              <a:defRPr sz="1600">
                <a:solidFill>
                  <a:srgbClr val="006C30"/>
                </a:solidFill>
                <a:latin typeface="+mn-lt"/>
              </a:defRPr>
            </a:lvl3pPr>
            <a:lvl4pPr marL="1562100" indent="-228600" algn="l" rtl="0" eaLnBrk="0" fontAlgn="base" hangingPunct="0">
              <a:spcBef>
                <a:spcPct val="20000"/>
              </a:spcBef>
              <a:spcAft>
                <a:spcPct val="0"/>
              </a:spcAft>
              <a:buClr>
                <a:srgbClr val="006600"/>
              </a:buClr>
              <a:buChar char="-"/>
              <a:defRPr sz="1600">
                <a:solidFill>
                  <a:srgbClr val="006C30"/>
                </a:solidFill>
                <a:latin typeface="+mn-lt"/>
              </a:defRPr>
            </a:lvl4pPr>
            <a:lvl5pPr marL="1981200" indent="-228600" algn="l" rtl="0" eaLnBrk="0" fontAlgn="base" hangingPunct="0">
              <a:spcBef>
                <a:spcPct val="20000"/>
              </a:spcBef>
              <a:spcAft>
                <a:spcPct val="0"/>
              </a:spcAft>
              <a:defRPr sz="1600">
                <a:solidFill>
                  <a:srgbClr val="006C30"/>
                </a:solidFill>
                <a:latin typeface="+mn-lt"/>
              </a:defRPr>
            </a:lvl5pPr>
            <a:lvl6pPr marL="2438400" indent="-228600" algn="l" rtl="0" fontAlgn="base">
              <a:spcBef>
                <a:spcPct val="20000"/>
              </a:spcBef>
              <a:spcAft>
                <a:spcPct val="0"/>
              </a:spcAft>
              <a:defRPr sz="1600">
                <a:solidFill>
                  <a:srgbClr val="006C30"/>
                </a:solidFill>
                <a:latin typeface="+mn-lt"/>
              </a:defRPr>
            </a:lvl6pPr>
            <a:lvl7pPr marL="2895600" indent="-228600" algn="l" rtl="0" fontAlgn="base">
              <a:spcBef>
                <a:spcPct val="20000"/>
              </a:spcBef>
              <a:spcAft>
                <a:spcPct val="0"/>
              </a:spcAft>
              <a:defRPr sz="1600">
                <a:solidFill>
                  <a:srgbClr val="006C30"/>
                </a:solidFill>
                <a:latin typeface="+mn-lt"/>
              </a:defRPr>
            </a:lvl7pPr>
            <a:lvl8pPr marL="3352800" indent="-228600" algn="l" rtl="0" fontAlgn="base">
              <a:spcBef>
                <a:spcPct val="20000"/>
              </a:spcBef>
              <a:spcAft>
                <a:spcPct val="0"/>
              </a:spcAft>
              <a:defRPr sz="1600">
                <a:solidFill>
                  <a:srgbClr val="006C30"/>
                </a:solidFill>
                <a:latin typeface="+mn-lt"/>
              </a:defRPr>
            </a:lvl8pPr>
            <a:lvl9pPr marL="3810000" indent="-228600" algn="l" rtl="0" fontAlgn="base">
              <a:spcBef>
                <a:spcPct val="20000"/>
              </a:spcBef>
              <a:spcAft>
                <a:spcPct val="0"/>
              </a:spcAft>
              <a:defRPr sz="1600">
                <a:solidFill>
                  <a:srgbClr val="006C30"/>
                </a:solidFill>
                <a:latin typeface="+mn-lt"/>
              </a:defRPr>
            </a:lvl9pPr>
          </a:lstStyle>
          <a:p>
            <a:pPr marL="0" indent="0" eaLnBrk="1" hangingPunct="1"/>
            <a:r>
              <a:rPr lang="en-GB" altLang="de-DE" kern="0" dirty="0">
                <a:latin typeface="Calibri" panose="020F0502020204030204" pitchFamily="34" charset="0"/>
              </a:rPr>
              <a:t>SQL interactive map</a:t>
            </a:r>
          </a:p>
          <a:p>
            <a:pPr marL="0" indent="0" eaLnBrk="1" hangingPunct="1"/>
            <a:r>
              <a:rPr lang="en-GB" altLang="de-DE" kern="0" dirty="0">
                <a:latin typeface="Calibri" panose="020F0502020204030204" pitchFamily="34" charset="0"/>
              </a:rPr>
              <a:t>	</a:t>
            </a:r>
          </a:p>
        </p:txBody>
      </p:sp>
    </p:spTree>
    <p:extLst>
      <p:ext uri="{BB962C8B-B14F-4D97-AF65-F5344CB8AC3E}">
        <p14:creationId xmlns:p14="http://schemas.microsoft.com/office/powerpoint/2010/main" val="759522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21"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Fußzeilenplatzhalter 5"/>
          <p:cNvSpPr>
            <a:spLocks noGrp="1"/>
          </p:cNvSpPr>
          <p:nvPr>
            <p:ph type="ftr" sz="quarter" idx="12"/>
          </p:nvPr>
        </p:nvSpPr>
        <p:spPr>
          <a:xfrm>
            <a:off x="606425" y="6499225"/>
            <a:ext cx="5414963" cy="366713"/>
          </a:xfrm>
          <a:noFill/>
        </p:spPr>
        <p:txBody>
          <a:bodyPr/>
          <a:lstStyle>
            <a:lvl1pPr>
              <a:defRPr sz="1400">
                <a:solidFill>
                  <a:schemeClr val="tx1"/>
                </a:solidFill>
                <a:latin typeface="LMU CompatilFact" pitchFamily="2" charset="0"/>
              </a:defRPr>
            </a:lvl1pPr>
            <a:lvl2pPr marL="742950" indent="-285750">
              <a:defRPr sz="1400">
                <a:solidFill>
                  <a:schemeClr val="tx1"/>
                </a:solidFill>
                <a:latin typeface="LMU CompatilFact" pitchFamily="2" charset="0"/>
              </a:defRPr>
            </a:lvl2pPr>
            <a:lvl3pPr marL="1143000" indent="-228600">
              <a:defRPr sz="1400">
                <a:solidFill>
                  <a:schemeClr val="tx1"/>
                </a:solidFill>
                <a:latin typeface="LMU CompatilFact" pitchFamily="2" charset="0"/>
              </a:defRPr>
            </a:lvl3pPr>
            <a:lvl4pPr marL="1600200" indent="-228600">
              <a:defRPr sz="1400">
                <a:solidFill>
                  <a:schemeClr val="tx1"/>
                </a:solidFill>
                <a:latin typeface="LMU CompatilFact" pitchFamily="2" charset="0"/>
              </a:defRPr>
            </a:lvl4pPr>
            <a:lvl5pPr marL="2057400" indent="-228600">
              <a:defRPr sz="1400">
                <a:solidFill>
                  <a:schemeClr val="tx1"/>
                </a:solidFill>
                <a:latin typeface="LMU CompatilFact" pitchFamily="2" charset="0"/>
              </a:defRPr>
            </a:lvl5pPr>
            <a:lvl6pPr marL="2514600" indent="-228600" eaLnBrk="0" fontAlgn="base" hangingPunct="0">
              <a:spcBef>
                <a:spcPct val="0"/>
              </a:spcBef>
              <a:spcAft>
                <a:spcPct val="0"/>
              </a:spcAft>
              <a:defRPr sz="1400">
                <a:solidFill>
                  <a:schemeClr val="tx1"/>
                </a:solidFill>
                <a:latin typeface="LMU CompatilFact" pitchFamily="2" charset="0"/>
              </a:defRPr>
            </a:lvl6pPr>
            <a:lvl7pPr marL="2971800" indent="-228600" eaLnBrk="0" fontAlgn="base" hangingPunct="0">
              <a:spcBef>
                <a:spcPct val="0"/>
              </a:spcBef>
              <a:spcAft>
                <a:spcPct val="0"/>
              </a:spcAft>
              <a:defRPr sz="1400">
                <a:solidFill>
                  <a:schemeClr val="tx1"/>
                </a:solidFill>
                <a:latin typeface="LMU CompatilFact" pitchFamily="2" charset="0"/>
              </a:defRPr>
            </a:lvl7pPr>
            <a:lvl8pPr marL="3429000" indent="-228600" eaLnBrk="0" fontAlgn="base" hangingPunct="0">
              <a:spcBef>
                <a:spcPct val="0"/>
              </a:spcBef>
              <a:spcAft>
                <a:spcPct val="0"/>
              </a:spcAft>
              <a:defRPr sz="1400">
                <a:solidFill>
                  <a:schemeClr val="tx1"/>
                </a:solidFill>
                <a:latin typeface="LMU CompatilFact" pitchFamily="2" charset="0"/>
              </a:defRPr>
            </a:lvl8pPr>
            <a:lvl9pPr marL="3886200" indent="-228600" eaLnBrk="0" fontAlgn="base" hangingPunct="0">
              <a:spcBef>
                <a:spcPct val="0"/>
              </a:spcBef>
              <a:spcAft>
                <a:spcPct val="0"/>
              </a:spcAft>
              <a:defRPr sz="1400">
                <a:solidFill>
                  <a:schemeClr val="tx1"/>
                </a:solidFill>
                <a:latin typeface="LMU CompatilFact" pitchFamily="2" charset="0"/>
              </a:defRPr>
            </a:lvl9pPr>
          </a:lstStyle>
          <a:p>
            <a:r>
              <a:rPr lang="de-DE" altLang="de-DE" dirty="0">
                <a:solidFill>
                  <a:srgbClr val="777777"/>
                </a:solidFill>
              </a:rPr>
              <a:t>© </a:t>
            </a:r>
            <a:r>
              <a:rPr lang="de-DE" altLang="de-DE" dirty="0" err="1">
                <a:solidFill>
                  <a:srgbClr val="777777"/>
                </a:solidFill>
              </a:rPr>
              <a:t>VerbaAlpina</a:t>
            </a:r>
            <a:r>
              <a:rPr lang="de-DE" altLang="de-DE" dirty="0">
                <a:solidFill>
                  <a:srgbClr val="777777"/>
                </a:solidFill>
              </a:rPr>
              <a:t> 2018</a:t>
            </a:r>
          </a:p>
        </p:txBody>
      </p:sp>
      <p:pic>
        <p:nvPicPr>
          <p:cNvPr id="8197"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Inhaltsplatzhalter 2"/>
          <p:cNvSpPr>
            <a:spLocks noGrp="1"/>
          </p:cNvSpPr>
          <p:nvPr>
            <p:ph idx="1"/>
          </p:nvPr>
        </p:nvSpPr>
        <p:spPr>
          <a:xfrm>
            <a:off x="5128499" y="1268073"/>
            <a:ext cx="3232509" cy="3849687"/>
          </a:xfrm>
        </p:spPr>
        <p:txBody>
          <a:bodyPr/>
          <a:lstStyle/>
          <a:p>
            <a:pPr marL="0" indent="0" eaLnBrk="1" hangingPunct="1"/>
            <a:r>
              <a:rPr lang="en-GB" altLang="de-DE" dirty="0">
                <a:latin typeface="Calibri" panose="020F0502020204030204" pitchFamily="34" charset="0"/>
              </a:rPr>
              <a:t>Two view modes: </a:t>
            </a:r>
          </a:p>
          <a:p>
            <a:pPr lvl="1" eaLnBrk="1" hangingPunct="1">
              <a:buFontTx/>
              <a:buChar char="-"/>
            </a:pPr>
            <a:r>
              <a:rPr lang="en-GB" altLang="de-DE" dirty="0">
                <a:latin typeface="Calibri" panose="020F0502020204030204" pitchFamily="34" charset="0"/>
              </a:rPr>
              <a:t>Physical &amp; hexagonal</a:t>
            </a:r>
          </a:p>
          <a:p>
            <a:pPr marL="0" indent="0" eaLnBrk="1" hangingPunct="1"/>
            <a:r>
              <a:rPr lang="en-GB" altLang="de-DE" dirty="0">
                <a:latin typeface="Calibri" panose="020F0502020204030204" pitchFamily="34" charset="0"/>
              </a:rPr>
              <a:t>	</a:t>
            </a:r>
          </a:p>
        </p:txBody>
      </p:sp>
      <p:sp>
        <p:nvSpPr>
          <p:cNvPr id="8199" name="Rechteck 13"/>
          <p:cNvSpPr>
            <a:spLocks noChangeArrowheads="1"/>
          </p:cNvSpPr>
          <p:nvPr/>
        </p:nvSpPr>
        <p:spPr bwMode="auto">
          <a:xfrm>
            <a:off x="304006" y="1268073"/>
            <a:ext cx="7489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LMU CompatilFact" pitchFamily="2" charset="0"/>
              </a:defRPr>
            </a:lvl1pPr>
            <a:lvl2pPr marL="742950" indent="-285750">
              <a:defRPr sz="1400">
                <a:solidFill>
                  <a:schemeClr val="tx1"/>
                </a:solidFill>
                <a:latin typeface="LMU CompatilFact" pitchFamily="2" charset="0"/>
              </a:defRPr>
            </a:lvl2pPr>
            <a:lvl3pPr marL="1143000" indent="-228600">
              <a:defRPr sz="1400">
                <a:solidFill>
                  <a:schemeClr val="tx1"/>
                </a:solidFill>
                <a:latin typeface="LMU CompatilFact" pitchFamily="2" charset="0"/>
              </a:defRPr>
            </a:lvl3pPr>
            <a:lvl4pPr marL="1600200" indent="-228600">
              <a:defRPr sz="1400">
                <a:solidFill>
                  <a:schemeClr val="tx1"/>
                </a:solidFill>
                <a:latin typeface="LMU CompatilFact" pitchFamily="2" charset="0"/>
              </a:defRPr>
            </a:lvl4pPr>
            <a:lvl5pPr marL="2057400" indent="-228600">
              <a:defRPr sz="1400">
                <a:solidFill>
                  <a:schemeClr val="tx1"/>
                </a:solidFill>
                <a:latin typeface="LMU CompatilFact" pitchFamily="2" charset="0"/>
              </a:defRPr>
            </a:lvl5pPr>
            <a:lvl6pPr marL="2514600" indent="-228600" eaLnBrk="0" fontAlgn="base" hangingPunct="0">
              <a:spcBef>
                <a:spcPct val="0"/>
              </a:spcBef>
              <a:spcAft>
                <a:spcPct val="0"/>
              </a:spcAft>
              <a:defRPr sz="1400">
                <a:solidFill>
                  <a:schemeClr val="tx1"/>
                </a:solidFill>
                <a:latin typeface="LMU CompatilFact" pitchFamily="2" charset="0"/>
              </a:defRPr>
            </a:lvl6pPr>
            <a:lvl7pPr marL="2971800" indent="-228600" eaLnBrk="0" fontAlgn="base" hangingPunct="0">
              <a:spcBef>
                <a:spcPct val="0"/>
              </a:spcBef>
              <a:spcAft>
                <a:spcPct val="0"/>
              </a:spcAft>
              <a:defRPr sz="1400">
                <a:solidFill>
                  <a:schemeClr val="tx1"/>
                </a:solidFill>
                <a:latin typeface="LMU CompatilFact" pitchFamily="2" charset="0"/>
              </a:defRPr>
            </a:lvl7pPr>
            <a:lvl8pPr marL="3429000" indent="-228600" eaLnBrk="0" fontAlgn="base" hangingPunct="0">
              <a:spcBef>
                <a:spcPct val="0"/>
              </a:spcBef>
              <a:spcAft>
                <a:spcPct val="0"/>
              </a:spcAft>
              <a:defRPr sz="1400">
                <a:solidFill>
                  <a:schemeClr val="tx1"/>
                </a:solidFill>
                <a:latin typeface="LMU CompatilFact" pitchFamily="2" charset="0"/>
              </a:defRPr>
            </a:lvl8pPr>
            <a:lvl9pPr marL="3886200" indent="-228600" eaLnBrk="0" fontAlgn="base" hangingPunct="0">
              <a:spcBef>
                <a:spcPct val="0"/>
              </a:spcBef>
              <a:spcAft>
                <a:spcPct val="0"/>
              </a:spcAft>
              <a:defRPr sz="1400">
                <a:solidFill>
                  <a:schemeClr val="tx1"/>
                </a:solidFill>
                <a:latin typeface="LMU CompatilFact" pitchFamily="2" charset="0"/>
              </a:defRPr>
            </a:lvl9pPr>
          </a:lstStyle>
          <a:p>
            <a:r>
              <a:rPr lang="en-GB" altLang="de-DE" sz="2400" b="1" dirty="0">
                <a:solidFill>
                  <a:srgbClr val="006C31"/>
                </a:solidFill>
                <a:latin typeface="Calibri" panose="020F0502020204030204" pitchFamily="34" charset="0"/>
              </a:rPr>
              <a:t>Data access: interactive map</a:t>
            </a:r>
          </a:p>
        </p:txBody>
      </p:sp>
      <p:pic>
        <p:nvPicPr>
          <p:cNvPr id="5" name="Grafik 4">
            <a:extLst>
              <a:ext uri="{FF2B5EF4-FFF2-40B4-BE49-F238E27FC236}">
                <a16:creationId xmlns:a16="http://schemas.microsoft.com/office/drawing/2014/main" id="{4B1FB941-AEAC-49F8-8847-879961065A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027" y="2058988"/>
            <a:ext cx="4394213" cy="24306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Grafik 2">
            <a:extLst>
              <a:ext uri="{FF2B5EF4-FFF2-40B4-BE49-F238E27FC236}">
                <a16:creationId xmlns:a16="http://schemas.microsoft.com/office/drawing/2014/main" id="{54968A5F-7F78-458A-B26E-AC4F62BEFF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1760" y="4018196"/>
            <a:ext cx="4394213" cy="24306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Inhaltsplatzhalter 2">
            <a:extLst>
              <a:ext uri="{FF2B5EF4-FFF2-40B4-BE49-F238E27FC236}">
                <a16:creationId xmlns:a16="http://schemas.microsoft.com/office/drawing/2014/main" id="{42653C6C-8EB2-42D2-A38F-85C16EE7A671}"/>
              </a:ext>
            </a:extLst>
          </p:cNvPr>
          <p:cNvSpPr txBox="1">
            <a:spLocks/>
          </p:cNvSpPr>
          <p:nvPr/>
        </p:nvSpPr>
        <p:spPr bwMode="auto">
          <a:xfrm>
            <a:off x="5116270" y="2177616"/>
            <a:ext cx="3232509" cy="384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9900"/>
              </a:buClr>
              <a:buFont typeface="Wingdings" pitchFamily="2" charset="2"/>
              <a:defRPr sz="2400">
                <a:solidFill>
                  <a:srgbClr val="006C30"/>
                </a:solidFill>
                <a:latin typeface="+mn-lt"/>
                <a:ea typeface="+mn-ea"/>
                <a:cs typeface="+mn-cs"/>
              </a:defRPr>
            </a:lvl1pPr>
            <a:lvl2pPr marL="742950" indent="-285750" algn="l" rtl="0" eaLnBrk="0" fontAlgn="base" hangingPunct="0">
              <a:lnSpc>
                <a:spcPct val="140000"/>
              </a:lnSpc>
              <a:spcBef>
                <a:spcPct val="20000"/>
              </a:spcBef>
              <a:spcAft>
                <a:spcPct val="0"/>
              </a:spcAft>
              <a:buClr>
                <a:srgbClr val="006600"/>
              </a:buClr>
              <a:buFont typeface="Times" pitchFamily="-44" charset="0"/>
              <a:buChar char="•"/>
              <a:defRPr sz="1600">
                <a:solidFill>
                  <a:srgbClr val="006C30"/>
                </a:solidFill>
                <a:latin typeface="+mn-lt"/>
              </a:defRPr>
            </a:lvl2pPr>
            <a:lvl3pPr marL="1143000" indent="-228600" algn="l" rtl="0" eaLnBrk="0" fontAlgn="base" hangingPunct="0">
              <a:spcBef>
                <a:spcPct val="20000"/>
              </a:spcBef>
              <a:spcAft>
                <a:spcPct val="0"/>
              </a:spcAft>
              <a:buClr>
                <a:srgbClr val="006600"/>
              </a:buClr>
              <a:buFont typeface="LMU CompatilFact" pitchFamily="2" charset="0"/>
              <a:buChar char="–"/>
              <a:defRPr sz="1600">
                <a:solidFill>
                  <a:srgbClr val="006C30"/>
                </a:solidFill>
                <a:latin typeface="+mn-lt"/>
              </a:defRPr>
            </a:lvl3pPr>
            <a:lvl4pPr marL="1562100" indent="-228600" algn="l" rtl="0" eaLnBrk="0" fontAlgn="base" hangingPunct="0">
              <a:spcBef>
                <a:spcPct val="20000"/>
              </a:spcBef>
              <a:spcAft>
                <a:spcPct val="0"/>
              </a:spcAft>
              <a:buClr>
                <a:srgbClr val="006600"/>
              </a:buClr>
              <a:buChar char="-"/>
              <a:defRPr sz="1600">
                <a:solidFill>
                  <a:srgbClr val="006C30"/>
                </a:solidFill>
                <a:latin typeface="+mn-lt"/>
              </a:defRPr>
            </a:lvl4pPr>
            <a:lvl5pPr marL="1981200" indent="-228600" algn="l" rtl="0" eaLnBrk="0" fontAlgn="base" hangingPunct="0">
              <a:spcBef>
                <a:spcPct val="20000"/>
              </a:spcBef>
              <a:spcAft>
                <a:spcPct val="0"/>
              </a:spcAft>
              <a:defRPr sz="1600">
                <a:solidFill>
                  <a:srgbClr val="006C30"/>
                </a:solidFill>
                <a:latin typeface="+mn-lt"/>
              </a:defRPr>
            </a:lvl5pPr>
            <a:lvl6pPr marL="2438400" indent="-228600" algn="l" rtl="0" fontAlgn="base">
              <a:spcBef>
                <a:spcPct val="20000"/>
              </a:spcBef>
              <a:spcAft>
                <a:spcPct val="0"/>
              </a:spcAft>
              <a:defRPr sz="1600">
                <a:solidFill>
                  <a:srgbClr val="006C30"/>
                </a:solidFill>
                <a:latin typeface="+mn-lt"/>
              </a:defRPr>
            </a:lvl6pPr>
            <a:lvl7pPr marL="2895600" indent="-228600" algn="l" rtl="0" fontAlgn="base">
              <a:spcBef>
                <a:spcPct val="20000"/>
              </a:spcBef>
              <a:spcAft>
                <a:spcPct val="0"/>
              </a:spcAft>
              <a:defRPr sz="1600">
                <a:solidFill>
                  <a:srgbClr val="006C30"/>
                </a:solidFill>
                <a:latin typeface="+mn-lt"/>
              </a:defRPr>
            </a:lvl7pPr>
            <a:lvl8pPr marL="3352800" indent="-228600" algn="l" rtl="0" fontAlgn="base">
              <a:spcBef>
                <a:spcPct val="20000"/>
              </a:spcBef>
              <a:spcAft>
                <a:spcPct val="0"/>
              </a:spcAft>
              <a:defRPr sz="1600">
                <a:solidFill>
                  <a:srgbClr val="006C30"/>
                </a:solidFill>
                <a:latin typeface="+mn-lt"/>
              </a:defRPr>
            </a:lvl8pPr>
            <a:lvl9pPr marL="3810000" indent="-228600" algn="l" rtl="0" fontAlgn="base">
              <a:spcBef>
                <a:spcPct val="20000"/>
              </a:spcBef>
              <a:spcAft>
                <a:spcPct val="0"/>
              </a:spcAft>
              <a:defRPr sz="1600">
                <a:solidFill>
                  <a:srgbClr val="006C30"/>
                </a:solidFill>
                <a:latin typeface="+mn-lt"/>
              </a:defRPr>
            </a:lvl9pPr>
          </a:lstStyle>
          <a:p>
            <a:pPr marL="0" indent="0" eaLnBrk="1" hangingPunct="1"/>
            <a:r>
              <a:rPr lang="en-GB" altLang="de-DE" kern="0" dirty="0">
                <a:latin typeface="Calibri" panose="020F0502020204030204" pitchFamily="34" charset="0"/>
              </a:rPr>
              <a:t>Diverse filters: </a:t>
            </a:r>
          </a:p>
          <a:p>
            <a:pPr lvl="1" eaLnBrk="1" hangingPunct="1">
              <a:buFontTx/>
              <a:buChar char="-"/>
            </a:pPr>
            <a:r>
              <a:rPr lang="en-GB" altLang="de-DE" kern="0" dirty="0" err="1">
                <a:latin typeface="Calibri" panose="020F0502020204030204" pitchFamily="34" charset="0"/>
              </a:rPr>
              <a:t>Onomasiologic</a:t>
            </a:r>
            <a:endParaRPr lang="en-GB" altLang="de-DE" kern="0" dirty="0">
              <a:latin typeface="Calibri" panose="020F0502020204030204" pitchFamily="34" charset="0"/>
            </a:endParaRPr>
          </a:p>
          <a:p>
            <a:pPr lvl="1" eaLnBrk="1" hangingPunct="1">
              <a:buFontTx/>
              <a:buChar char="-"/>
            </a:pPr>
            <a:r>
              <a:rPr lang="en-GB" altLang="de-DE" kern="0" dirty="0" err="1">
                <a:latin typeface="Calibri" panose="020F0502020204030204" pitchFamily="34" charset="0"/>
              </a:rPr>
              <a:t>Semasiologic</a:t>
            </a:r>
            <a:endParaRPr lang="en-GB" altLang="de-DE" kern="0" dirty="0">
              <a:latin typeface="Calibri" panose="020F0502020204030204" pitchFamily="34" charset="0"/>
            </a:endParaRPr>
          </a:p>
          <a:p>
            <a:pPr lvl="1" eaLnBrk="1" hangingPunct="1">
              <a:buFontTx/>
              <a:buChar char="-"/>
            </a:pPr>
            <a:r>
              <a:rPr lang="en-GB" altLang="de-DE" kern="0" dirty="0">
                <a:latin typeface="Calibri" panose="020F0502020204030204" pitchFamily="34" charset="0"/>
              </a:rPr>
              <a:t>Peripherical data</a:t>
            </a:r>
          </a:p>
          <a:p>
            <a:pPr eaLnBrk="1" hangingPunct="1">
              <a:buFontTx/>
              <a:buChar char="-"/>
            </a:pPr>
            <a:endParaRPr lang="en-GB" altLang="de-DE" kern="0" dirty="0">
              <a:latin typeface="Calibri" panose="020F0502020204030204" pitchFamily="34" charset="0"/>
            </a:endParaRPr>
          </a:p>
        </p:txBody>
      </p:sp>
      <p:sp>
        <p:nvSpPr>
          <p:cNvPr id="2" name="Rechteck 1">
            <a:extLst>
              <a:ext uri="{FF2B5EF4-FFF2-40B4-BE49-F238E27FC236}">
                <a16:creationId xmlns:a16="http://schemas.microsoft.com/office/drawing/2014/main" id="{3C476FE6-9A13-4BCE-A120-4BFD1591EE12}"/>
              </a:ext>
            </a:extLst>
          </p:cNvPr>
          <p:cNvSpPr/>
          <p:nvPr/>
        </p:nvSpPr>
        <p:spPr>
          <a:xfrm>
            <a:off x="4131915" y="6180951"/>
            <a:ext cx="4644058" cy="276999"/>
          </a:xfrm>
          <a:prstGeom prst="rect">
            <a:avLst/>
          </a:prstGeom>
        </p:spPr>
        <p:txBody>
          <a:bodyPr wrap="square">
            <a:spAutoFit/>
          </a:bodyPr>
          <a:lstStyle/>
          <a:p>
            <a:pPr algn="ctr"/>
            <a:r>
              <a:rPr lang="de-DE" sz="1200" dirty="0"/>
              <a:t>https://www.verba-alpina.gwi.uni-muenchen.de/?page_id=133</a:t>
            </a:r>
          </a:p>
        </p:txBody>
      </p:sp>
      <p:sp>
        <p:nvSpPr>
          <p:cNvPr id="4" name="Rechteck 3">
            <a:extLst>
              <a:ext uri="{FF2B5EF4-FFF2-40B4-BE49-F238E27FC236}">
                <a16:creationId xmlns:a16="http://schemas.microsoft.com/office/drawing/2014/main" id="{4E4AC09B-114F-496E-BF10-BB0F2BB89BB7}"/>
              </a:ext>
            </a:extLst>
          </p:cNvPr>
          <p:cNvSpPr/>
          <p:nvPr/>
        </p:nvSpPr>
        <p:spPr>
          <a:xfrm>
            <a:off x="373370" y="4856588"/>
            <a:ext cx="4572000" cy="307777"/>
          </a:xfrm>
          <a:prstGeom prst="rect">
            <a:avLst/>
          </a:prstGeom>
        </p:spPr>
        <p:txBody>
          <a:bodyPr>
            <a:spAutoFit/>
          </a:bodyPr>
          <a:lstStyle/>
          <a:p>
            <a:pPr marL="0" indent="0" eaLnBrk="1" hangingPunct="1"/>
            <a:r>
              <a:rPr lang="en-GB" altLang="de-DE" kern="0" dirty="0">
                <a:latin typeface="Calibri" panose="020F0502020204030204" pitchFamily="34" charset="0"/>
              </a:rPr>
              <a:t>	</a:t>
            </a:r>
          </a:p>
        </p:txBody>
      </p:sp>
      <p:sp>
        <p:nvSpPr>
          <p:cNvPr id="14" name="Inhaltsplatzhalter 2">
            <a:extLst>
              <a:ext uri="{FF2B5EF4-FFF2-40B4-BE49-F238E27FC236}">
                <a16:creationId xmlns:a16="http://schemas.microsoft.com/office/drawing/2014/main" id="{DC29DE89-E629-471C-A1F4-D06D8E906B9B}"/>
              </a:ext>
            </a:extLst>
          </p:cNvPr>
          <p:cNvSpPr txBox="1">
            <a:spLocks/>
          </p:cNvSpPr>
          <p:nvPr/>
        </p:nvSpPr>
        <p:spPr bwMode="auto">
          <a:xfrm>
            <a:off x="431428" y="4672546"/>
            <a:ext cx="3232509" cy="1354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9900"/>
              </a:buClr>
              <a:buFont typeface="Wingdings" pitchFamily="2" charset="2"/>
              <a:defRPr sz="2400">
                <a:solidFill>
                  <a:srgbClr val="006C30"/>
                </a:solidFill>
                <a:latin typeface="+mn-lt"/>
                <a:ea typeface="+mn-ea"/>
                <a:cs typeface="+mn-cs"/>
              </a:defRPr>
            </a:lvl1pPr>
            <a:lvl2pPr marL="742950" indent="-285750" algn="l" rtl="0" eaLnBrk="0" fontAlgn="base" hangingPunct="0">
              <a:lnSpc>
                <a:spcPct val="140000"/>
              </a:lnSpc>
              <a:spcBef>
                <a:spcPct val="20000"/>
              </a:spcBef>
              <a:spcAft>
                <a:spcPct val="0"/>
              </a:spcAft>
              <a:buClr>
                <a:srgbClr val="006600"/>
              </a:buClr>
              <a:buFont typeface="Times" pitchFamily="-44" charset="0"/>
              <a:buChar char="•"/>
              <a:defRPr sz="1600">
                <a:solidFill>
                  <a:srgbClr val="006C30"/>
                </a:solidFill>
                <a:latin typeface="+mn-lt"/>
              </a:defRPr>
            </a:lvl2pPr>
            <a:lvl3pPr marL="1143000" indent="-228600" algn="l" rtl="0" eaLnBrk="0" fontAlgn="base" hangingPunct="0">
              <a:spcBef>
                <a:spcPct val="20000"/>
              </a:spcBef>
              <a:spcAft>
                <a:spcPct val="0"/>
              </a:spcAft>
              <a:buClr>
                <a:srgbClr val="006600"/>
              </a:buClr>
              <a:buFont typeface="LMU CompatilFact" pitchFamily="2" charset="0"/>
              <a:buChar char="–"/>
              <a:defRPr sz="1600">
                <a:solidFill>
                  <a:srgbClr val="006C30"/>
                </a:solidFill>
                <a:latin typeface="+mn-lt"/>
              </a:defRPr>
            </a:lvl3pPr>
            <a:lvl4pPr marL="1562100" indent="-228600" algn="l" rtl="0" eaLnBrk="0" fontAlgn="base" hangingPunct="0">
              <a:spcBef>
                <a:spcPct val="20000"/>
              </a:spcBef>
              <a:spcAft>
                <a:spcPct val="0"/>
              </a:spcAft>
              <a:buClr>
                <a:srgbClr val="006600"/>
              </a:buClr>
              <a:buChar char="-"/>
              <a:defRPr sz="1600">
                <a:solidFill>
                  <a:srgbClr val="006C30"/>
                </a:solidFill>
                <a:latin typeface="+mn-lt"/>
              </a:defRPr>
            </a:lvl4pPr>
            <a:lvl5pPr marL="1981200" indent="-228600" algn="l" rtl="0" eaLnBrk="0" fontAlgn="base" hangingPunct="0">
              <a:spcBef>
                <a:spcPct val="20000"/>
              </a:spcBef>
              <a:spcAft>
                <a:spcPct val="0"/>
              </a:spcAft>
              <a:defRPr sz="1600">
                <a:solidFill>
                  <a:srgbClr val="006C30"/>
                </a:solidFill>
                <a:latin typeface="+mn-lt"/>
              </a:defRPr>
            </a:lvl5pPr>
            <a:lvl6pPr marL="2438400" indent="-228600" algn="l" rtl="0" fontAlgn="base">
              <a:spcBef>
                <a:spcPct val="20000"/>
              </a:spcBef>
              <a:spcAft>
                <a:spcPct val="0"/>
              </a:spcAft>
              <a:defRPr sz="1600">
                <a:solidFill>
                  <a:srgbClr val="006C30"/>
                </a:solidFill>
                <a:latin typeface="+mn-lt"/>
              </a:defRPr>
            </a:lvl6pPr>
            <a:lvl7pPr marL="2895600" indent="-228600" algn="l" rtl="0" fontAlgn="base">
              <a:spcBef>
                <a:spcPct val="20000"/>
              </a:spcBef>
              <a:spcAft>
                <a:spcPct val="0"/>
              </a:spcAft>
              <a:defRPr sz="1600">
                <a:solidFill>
                  <a:srgbClr val="006C30"/>
                </a:solidFill>
                <a:latin typeface="+mn-lt"/>
              </a:defRPr>
            </a:lvl7pPr>
            <a:lvl8pPr marL="3352800" indent="-228600" algn="l" rtl="0" fontAlgn="base">
              <a:spcBef>
                <a:spcPct val="20000"/>
              </a:spcBef>
              <a:spcAft>
                <a:spcPct val="0"/>
              </a:spcAft>
              <a:defRPr sz="1600">
                <a:solidFill>
                  <a:srgbClr val="006C30"/>
                </a:solidFill>
                <a:latin typeface="+mn-lt"/>
              </a:defRPr>
            </a:lvl8pPr>
            <a:lvl9pPr marL="3810000" indent="-228600" algn="l" rtl="0" fontAlgn="base">
              <a:spcBef>
                <a:spcPct val="20000"/>
              </a:spcBef>
              <a:spcAft>
                <a:spcPct val="0"/>
              </a:spcAft>
              <a:defRPr sz="1600">
                <a:solidFill>
                  <a:srgbClr val="006C30"/>
                </a:solidFill>
                <a:latin typeface="+mn-lt"/>
              </a:defRPr>
            </a:lvl9pPr>
          </a:lstStyle>
          <a:p>
            <a:pPr marL="57150" indent="0" eaLnBrk="1" hangingPunct="1"/>
            <a:r>
              <a:rPr lang="en-GB" altLang="de-DE" kern="0" dirty="0">
                <a:latin typeface="Calibri" panose="020F0502020204030204" pitchFamily="34" charset="0"/>
              </a:rPr>
              <a:t>Tools:</a:t>
            </a:r>
          </a:p>
          <a:p>
            <a:pPr marL="800100" lvl="1" eaLnBrk="1" hangingPunct="1">
              <a:buFontTx/>
              <a:buChar char="-"/>
            </a:pPr>
            <a:r>
              <a:rPr lang="en-GB" altLang="de-DE" kern="0" dirty="0">
                <a:latin typeface="Calibri" panose="020F0502020204030204" pitchFamily="34" charset="0"/>
              </a:rPr>
              <a:t>Quantifying Tool</a:t>
            </a:r>
          </a:p>
          <a:p>
            <a:pPr marL="800100" lvl="1" eaLnBrk="1" hangingPunct="1">
              <a:buFontTx/>
              <a:buChar char="-"/>
            </a:pPr>
            <a:r>
              <a:rPr lang="en-GB" altLang="de-DE" kern="0" dirty="0">
                <a:latin typeface="Calibri" panose="020F0502020204030204" pitchFamily="34" charset="0"/>
              </a:rPr>
              <a:t>Synoptic maps</a:t>
            </a:r>
          </a:p>
          <a:p>
            <a:pPr eaLnBrk="1" hangingPunct="1">
              <a:buFontTx/>
              <a:buChar char="-"/>
            </a:pPr>
            <a:endParaRPr lang="en-GB" altLang="de-DE" kern="0" dirty="0">
              <a:latin typeface="Calibri" panose="020F0502020204030204" pitchFamily="34" charset="0"/>
            </a:endParaRPr>
          </a:p>
        </p:txBody>
      </p:sp>
      <p:sp>
        <p:nvSpPr>
          <p:cNvPr id="15" name="Datumsplatzhalter 3">
            <a:extLst>
              <a:ext uri="{FF2B5EF4-FFF2-40B4-BE49-F238E27FC236}">
                <a16:creationId xmlns:a16="http://schemas.microsoft.com/office/drawing/2014/main" id="{FE78A0F9-F4B1-4794-963E-4CEE1A1581A5}"/>
              </a:ext>
            </a:extLst>
          </p:cNvPr>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16" name="Titel 1">
            <a:extLst>
              <a:ext uri="{FF2B5EF4-FFF2-40B4-BE49-F238E27FC236}">
                <a16:creationId xmlns:a16="http://schemas.microsoft.com/office/drawing/2014/main" id="{0BE72EBA-322F-4FB4-8117-9CD316E6E0BF}"/>
              </a:ext>
            </a:extLst>
          </p:cNvPr>
          <p:cNvSpPr txBox="1">
            <a:spLocks/>
          </p:cNvSpPr>
          <p:nvPr/>
        </p:nvSpPr>
        <p:spPr bwMode="auto">
          <a:xfrm>
            <a:off x="2123728" y="404664"/>
            <a:ext cx="39417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1600">
                <a:solidFill>
                  <a:srgbClr val="006C30"/>
                </a:solidFill>
                <a:latin typeface="+mj-lt"/>
                <a:ea typeface="+mj-ea"/>
                <a:cs typeface="+mj-cs"/>
              </a:defRPr>
            </a:lvl1pPr>
            <a:lvl2pPr algn="l" rtl="0" eaLnBrk="0" fontAlgn="base" hangingPunct="0">
              <a:spcBef>
                <a:spcPct val="0"/>
              </a:spcBef>
              <a:spcAft>
                <a:spcPct val="0"/>
              </a:spcAft>
              <a:defRPr sz="1600">
                <a:solidFill>
                  <a:srgbClr val="006C30"/>
                </a:solidFill>
                <a:latin typeface="LMU CompatilFact" pitchFamily="2" charset="0"/>
              </a:defRPr>
            </a:lvl2pPr>
            <a:lvl3pPr algn="l" rtl="0" eaLnBrk="0" fontAlgn="base" hangingPunct="0">
              <a:spcBef>
                <a:spcPct val="0"/>
              </a:spcBef>
              <a:spcAft>
                <a:spcPct val="0"/>
              </a:spcAft>
              <a:defRPr sz="1600">
                <a:solidFill>
                  <a:srgbClr val="006C30"/>
                </a:solidFill>
                <a:latin typeface="LMU CompatilFact" pitchFamily="2" charset="0"/>
              </a:defRPr>
            </a:lvl3pPr>
            <a:lvl4pPr algn="l" rtl="0" eaLnBrk="0" fontAlgn="base" hangingPunct="0">
              <a:spcBef>
                <a:spcPct val="0"/>
              </a:spcBef>
              <a:spcAft>
                <a:spcPct val="0"/>
              </a:spcAft>
              <a:defRPr sz="1600">
                <a:solidFill>
                  <a:srgbClr val="006C30"/>
                </a:solidFill>
                <a:latin typeface="LMU CompatilFact" pitchFamily="2" charset="0"/>
              </a:defRPr>
            </a:lvl4pPr>
            <a:lvl5pPr algn="l" rtl="0" eaLnBrk="0" fontAlgn="base" hangingPunct="0">
              <a:spcBef>
                <a:spcPct val="0"/>
              </a:spcBef>
              <a:spcAft>
                <a:spcPct val="0"/>
              </a:spcAft>
              <a:defRPr sz="1600">
                <a:solidFill>
                  <a:srgbClr val="006C30"/>
                </a:solidFill>
                <a:latin typeface="LMU CompatilFact" pitchFamily="2" charset="0"/>
              </a:defRPr>
            </a:lvl5pPr>
            <a:lvl6pPr marL="457200" algn="l" rtl="0" fontAlgn="base">
              <a:spcBef>
                <a:spcPct val="0"/>
              </a:spcBef>
              <a:spcAft>
                <a:spcPct val="0"/>
              </a:spcAft>
              <a:defRPr sz="1600">
                <a:solidFill>
                  <a:srgbClr val="006C30"/>
                </a:solidFill>
                <a:latin typeface="LMU CompatilFact" pitchFamily="2" charset="0"/>
              </a:defRPr>
            </a:lvl6pPr>
            <a:lvl7pPr marL="914400" algn="l" rtl="0" fontAlgn="base">
              <a:spcBef>
                <a:spcPct val="0"/>
              </a:spcBef>
              <a:spcAft>
                <a:spcPct val="0"/>
              </a:spcAft>
              <a:defRPr sz="1600">
                <a:solidFill>
                  <a:srgbClr val="006C30"/>
                </a:solidFill>
                <a:latin typeface="LMU CompatilFact" pitchFamily="2" charset="0"/>
              </a:defRPr>
            </a:lvl7pPr>
            <a:lvl8pPr marL="1371600" algn="l" rtl="0" fontAlgn="base">
              <a:spcBef>
                <a:spcPct val="0"/>
              </a:spcBef>
              <a:spcAft>
                <a:spcPct val="0"/>
              </a:spcAft>
              <a:defRPr sz="1600">
                <a:solidFill>
                  <a:srgbClr val="006C30"/>
                </a:solidFill>
                <a:latin typeface="LMU CompatilFact" pitchFamily="2" charset="0"/>
              </a:defRPr>
            </a:lvl8pPr>
            <a:lvl9pPr marL="1828800" algn="l" rtl="0" fontAlgn="base">
              <a:spcBef>
                <a:spcPct val="0"/>
              </a:spcBef>
              <a:spcAft>
                <a:spcPct val="0"/>
              </a:spcAft>
              <a:defRPr sz="1600">
                <a:solidFill>
                  <a:srgbClr val="006C30"/>
                </a:solidFill>
                <a:latin typeface="LMU CompatilFact" pitchFamily="2" charset="0"/>
              </a:defRPr>
            </a:lvl9pPr>
          </a:lstStyle>
          <a:p>
            <a:r>
              <a:rPr lang="de-DE" kern="0" dirty="0"/>
              <a:t>The Virtual Research Environment </a:t>
            </a:r>
            <a:r>
              <a:rPr lang="de-DE" kern="0" dirty="0" err="1"/>
              <a:t>of</a:t>
            </a:r>
            <a:r>
              <a:rPr lang="de-DE" kern="0" dirty="0"/>
              <a:t> </a:t>
            </a:r>
            <a:r>
              <a:rPr lang="en-US" kern="0" dirty="0" err="1"/>
              <a:t>VerbaAlpina</a:t>
            </a:r>
            <a:r>
              <a:rPr lang="en-US" kern="0" dirty="0"/>
              <a:t> and its Lexicographic Function</a:t>
            </a:r>
            <a:endParaRPr lang="de-DE" kern="0" dirty="0"/>
          </a:p>
        </p:txBody>
      </p:sp>
      <p:pic>
        <p:nvPicPr>
          <p:cNvPr id="6" name="Grafik 5">
            <a:extLst>
              <a:ext uri="{FF2B5EF4-FFF2-40B4-BE49-F238E27FC236}">
                <a16:creationId xmlns:a16="http://schemas.microsoft.com/office/drawing/2014/main" id="{48D07F1D-E677-49AB-8F26-470C1E8B225E}"/>
              </a:ext>
            </a:extLst>
          </p:cNvPr>
          <p:cNvPicPr>
            <a:picLocks noChangeAspect="1"/>
          </p:cNvPicPr>
          <p:nvPr/>
        </p:nvPicPr>
        <p:blipFill>
          <a:blip r:embed="rId6"/>
          <a:stretch>
            <a:fillRect/>
          </a:stretch>
        </p:blipFill>
        <p:spPr>
          <a:xfrm>
            <a:off x="1542256" y="2024082"/>
            <a:ext cx="3543300" cy="4105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Rechteck 17">
            <a:extLst>
              <a:ext uri="{FF2B5EF4-FFF2-40B4-BE49-F238E27FC236}">
                <a16:creationId xmlns:a16="http://schemas.microsoft.com/office/drawing/2014/main" id="{2266EF0A-BF39-4FA4-9705-AD01EADBE8EF}"/>
              </a:ext>
            </a:extLst>
          </p:cNvPr>
          <p:cNvSpPr/>
          <p:nvPr/>
        </p:nvSpPr>
        <p:spPr bwMode="auto">
          <a:xfrm>
            <a:off x="345629" y="2025076"/>
            <a:ext cx="1058019" cy="1187900"/>
          </a:xfrm>
          <a:prstGeom prst="rect">
            <a:avLst/>
          </a:prstGeom>
          <a:noFill/>
          <a:ln w="190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0">
            <a:scrgbClr r="0" g="0" b="0"/>
          </a:lnRef>
          <a:fillRef idx="0">
            <a:scrgbClr r="0" g="0" b="0"/>
          </a:fillRef>
          <a:effectRef idx="0">
            <a:scrgbClr r="0" g="0" b="0"/>
          </a:effectRef>
          <a:fontRef idx="minor">
            <a:schemeClr val="accent2"/>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a:ln>
                <a:noFill/>
              </a:ln>
              <a:solidFill>
                <a:schemeClr val="tx1"/>
              </a:solidFill>
              <a:effectLst/>
              <a:latin typeface="LMU CompatilFact" pitchFamily="2" charset="0"/>
            </a:endParaRPr>
          </a:p>
        </p:txBody>
      </p:sp>
    </p:spTree>
    <p:extLst>
      <p:ext uri="{BB962C8B-B14F-4D97-AF65-F5344CB8AC3E}">
        <p14:creationId xmlns:p14="http://schemas.microsoft.com/office/powerpoint/2010/main" val="236975683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ABB09B9D-343A-4184-BEF4-0131BDA699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278" y="1412776"/>
            <a:ext cx="8461775" cy="4680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fik 3">
            <a:extLst>
              <a:ext uri="{FF2B5EF4-FFF2-40B4-BE49-F238E27FC236}">
                <a16:creationId xmlns:a16="http://schemas.microsoft.com/office/drawing/2014/main" id="{3F394A5E-6CFB-4D7B-8AF8-8E820A40E4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112" y="1412776"/>
            <a:ext cx="8461775" cy="4680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195" name="Fußzeilenplatzhalter 5"/>
          <p:cNvSpPr>
            <a:spLocks noGrp="1"/>
          </p:cNvSpPr>
          <p:nvPr>
            <p:ph type="ftr" sz="quarter" idx="12"/>
          </p:nvPr>
        </p:nvSpPr>
        <p:spPr>
          <a:xfrm>
            <a:off x="606425" y="6499225"/>
            <a:ext cx="5414963" cy="366713"/>
          </a:xfrm>
          <a:noFill/>
        </p:spPr>
        <p:txBody>
          <a:bodyPr/>
          <a:lstStyle>
            <a:lvl1pPr>
              <a:defRPr sz="1400">
                <a:solidFill>
                  <a:schemeClr val="tx1"/>
                </a:solidFill>
                <a:latin typeface="LMU CompatilFact" pitchFamily="2" charset="0"/>
              </a:defRPr>
            </a:lvl1pPr>
            <a:lvl2pPr marL="742950" indent="-285750">
              <a:defRPr sz="1400">
                <a:solidFill>
                  <a:schemeClr val="tx1"/>
                </a:solidFill>
                <a:latin typeface="LMU CompatilFact" pitchFamily="2" charset="0"/>
              </a:defRPr>
            </a:lvl2pPr>
            <a:lvl3pPr marL="1143000" indent="-228600">
              <a:defRPr sz="1400">
                <a:solidFill>
                  <a:schemeClr val="tx1"/>
                </a:solidFill>
                <a:latin typeface="LMU CompatilFact" pitchFamily="2" charset="0"/>
              </a:defRPr>
            </a:lvl3pPr>
            <a:lvl4pPr marL="1600200" indent="-228600">
              <a:defRPr sz="1400">
                <a:solidFill>
                  <a:schemeClr val="tx1"/>
                </a:solidFill>
                <a:latin typeface="LMU CompatilFact" pitchFamily="2" charset="0"/>
              </a:defRPr>
            </a:lvl4pPr>
            <a:lvl5pPr marL="2057400" indent="-228600">
              <a:defRPr sz="1400">
                <a:solidFill>
                  <a:schemeClr val="tx1"/>
                </a:solidFill>
                <a:latin typeface="LMU CompatilFact" pitchFamily="2" charset="0"/>
              </a:defRPr>
            </a:lvl5pPr>
            <a:lvl6pPr marL="2514600" indent="-228600" eaLnBrk="0" fontAlgn="base" hangingPunct="0">
              <a:spcBef>
                <a:spcPct val="0"/>
              </a:spcBef>
              <a:spcAft>
                <a:spcPct val="0"/>
              </a:spcAft>
              <a:defRPr sz="1400">
                <a:solidFill>
                  <a:schemeClr val="tx1"/>
                </a:solidFill>
                <a:latin typeface="LMU CompatilFact" pitchFamily="2" charset="0"/>
              </a:defRPr>
            </a:lvl6pPr>
            <a:lvl7pPr marL="2971800" indent="-228600" eaLnBrk="0" fontAlgn="base" hangingPunct="0">
              <a:spcBef>
                <a:spcPct val="0"/>
              </a:spcBef>
              <a:spcAft>
                <a:spcPct val="0"/>
              </a:spcAft>
              <a:defRPr sz="1400">
                <a:solidFill>
                  <a:schemeClr val="tx1"/>
                </a:solidFill>
                <a:latin typeface="LMU CompatilFact" pitchFamily="2" charset="0"/>
              </a:defRPr>
            </a:lvl7pPr>
            <a:lvl8pPr marL="3429000" indent="-228600" eaLnBrk="0" fontAlgn="base" hangingPunct="0">
              <a:spcBef>
                <a:spcPct val="0"/>
              </a:spcBef>
              <a:spcAft>
                <a:spcPct val="0"/>
              </a:spcAft>
              <a:defRPr sz="1400">
                <a:solidFill>
                  <a:schemeClr val="tx1"/>
                </a:solidFill>
                <a:latin typeface="LMU CompatilFact" pitchFamily="2" charset="0"/>
              </a:defRPr>
            </a:lvl8pPr>
            <a:lvl9pPr marL="3886200" indent="-228600" eaLnBrk="0" fontAlgn="base" hangingPunct="0">
              <a:spcBef>
                <a:spcPct val="0"/>
              </a:spcBef>
              <a:spcAft>
                <a:spcPct val="0"/>
              </a:spcAft>
              <a:defRPr sz="1400">
                <a:solidFill>
                  <a:schemeClr val="tx1"/>
                </a:solidFill>
                <a:latin typeface="LMU CompatilFact" pitchFamily="2" charset="0"/>
              </a:defRPr>
            </a:lvl9pPr>
          </a:lstStyle>
          <a:p>
            <a:r>
              <a:rPr lang="de-DE" altLang="de-DE" dirty="0">
                <a:solidFill>
                  <a:srgbClr val="777777"/>
                </a:solidFill>
              </a:rPr>
              <a:t>© </a:t>
            </a:r>
            <a:r>
              <a:rPr lang="de-DE" altLang="de-DE" dirty="0" err="1">
                <a:solidFill>
                  <a:srgbClr val="777777"/>
                </a:solidFill>
              </a:rPr>
              <a:t>VerbaAlpina</a:t>
            </a:r>
            <a:r>
              <a:rPr lang="de-DE" altLang="de-DE" dirty="0">
                <a:solidFill>
                  <a:srgbClr val="777777"/>
                </a:solidFill>
              </a:rPr>
              <a:t> 2016</a:t>
            </a:r>
          </a:p>
        </p:txBody>
      </p:sp>
      <p:pic>
        <p:nvPicPr>
          <p:cNvPr id="8197" name="Picture 5" descr="Y:\fakultaet13\Romanistik\VerbaAlpina\VA_logo_klei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Datumsplatzhalter 3">
            <a:extLst>
              <a:ext uri="{FF2B5EF4-FFF2-40B4-BE49-F238E27FC236}">
                <a16:creationId xmlns:a16="http://schemas.microsoft.com/office/drawing/2014/main" id="{20FB2F33-D56A-4C0F-9FB4-6E62D56CDB64}"/>
              </a:ext>
            </a:extLst>
          </p:cNvPr>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11" name="Titel 1">
            <a:extLst>
              <a:ext uri="{FF2B5EF4-FFF2-40B4-BE49-F238E27FC236}">
                <a16:creationId xmlns:a16="http://schemas.microsoft.com/office/drawing/2014/main" id="{12F5A9A2-11FF-4429-BFEF-F3C5CF543CDC}"/>
              </a:ext>
            </a:extLst>
          </p:cNvPr>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2" name="Textfeld 1">
            <a:extLst>
              <a:ext uri="{FF2B5EF4-FFF2-40B4-BE49-F238E27FC236}">
                <a16:creationId xmlns:a16="http://schemas.microsoft.com/office/drawing/2014/main" id="{77DE8D63-36D2-414B-A802-E033109503A0}"/>
              </a:ext>
            </a:extLst>
          </p:cNvPr>
          <p:cNvSpPr txBox="1"/>
          <p:nvPr/>
        </p:nvSpPr>
        <p:spPr>
          <a:xfrm>
            <a:off x="2479097" y="1700808"/>
            <a:ext cx="2567819" cy="369332"/>
          </a:xfrm>
          <a:prstGeom prst="rect">
            <a:avLst/>
          </a:prstGeom>
          <a:noFill/>
        </p:spPr>
        <p:txBody>
          <a:bodyPr wrap="none" rtlCol="0">
            <a:spAutoFit/>
          </a:bodyPr>
          <a:lstStyle/>
          <a:p>
            <a:r>
              <a:rPr lang="de-DE" sz="1800" b="1" dirty="0">
                <a:highlight>
                  <a:srgbClr val="F3F4F2"/>
                </a:highlight>
              </a:rPr>
              <a:t>Base type: </a:t>
            </a:r>
            <a:r>
              <a:rPr lang="de-DE" sz="1800" b="1" dirty="0" err="1">
                <a:highlight>
                  <a:srgbClr val="F3F4F2"/>
                </a:highlight>
              </a:rPr>
              <a:t>butyrum</a:t>
            </a:r>
            <a:r>
              <a:rPr lang="de-DE" sz="1800" b="1" dirty="0">
                <a:highlight>
                  <a:srgbClr val="F3F4F2"/>
                </a:highlight>
              </a:rPr>
              <a:t> (lat.)</a:t>
            </a:r>
          </a:p>
        </p:txBody>
      </p:sp>
    </p:spTree>
    <p:extLst>
      <p:ext uri="{BB962C8B-B14F-4D97-AF65-F5344CB8AC3E}">
        <p14:creationId xmlns:p14="http://schemas.microsoft.com/office/powerpoint/2010/main" val="8547149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Fußzeilenplatzhalter 5"/>
          <p:cNvSpPr>
            <a:spLocks noGrp="1"/>
          </p:cNvSpPr>
          <p:nvPr>
            <p:ph type="ftr" sz="quarter" idx="12"/>
          </p:nvPr>
        </p:nvSpPr>
        <p:spPr>
          <a:xfrm>
            <a:off x="606425" y="6499225"/>
            <a:ext cx="5414963" cy="366713"/>
          </a:xfrm>
          <a:noFill/>
        </p:spPr>
        <p:txBody>
          <a:bodyPr/>
          <a:lstStyle>
            <a:lvl1pPr>
              <a:defRPr sz="1400">
                <a:solidFill>
                  <a:schemeClr val="tx1"/>
                </a:solidFill>
                <a:latin typeface="LMU CompatilFact" pitchFamily="2" charset="0"/>
              </a:defRPr>
            </a:lvl1pPr>
            <a:lvl2pPr marL="742950" indent="-285750">
              <a:defRPr sz="1400">
                <a:solidFill>
                  <a:schemeClr val="tx1"/>
                </a:solidFill>
                <a:latin typeface="LMU CompatilFact" pitchFamily="2" charset="0"/>
              </a:defRPr>
            </a:lvl2pPr>
            <a:lvl3pPr marL="1143000" indent="-228600">
              <a:defRPr sz="1400">
                <a:solidFill>
                  <a:schemeClr val="tx1"/>
                </a:solidFill>
                <a:latin typeface="LMU CompatilFact" pitchFamily="2" charset="0"/>
              </a:defRPr>
            </a:lvl3pPr>
            <a:lvl4pPr marL="1600200" indent="-228600">
              <a:defRPr sz="1400">
                <a:solidFill>
                  <a:schemeClr val="tx1"/>
                </a:solidFill>
                <a:latin typeface="LMU CompatilFact" pitchFamily="2" charset="0"/>
              </a:defRPr>
            </a:lvl4pPr>
            <a:lvl5pPr marL="2057400" indent="-228600">
              <a:defRPr sz="1400">
                <a:solidFill>
                  <a:schemeClr val="tx1"/>
                </a:solidFill>
                <a:latin typeface="LMU CompatilFact" pitchFamily="2" charset="0"/>
              </a:defRPr>
            </a:lvl5pPr>
            <a:lvl6pPr marL="2514600" indent="-228600" eaLnBrk="0" fontAlgn="base" hangingPunct="0">
              <a:spcBef>
                <a:spcPct val="0"/>
              </a:spcBef>
              <a:spcAft>
                <a:spcPct val="0"/>
              </a:spcAft>
              <a:defRPr sz="1400">
                <a:solidFill>
                  <a:schemeClr val="tx1"/>
                </a:solidFill>
                <a:latin typeface="LMU CompatilFact" pitchFamily="2" charset="0"/>
              </a:defRPr>
            </a:lvl6pPr>
            <a:lvl7pPr marL="2971800" indent="-228600" eaLnBrk="0" fontAlgn="base" hangingPunct="0">
              <a:spcBef>
                <a:spcPct val="0"/>
              </a:spcBef>
              <a:spcAft>
                <a:spcPct val="0"/>
              </a:spcAft>
              <a:defRPr sz="1400">
                <a:solidFill>
                  <a:schemeClr val="tx1"/>
                </a:solidFill>
                <a:latin typeface="LMU CompatilFact" pitchFamily="2" charset="0"/>
              </a:defRPr>
            </a:lvl7pPr>
            <a:lvl8pPr marL="3429000" indent="-228600" eaLnBrk="0" fontAlgn="base" hangingPunct="0">
              <a:spcBef>
                <a:spcPct val="0"/>
              </a:spcBef>
              <a:spcAft>
                <a:spcPct val="0"/>
              </a:spcAft>
              <a:defRPr sz="1400">
                <a:solidFill>
                  <a:schemeClr val="tx1"/>
                </a:solidFill>
                <a:latin typeface="LMU CompatilFact" pitchFamily="2" charset="0"/>
              </a:defRPr>
            </a:lvl8pPr>
            <a:lvl9pPr marL="3886200" indent="-228600" eaLnBrk="0" fontAlgn="base" hangingPunct="0">
              <a:spcBef>
                <a:spcPct val="0"/>
              </a:spcBef>
              <a:spcAft>
                <a:spcPct val="0"/>
              </a:spcAft>
              <a:defRPr sz="1400">
                <a:solidFill>
                  <a:schemeClr val="tx1"/>
                </a:solidFill>
                <a:latin typeface="LMU CompatilFact" pitchFamily="2" charset="0"/>
              </a:defRPr>
            </a:lvl9pPr>
          </a:lstStyle>
          <a:p>
            <a:r>
              <a:rPr lang="de-DE" altLang="de-DE" dirty="0">
                <a:solidFill>
                  <a:srgbClr val="777777"/>
                </a:solidFill>
              </a:rPr>
              <a:t>© </a:t>
            </a:r>
            <a:r>
              <a:rPr lang="de-DE" altLang="de-DE" dirty="0" err="1">
                <a:solidFill>
                  <a:srgbClr val="777777"/>
                </a:solidFill>
              </a:rPr>
              <a:t>VerbaAlpina</a:t>
            </a:r>
            <a:r>
              <a:rPr lang="de-DE" altLang="de-DE" dirty="0">
                <a:solidFill>
                  <a:srgbClr val="777777"/>
                </a:solidFill>
              </a:rPr>
              <a:t> 2018</a:t>
            </a:r>
          </a:p>
        </p:txBody>
      </p:sp>
      <p:pic>
        <p:nvPicPr>
          <p:cNvPr id="8197"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Obraz 2">
            <a:extLst>
              <a:ext uri="{FF2B5EF4-FFF2-40B4-BE49-F238E27FC236}">
                <a16:creationId xmlns:a16="http://schemas.microsoft.com/office/drawing/2014/main" id="{D99D08AC-65AD-49DA-ABD1-8E549D56CD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301" y="1418203"/>
            <a:ext cx="8487398" cy="4694694"/>
          </a:xfrm>
          <a:prstGeom prst="rect">
            <a:avLst/>
          </a:prstGeom>
        </p:spPr>
      </p:pic>
      <p:pic>
        <p:nvPicPr>
          <p:cNvPr id="5" name="Obraz 4">
            <a:extLst>
              <a:ext uri="{FF2B5EF4-FFF2-40B4-BE49-F238E27FC236}">
                <a16:creationId xmlns:a16="http://schemas.microsoft.com/office/drawing/2014/main" id="{3A989F3F-B2A3-493E-BE03-860AFAB3D5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593" y="1418203"/>
            <a:ext cx="8510105" cy="47072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Datumsplatzhalter 3">
            <a:extLst>
              <a:ext uri="{FF2B5EF4-FFF2-40B4-BE49-F238E27FC236}">
                <a16:creationId xmlns:a16="http://schemas.microsoft.com/office/drawing/2014/main" id="{335DAF59-DF78-4180-9A0E-09F1A7877AE2}"/>
              </a:ext>
            </a:extLst>
          </p:cNvPr>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10" name="Titel 1">
            <a:extLst>
              <a:ext uri="{FF2B5EF4-FFF2-40B4-BE49-F238E27FC236}">
                <a16:creationId xmlns:a16="http://schemas.microsoft.com/office/drawing/2014/main" id="{84DE7C82-CF50-49AF-883B-BA6F3E0366B0}"/>
              </a:ext>
            </a:extLst>
          </p:cNvPr>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Tree>
    <p:extLst>
      <p:ext uri="{BB962C8B-B14F-4D97-AF65-F5344CB8AC3E}">
        <p14:creationId xmlns:p14="http://schemas.microsoft.com/office/powerpoint/2010/main" val="74922055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Fußzeilenplatzhalter 5"/>
          <p:cNvSpPr>
            <a:spLocks noGrp="1"/>
          </p:cNvSpPr>
          <p:nvPr>
            <p:ph type="ftr" sz="quarter" idx="12"/>
          </p:nvPr>
        </p:nvSpPr>
        <p:spPr>
          <a:xfrm>
            <a:off x="606425" y="6499225"/>
            <a:ext cx="5414963" cy="366713"/>
          </a:xfrm>
          <a:noFill/>
        </p:spPr>
        <p:txBody>
          <a:bodyPr/>
          <a:lstStyle>
            <a:lvl1pPr>
              <a:defRPr sz="1400">
                <a:solidFill>
                  <a:schemeClr val="tx1"/>
                </a:solidFill>
                <a:latin typeface="LMU CompatilFact" pitchFamily="2" charset="0"/>
              </a:defRPr>
            </a:lvl1pPr>
            <a:lvl2pPr marL="742950" indent="-285750">
              <a:defRPr sz="1400">
                <a:solidFill>
                  <a:schemeClr val="tx1"/>
                </a:solidFill>
                <a:latin typeface="LMU CompatilFact" pitchFamily="2" charset="0"/>
              </a:defRPr>
            </a:lvl2pPr>
            <a:lvl3pPr marL="1143000" indent="-228600">
              <a:defRPr sz="1400">
                <a:solidFill>
                  <a:schemeClr val="tx1"/>
                </a:solidFill>
                <a:latin typeface="LMU CompatilFact" pitchFamily="2" charset="0"/>
              </a:defRPr>
            </a:lvl3pPr>
            <a:lvl4pPr marL="1600200" indent="-228600">
              <a:defRPr sz="1400">
                <a:solidFill>
                  <a:schemeClr val="tx1"/>
                </a:solidFill>
                <a:latin typeface="LMU CompatilFact" pitchFamily="2" charset="0"/>
              </a:defRPr>
            </a:lvl4pPr>
            <a:lvl5pPr marL="2057400" indent="-228600">
              <a:defRPr sz="1400">
                <a:solidFill>
                  <a:schemeClr val="tx1"/>
                </a:solidFill>
                <a:latin typeface="LMU CompatilFact" pitchFamily="2" charset="0"/>
              </a:defRPr>
            </a:lvl5pPr>
            <a:lvl6pPr marL="2514600" indent="-228600" eaLnBrk="0" fontAlgn="base" hangingPunct="0">
              <a:spcBef>
                <a:spcPct val="0"/>
              </a:spcBef>
              <a:spcAft>
                <a:spcPct val="0"/>
              </a:spcAft>
              <a:defRPr sz="1400">
                <a:solidFill>
                  <a:schemeClr val="tx1"/>
                </a:solidFill>
                <a:latin typeface="LMU CompatilFact" pitchFamily="2" charset="0"/>
              </a:defRPr>
            </a:lvl6pPr>
            <a:lvl7pPr marL="2971800" indent="-228600" eaLnBrk="0" fontAlgn="base" hangingPunct="0">
              <a:spcBef>
                <a:spcPct val="0"/>
              </a:spcBef>
              <a:spcAft>
                <a:spcPct val="0"/>
              </a:spcAft>
              <a:defRPr sz="1400">
                <a:solidFill>
                  <a:schemeClr val="tx1"/>
                </a:solidFill>
                <a:latin typeface="LMU CompatilFact" pitchFamily="2" charset="0"/>
              </a:defRPr>
            </a:lvl7pPr>
            <a:lvl8pPr marL="3429000" indent="-228600" eaLnBrk="0" fontAlgn="base" hangingPunct="0">
              <a:spcBef>
                <a:spcPct val="0"/>
              </a:spcBef>
              <a:spcAft>
                <a:spcPct val="0"/>
              </a:spcAft>
              <a:defRPr sz="1400">
                <a:solidFill>
                  <a:schemeClr val="tx1"/>
                </a:solidFill>
                <a:latin typeface="LMU CompatilFact" pitchFamily="2" charset="0"/>
              </a:defRPr>
            </a:lvl8pPr>
            <a:lvl9pPr marL="3886200" indent="-228600" eaLnBrk="0" fontAlgn="base" hangingPunct="0">
              <a:spcBef>
                <a:spcPct val="0"/>
              </a:spcBef>
              <a:spcAft>
                <a:spcPct val="0"/>
              </a:spcAft>
              <a:defRPr sz="1400">
                <a:solidFill>
                  <a:schemeClr val="tx1"/>
                </a:solidFill>
                <a:latin typeface="LMU CompatilFact" pitchFamily="2" charset="0"/>
              </a:defRPr>
            </a:lvl9pPr>
          </a:lstStyle>
          <a:p>
            <a:r>
              <a:rPr lang="de-DE" altLang="de-DE" dirty="0">
                <a:solidFill>
                  <a:srgbClr val="777777"/>
                </a:solidFill>
              </a:rPr>
              <a:t>© </a:t>
            </a:r>
            <a:r>
              <a:rPr lang="de-DE" altLang="de-DE" dirty="0" err="1">
                <a:solidFill>
                  <a:srgbClr val="777777"/>
                </a:solidFill>
              </a:rPr>
              <a:t>VerbaAlpina</a:t>
            </a:r>
            <a:r>
              <a:rPr lang="de-DE" altLang="de-DE" dirty="0">
                <a:solidFill>
                  <a:srgbClr val="777777"/>
                </a:solidFill>
              </a:rPr>
              <a:t> 2018</a:t>
            </a:r>
          </a:p>
        </p:txBody>
      </p:sp>
      <p:pic>
        <p:nvPicPr>
          <p:cNvPr id="8197"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a:extLst>
              <a:ext uri="{FF2B5EF4-FFF2-40B4-BE49-F238E27FC236}">
                <a16:creationId xmlns:a16="http://schemas.microsoft.com/office/drawing/2014/main" id="{A43D243E-4F48-4EAD-8BC7-B5150E243CB6}"/>
              </a:ext>
            </a:extLst>
          </p:cNvPr>
          <p:cNvPicPr>
            <a:picLocks noChangeAspect="1"/>
          </p:cNvPicPr>
          <p:nvPr/>
        </p:nvPicPr>
        <p:blipFill rotWithShape="1">
          <a:blip r:embed="rId4"/>
          <a:srcRect l="2750" t="22922" b="20379"/>
          <a:stretch/>
        </p:blipFill>
        <p:spPr>
          <a:xfrm>
            <a:off x="125760" y="1972618"/>
            <a:ext cx="8892480" cy="28083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Inhaltsplatzhalter 2">
            <a:extLst>
              <a:ext uri="{FF2B5EF4-FFF2-40B4-BE49-F238E27FC236}">
                <a16:creationId xmlns:a16="http://schemas.microsoft.com/office/drawing/2014/main" id="{8226F57D-D20A-4C29-825A-B95BE269D9E7}"/>
              </a:ext>
            </a:extLst>
          </p:cNvPr>
          <p:cNvSpPr>
            <a:spLocks noGrp="1"/>
          </p:cNvSpPr>
          <p:nvPr>
            <p:ph idx="1"/>
          </p:nvPr>
        </p:nvSpPr>
        <p:spPr>
          <a:xfrm>
            <a:off x="593552" y="1412776"/>
            <a:ext cx="7848600" cy="4724400"/>
          </a:xfrm>
        </p:spPr>
        <p:txBody>
          <a:bodyPr/>
          <a:lstStyle/>
          <a:p>
            <a:r>
              <a:rPr lang="en-GB" altLang="de-DE" b="1" dirty="0">
                <a:solidFill>
                  <a:srgbClr val="006C31"/>
                </a:solidFill>
                <a:latin typeface="Calibri" panose="020F0502020204030204" pitchFamily="34" charset="0"/>
              </a:rPr>
              <a:t>Data access: SQL-Queries </a:t>
            </a:r>
          </a:p>
          <a:p>
            <a:endParaRPr lang="en-GB" altLang="de-DE" b="1" dirty="0">
              <a:solidFill>
                <a:srgbClr val="006C31"/>
              </a:solidFill>
              <a:latin typeface="Calibri" panose="020F0502020204030204" pitchFamily="34" charset="0"/>
            </a:endParaRPr>
          </a:p>
          <a:p>
            <a:endParaRPr lang="en-GB" altLang="de-DE" b="1" dirty="0">
              <a:solidFill>
                <a:srgbClr val="006C31"/>
              </a:solidFill>
              <a:latin typeface="Calibri" panose="020F0502020204030204" pitchFamily="34" charset="0"/>
            </a:endParaRPr>
          </a:p>
          <a:p>
            <a:endParaRPr lang="en-GB" altLang="de-DE" b="1" dirty="0">
              <a:solidFill>
                <a:srgbClr val="006C31"/>
              </a:solidFill>
              <a:latin typeface="Calibri" panose="020F0502020204030204" pitchFamily="34" charset="0"/>
            </a:endParaRPr>
          </a:p>
          <a:p>
            <a:endParaRPr lang="en-GB" altLang="de-DE" b="1" dirty="0">
              <a:solidFill>
                <a:srgbClr val="006C31"/>
              </a:solidFill>
              <a:latin typeface="Calibri" panose="020F0502020204030204" pitchFamily="34" charset="0"/>
            </a:endParaRPr>
          </a:p>
          <a:p>
            <a:endParaRPr lang="en-GB" altLang="de-DE" b="1" dirty="0">
              <a:solidFill>
                <a:srgbClr val="006C31"/>
              </a:solidFill>
              <a:latin typeface="Calibri" panose="020F0502020204030204" pitchFamily="34" charset="0"/>
            </a:endParaRPr>
          </a:p>
          <a:p>
            <a:pPr>
              <a:buFontTx/>
              <a:buChar char="-"/>
            </a:pPr>
            <a:endParaRPr lang="en-GB" altLang="de-DE" sz="2000" b="1" dirty="0">
              <a:solidFill>
                <a:srgbClr val="006C31"/>
              </a:solidFill>
              <a:latin typeface="Calibri" panose="020F0502020204030204" pitchFamily="34" charset="0"/>
            </a:endParaRPr>
          </a:p>
          <a:p>
            <a:pPr>
              <a:buFontTx/>
              <a:buChar char="-"/>
            </a:pPr>
            <a:endParaRPr lang="en-GB" altLang="de-DE" sz="2000" b="1" dirty="0">
              <a:solidFill>
                <a:srgbClr val="006C31"/>
              </a:solidFill>
              <a:latin typeface="Calibri" panose="020F0502020204030204" pitchFamily="34" charset="0"/>
            </a:endParaRPr>
          </a:p>
          <a:p>
            <a:pPr>
              <a:buFontTx/>
              <a:buChar char="-"/>
            </a:pPr>
            <a:endParaRPr lang="en-GB" altLang="de-DE" sz="1050" dirty="0">
              <a:solidFill>
                <a:srgbClr val="006C31"/>
              </a:solidFill>
              <a:latin typeface="Calibri" panose="020F0502020204030204" pitchFamily="34" charset="0"/>
            </a:endParaRPr>
          </a:p>
          <a:p>
            <a:pPr>
              <a:buFontTx/>
              <a:buChar char="-"/>
            </a:pPr>
            <a:r>
              <a:rPr lang="en-GB" altLang="de-DE" sz="2000" dirty="0">
                <a:solidFill>
                  <a:srgbClr val="006C31"/>
                </a:solidFill>
                <a:latin typeface="Calibri" panose="020F0502020204030204" pitchFamily="34" charset="0"/>
              </a:rPr>
              <a:t>Direct access to the data base: structured &amp; comparable data</a:t>
            </a:r>
          </a:p>
          <a:p>
            <a:pPr>
              <a:buFontTx/>
              <a:buChar char="-"/>
            </a:pPr>
            <a:r>
              <a:rPr lang="en-GB" altLang="de-DE" sz="2000" dirty="0">
                <a:solidFill>
                  <a:srgbClr val="006C31"/>
                </a:solidFill>
                <a:latin typeface="Calibri" panose="020F0502020204030204" pitchFamily="34" charset="0"/>
              </a:rPr>
              <a:t>Textual mode</a:t>
            </a:r>
          </a:p>
          <a:p>
            <a:pPr>
              <a:buFontTx/>
              <a:buChar char="-"/>
            </a:pPr>
            <a:r>
              <a:rPr lang="en-GB" altLang="de-DE" sz="2000" dirty="0">
                <a:solidFill>
                  <a:srgbClr val="006C31"/>
                </a:solidFill>
                <a:latin typeface="Calibri" panose="020F0502020204030204" pitchFamily="34" charset="0"/>
              </a:rPr>
              <a:t>Filtered and prepared data sets can be downloaded for further evaluation</a:t>
            </a:r>
          </a:p>
          <a:p>
            <a:endParaRPr lang="de-DE" b="1" dirty="0">
              <a:latin typeface="Calibri" panose="020F0502020204030204" pitchFamily="34" charset="0"/>
            </a:endParaRPr>
          </a:p>
        </p:txBody>
      </p:sp>
      <p:sp>
        <p:nvSpPr>
          <p:cNvPr id="8" name="Datumsplatzhalter 3">
            <a:extLst>
              <a:ext uri="{FF2B5EF4-FFF2-40B4-BE49-F238E27FC236}">
                <a16:creationId xmlns:a16="http://schemas.microsoft.com/office/drawing/2014/main" id="{77F1D1C5-10F7-473A-A2F5-58956B72944C}"/>
              </a:ext>
            </a:extLst>
          </p:cNvPr>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10" name="Titel 1">
            <a:extLst>
              <a:ext uri="{FF2B5EF4-FFF2-40B4-BE49-F238E27FC236}">
                <a16:creationId xmlns:a16="http://schemas.microsoft.com/office/drawing/2014/main" id="{B3AEF35E-A4DF-4FB8-BE49-FC9A403866DA}"/>
              </a:ext>
            </a:extLst>
          </p:cNvPr>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Tree>
    <p:extLst>
      <p:ext uri="{BB962C8B-B14F-4D97-AF65-F5344CB8AC3E}">
        <p14:creationId xmlns:p14="http://schemas.microsoft.com/office/powerpoint/2010/main" val="407108615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467544" y="1412776"/>
            <a:ext cx="7848600" cy="4724400"/>
          </a:xfrm>
        </p:spPr>
        <p:txBody>
          <a:bodyPr/>
          <a:lstStyle/>
          <a:p>
            <a:r>
              <a:rPr lang="de-DE" b="1" dirty="0" err="1">
                <a:latin typeface="Calibri" panose="020F0502020204030204" pitchFamily="34" charset="0"/>
              </a:rPr>
              <a:t>Approaches</a:t>
            </a:r>
            <a:r>
              <a:rPr lang="de-DE" b="1" dirty="0">
                <a:latin typeface="Calibri" panose="020F0502020204030204" pitchFamily="34" charset="0"/>
              </a:rPr>
              <a:t> </a:t>
            </a:r>
            <a:r>
              <a:rPr lang="de-DE" b="1" dirty="0" err="1">
                <a:latin typeface="Calibri" panose="020F0502020204030204" pitchFamily="34" charset="0"/>
              </a:rPr>
              <a:t>to</a:t>
            </a:r>
            <a:r>
              <a:rPr lang="de-DE" b="1" dirty="0">
                <a:latin typeface="Calibri" panose="020F0502020204030204" pitchFamily="34" charset="0"/>
              </a:rPr>
              <a:t> </a:t>
            </a:r>
            <a:r>
              <a:rPr lang="de-DE" b="1" dirty="0" err="1">
                <a:latin typeface="Calibri" panose="020F0502020204030204" pitchFamily="34" charset="0"/>
              </a:rPr>
              <a:t>sustainability</a:t>
            </a:r>
            <a:endParaRPr lang="de-DE" b="1" dirty="0">
              <a:latin typeface="Calibri" panose="020F0502020204030204" pitchFamily="34" charset="0"/>
            </a:endParaRPr>
          </a:p>
          <a:p>
            <a:endParaRPr lang="de-DE" b="1" dirty="0">
              <a:latin typeface="Calibri" panose="020F0502020204030204" pitchFamily="34" charset="0"/>
            </a:endParaRPr>
          </a:p>
          <a:p>
            <a:r>
              <a:rPr lang="de-DE" b="1" dirty="0">
                <a:latin typeface="Calibri" panose="020F0502020204030204" pitchFamily="34" charset="0"/>
              </a:rPr>
              <a:t>			</a:t>
            </a:r>
          </a:p>
          <a:p>
            <a:pPr marL="3009900" lvl="6" indent="-457200">
              <a:buFont typeface="+mj-lt"/>
              <a:buAutoNum type="arabicParenR"/>
            </a:pPr>
            <a:r>
              <a:rPr lang="de-DE" sz="2400" b="1" dirty="0" err="1">
                <a:latin typeface="Calibri" panose="020F0502020204030204" pitchFamily="34" charset="0"/>
              </a:rPr>
              <a:t>Versioning</a:t>
            </a:r>
            <a:endParaRPr lang="de-DE" sz="2400" b="1" dirty="0">
              <a:latin typeface="Calibri" panose="020F0502020204030204" pitchFamily="34" charset="0"/>
            </a:endParaRPr>
          </a:p>
          <a:p>
            <a:pPr marL="3009900" lvl="6" indent="-457200">
              <a:buFont typeface="+mj-lt"/>
              <a:buAutoNum type="arabicParenR"/>
            </a:pPr>
            <a:endParaRPr lang="de-DE" sz="2400" b="1" dirty="0">
              <a:latin typeface="Calibri" panose="020F0502020204030204" pitchFamily="34" charset="0"/>
            </a:endParaRPr>
          </a:p>
          <a:p>
            <a:pPr marL="3009900" lvl="6" indent="-457200">
              <a:buFont typeface="+mj-lt"/>
              <a:buAutoNum type="arabicParenR"/>
            </a:pPr>
            <a:r>
              <a:rPr lang="de-DE" sz="2400" b="1" dirty="0" err="1">
                <a:latin typeface="Calibri" panose="020F0502020204030204" pitchFamily="34" charset="0"/>
              </a:rPr>
              <a:t>Citability</a:t>
            </a:r>
            <a:endParaRPr lang="de-DE" sz="2400" b="1" dirty="0">
              <a:latin typeface="Calibri" panose="020F0502020204030204" pitchFamily="34" charset="0"/>
            </a:endParaRPr>
          </a:p>
          <a:p>
            <a:pPr marL="3009900" lvl="6" indent="-457200">
              <a:buFont typeface="+mj-lt"/>
              <a:buAutoNum type="arabicParenR"/>
            </a:pPr>
            <a:endParaRPr lang="de-DE" sz="2400" b="1" dirty="0">
              <a:latin typeface="Calibri" panose="020F0502020204030204" pitchFamily="34" charset="0"/>
            </a:endParaRPr>
          </a:p>
          <a:p>
            <a:pPr marL="3009900" lvl="6" indent="-457200">
              <a:buFont typeface="+mj-lt"/>
              <a:buAutoNum type="arabicParenR"/>
            </a:pPr>
            <a:r>
              <a:rPr lang="de-DE" sz="2400" b="1" dirty="0" err="1">
                <a:latin typeface="Calibri" panose="020F0502020204030204" pitchFamily="34" charset="0"/>
              </a:rPr>
              <a:t>long</a:t>
            </a:r>
            <a:r>
              <a:rPr lang="de-DE" sz="2400" b="1" dirty="0">
                <a:latin typeface="Calibri" panose="020F0502020204030204" pitchFamily="34" charset="0"/>
              </a:rPr>
              <a:t>-term </a:t>
            </a:r>
            <a:r>
              <a:rPr lang="de-DE" sz="2400" b="1" dirty="0" err="1">
                <a:latin typeface="Calibri" panose="020F0502020204030204" pitchFamily="34" charset="0"/>
              </a:rPr>
              <a:t>archiving</a:t>
            </a:r>
            <a:endParaRPr lang="de-DE" sz="2400" b="1"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205834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nhaltsplatzhalter 6"/>
          <p:cNvPicPr>
            <a:picLocks noGrp="1"/>
          </p:cNvPicPr>
          <p:nvPr>
            <p:ph idx="1"/>
          </p:nvPr>
        </p:nvPicPr>
        <p:blipFill>
          <a:blip r:embed="rId4" cstate="print">
            <a:extLst>
              <a:ext uri="{28A0092B-C50C-407E-A947-70E740481C1C}">
                <a14:useLocalDpi xmlns:a14="http://schemas.microsoft.com/office/drawing/2010/main" val="0"/>
              </a:ext>
            </a:extLst>
          </a:blip>
          <a:stretch>
            <a:fillRect/>
          </a:stretch>
        </p:blipFill>
        <p:spPr>
          <a:xfrm>
            <a:off x="1763688" y="1988840"/>
            <a:ext cx="6048672" cy="4248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feld 7"/>
          <p:cNvSpPr txBox="1"/>
          <p:nvPr/>
        </p:nvSpPr>
        <p:spPr>
          <a:xfrm>
            <a:off x="600043" y="1268760"/>
            <a:ext cx="6480720" cy="461665"/>
          </a:xfrm>
          <a:prstGeom prst="rect">
            <a:avLst/>
          </a:prstGeom>
          <a:noFill/>
        </p:spPr>
        <p:txBody>
          <a:bodyPr wrap="square" rtlCol="0">
            <a:spAutoFit/>
          </a:bodyPr>
          <a:lstStyle/>
          <a:p>
            <a:r>
              <a:rPr lang="de-DE" sz="2400" b="1" dirty="0">
                <a:solidFill>
                  <a:srgbClr val="006C30"/>
                </a:solidFill>
                <a:latin typeface="Calibri" panose="020F0502020204030204" pitchFamily="34" charset="0"/>
              </a:rPr>
              <a:t>1) </a:t>
            </a:r>
            <a:r>
              <a:rPr lang="de-DE" sz="2400" b="1" dirty="0" err="1">
                <a:solidFill>
                  <a:srgbClr val="006C30"/>
                </a:solidFill>
                <a:latin typeface="Calibri" panose="020F0502020204030204" pitchFamily="34" charset="0"/>
              </a:rPr>
              <a:t>Versioning</a:t>
            </a:r>
            <a:r>
              <a:rPr lang="de-DE" sz="2400" b="1" dirty="0">
                <a:solidFill>
                  <a:srgbClr val="006C30"/>
                </a:solidFill>
                <a:latin typeface="Calibri" panose="020F0502020204030204" pitchFamily="34" charset="0"/>
              </a:rPr>
              <a:t>: The </a:t>
            </a:r>
            <a:r>
              <a:rPr lang="de-DE" sz="2400" b="1" dirty="0" err="1">
                <a:solidFill>
                  <a:srgbClr val="006C30"/>
                </a:solidFill>
                <a:latin typeface="Calibri" panose="020F0502020204030204" pitchFamily="34" charset="0"/>
              </a:rPr>
              <a:t>modules</a:t>
            </a:r>
            <a:r>
              <a:rPr lang="de-DE" sz="2400" b="1" dirty="0">
                <a:solidFill>
                  <a:srgbClr val="006C30"/>
                </a:solidFill>
                <a:latin typeface="Calibri" panose="020F0502020204030204" pitchFamily="34" charset="0"/>
              </a:rPr>
              <a:t> </a:t>
            </a:r>
            <a:r>
              <a:rPr lang="de-DE" sz="2400" b="1" dirty="0" err="1">
                <a:solidFill>
                  <a:srgbClr val="006C30"/>
                </a:solidFill>
                <a:latin typeface="Calibri" panose="020F0502020204030204" pitchFamily="34" charset="0"/>
              </a:rPr>
              <a:t>of</a:t>
            </a:r>
            <a:r>
              <a:rPr lang="de-DE" sz="2400" b="1" dirty="0">
                <a:solidFill>
                  <a:srgbClr val="006C30"/>
                </a:solidFill>
                <a:latin typeface="Calibri" panose="020F0502020204030204" pitchFamily="34" charset="0"/>
              </a:rPr>
              <a:t> VerbaAlpina</a:t>
            </a:r>
          </a:p>
        </p:txBody>
      </p:sp>
    </p:spTree>
    <p:extLst>
      <p:ext uri="{BB962C8B-B14F-4D97-AF65-F5344CB8AC3E}">
        <p14:creationId xmlns:p14="http://schemas.microsoft.com/office/powerpoint/2010/main" val="157534778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a:t>  © VerbaAlpina 2018</a:t>
            </a:r>
            <a:endParaRPr lang="de-DE" altLang="de-DE" dirty="0"/>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7"/>
          <p:cNvSpPr txBox="1"/>
          <p:nvPr/>
        </p:nvSpPr>
        <p:spPr>
          <a:xfrm>
            <a:off x="600043" y="1268760"/>
            <a:ext cx="6480720" cy="461665"/>
          </a:xfrm>
          <a:prstGeom prst="rect">
            <a:avLst/>
          </a:prstGeom>
          <a:noFill/>
        </p:spPr>
        <p:txBody>
          <a:bodyPr wrap="square" rtlCol="0">
            <a:spAutoFit/>
          </a:bodyPr>
          <a:lstStyle/>
          <a:p>
            <a:r>
              <a:rPr lang="de-DE" sz="2400" b="1" dirty="0">
                <a:solidFill>
                  <a:srgbClr val="006C30"/>
                </a:solidFill>
                <a:latin typeface="Calibri" panose="020F0502020204030204" pitchFamily="34" charset="0"/>
              </a:rPr>
              <a:t>1) </a:t>
            </a:r>
            <a:r>
              <a:rPr lang="de-DE" sz="2400" b="1" dirty="0" err="1">
                <a:solidFill>
                  <a:srgbClr val="006C30"/>
                </a:solidFill>
                <a:latin typeface="Calibri" panose="020F0502020204030204" pitchFamily="34" charset="0"/>
              </a:rPr>
              <a:t>Versioning</a:t>
            </a:r>
            <a:r>
              <a:rPr lang="de-DE" sz="2400" b="1" dirty="0">
                <a:solidFill>
                  <a:srgbClr val="006C30"/>
                </a:solidFill>
                <a:latin typeface="Calibri" panose="020F0502020204030204" pitchFamily="34" charset="0"/>
              </a:rPr>
              <a:t>: The </a:t>
            </a:r>
            <a:r>
              <a:rPr lang="de-DE" sz="2400" b="1" dirty="0" err="1">
                <a:solidFill>
                  <a:srgbClr val="006C30"/>
                </a:solidFill>
                <a:latin typeface="Calibri" panose="020F0502020204030204" pitchFamily="34" charset="0"/>
              </a:rPr>
              <a:t>modules</a:t>
            </a:r>
            <a:r>
              <a:rPr lang="de-DE" sz="2400" b="1" dirty="0">
                <a:solidFill>
                  <a:srgbClr val="006C30"/>
                </a:solidFill>
                <a:latin typeface="Calibri" panose="020F0502020204030204" pitchFamily="34" charset="0"/>
              </a:rPr>
              <a:t> </a:t>
            </a:r>
            <a:r>
              <a:rPr lang="de-DE" sz="2400" b="1" dirty="0" err="1">
                <a:solidFill>
                  <a:srgbClr val="006C30"/>
                </a:solidFill>
                <a:latin typeface="Calibri" panose="020F0502020204030204" pitchFamily="34" charset="0"/>
              </a:rPr>
              <a:t>of</a:t>
            </a:r>
            <a:r>
              <a:rPr lang="de-DE" sz="2400" b="1" dirty="0">
                <a:solidFill>
                  <a:srgbClr val="006C30"/>
                </a:solidFill>
                <a:latin typeface="Calibri" panose="020F0502020204030204" pitchFamily="34" charset="0"/>
              </a:rPr>
              <a:t> VerbaAlpina</a:t>
            </a:r>
          </a:p>
        </p:txBody>
      </p:sp>
      <p:sp>
        <p:nvSpPr>
          <p:cNvPr id="3" name="Inhaltsplatzhalter 2"/>
          <p:cNvSpPr>
            <a:spLocks noGrp="1"/>
          </p:cNvSpPr>
          <p:nvPr>
            <p:ph idx="1"/>
          </p:nvPr>
        </p:nvSpPr>
        <p:spPr>
          <a:xfrm>
            <a:off x="600043" y="2132856"/>
            <a:ext cx="7848600" cy="4187552"/>
          </a:xfrm>
        </p:spPr>
        <p:txBody>
          <a:bodyPr/>
          <a:lstStyle/>
          <a:p>
            <a:pPr>
              <a:buFont typeface="Symbol" panose="05050102010706020507" pitchFamily="18" charset="2"/>
              <a:buChar char="-"/>
            </a:pPr>
            <a:r>
              <a:rPr lang="en-US" kern="1200" dirty="0">
                <a:latin typeface="Calibri" panose="020F0502020204030204" pitchFamily="34" charset="0"/>
              </a:rPr>
              <a:t>VA_DB and VA_WEB are “frozen” every six months (15/06</a:t>
            </a:r>
            <a:r>
              <a:rPr lang="en-US" kern="1200" baseline="30000" dirty="0">
                <a:latin typeface="Calibri" panose="020F0502020204030204" pitchFamily="34" charset="0"/>
              </a:rPr>
              <a:t> </a:t>
            </a:r>
            <a:r>
              <a:rPr lang="en-US" kern="1200" dirty="0">
                <a:latin typeface="Calibri" panose="020F0502020204030204" pitchFamily="34" charset="0"/>
              </a:rPr>
              <a:t>and 15/12)</a:t>
            </a:r>
            <a:r>
              <a:rPr lang="en-US" kern="1200" baseline="30000" dirty="0">
                <a:latin typeface="Calibri" panose="020F0502020204030204" pitchFamily="34" charset="0"/>
              </a:rPr>
              <a:t> </a:t>
            </a:r>
            <a:endParaRPr lang="en-US" kern="1200" dirty="0">
              <a:latin typeface="Calibri" panose="020F0502020204030204" pitchFamily="34" charset="0"/>
            </a:endParaRPr>
          </a:p>
          <a:p>
            <a:pPr>
              <a:buFont typeface="Symbol" panose="05050102010706020507" pitchFamily="18" charset="2"/>
              <a:buChar char="-"/>
            </a:pPr>
            <a:endParaRPr lang="en-US" sz="1200" kern="1200" dirty="0">
              <a:latin typeface="Calibri" panose="020F0502020204030204" pitchFamily="34" charset="0"/>
            </a:endParaRPr>
          </a:p>
          <a:p>
            <a:pPr>
              <a:buFont typeface="Symbol" panose="05050102010706020507" pitchFamily="18" charset="2"/>
              <a:buChar char="-"/>
            </a:pPr>
            <a:r>
              <a:rPr lang="en-US" kern="1200" dirty="0">
                <a:latin typeface="Calibri" panose="020F0502020204030204" pitchFamily="34" charset="0"/>
              </a:rPr>
              <a:t>versioning numbers for frozen copies  (scheme: [year]/[sequence number], e.g. 18/1)</a:t>
            </a:r>
          </a:p>
          <a:p>
            <a:pPr>
              <a:buFont typeface="Symbol" panose="05050102010706020507" pitchFamily="18" charset="2"/>
              <a:buChar char="-"/>
            </a:pPr>
            <a:endParaRPr lang="en-US" sz="1200" kern="1200" dirty="0">
              <a:latin typeface="Calibri" panose="020F0502020204030204" pitchFamily="34" charset="0"/>
            </a:endParaRPr>
          </a:p>
          <a:p>
            <a:pPr>
              <a:buFont typeface="Symbol" panose="05050102010706020507" pitchFamily="18" charset="2"/>
              <a:buChar char="-"/>
            </a:pPr>
            <a:r>
              <a:rPr lang="en-US" kern="1200" dirty="0">
                <a:latin typeface="Calibri" panose="020F0502020204030204" pitchFamily="34" charset="0"/>
              </a:rPr>
              <a:t>every productive VA version is named XXX</a:t>
            </a:r>
          </a:p>
          <a:p>
            <a:pPr>
              <a:buFont typeface="Symbol" panose="05050102010706020507" pitchFamily="18" charset="2"/>
              <a:buChar char="-"/>
            </a:pPr>
            <a:endParaRPr lang="en-US" sz="1200" kern="1200" dirty="0">
              <a:latin typeface="Calibri" panose="020F0502020204030204" pitchFamily="34" charset="0"/>
            </a:endParaRPr>
          </a:p>
          <a:p>
            <a:pPr>
              <a:buFont typeface="Symbol" panose="05050102010706020507" pitchFamily="18" charset="2"/>
              <a:buChar char="-"/>
            </a:pPr>
            <a:r>
              <a:rPr lang="en-US" kern="1200" dirty="0">
                <a:latin typeface="Calibri" panose="020F0502020204030204" pitchFamily="34" charset="0"/>
              </a:rPr>
              <a:t>Possibility to switch between “productive” and “frozen” versions</a:t>
            </a:r>
          </a:p>
          <a:p>
            <a:endParaRPr lang="en-US" kern="1200" dirty="0">
              <a:solidFill>
                <a:schemeClr val="tx1"/>
              </a:solidFill>
              <a:latin typeface="Times" pitchFamily="-44" charset="0"/>
            </a:endParaRPr>
          </a:p>
          <a:p>
            <a:endParaRPr lang="de-DE" dirty="0">
              <a:latin typeface="Calibri" panose="020F0502020204030204" pitchFamily="34" charset="0"/>
            </a:endParaRPr>
          </a:p>
        </p:txBody>
      </p:sp>
    </p:spTree>
    <p:extLst>
      <p:ext uri="{BB962C8B-B14F-4D97-AF65-F5344CB8AC3E}">
        <p14:creationId xmlns:p14="http://schemas.microsoft.com/office/powerpoint/2010/main" val="331603907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a:t>  © VerbaAlpina 2018</a:t>
            </a:r>
            <a:endParaRPr lang="de-DE" altLang="de-DE" dirty="0"/>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7"/>
          <p:cNvSpPr txBox="1"/>
          <p:nvPr/>
        </p:nvSpPr>
        <p:spPr>
          <a:xfrm>
            <a:off x="600043" y="1268760"/>
            <a:ext cx="6480720" cy="461665"/>
          </a:xfrm>
          <a:prstGeom prst="rect">
            <a:avLst/>
          </a:prstGeom>
          <a:noFill/>
        </p:spPr>
        <p:txBody>
          <a:bodyPr wrap="square" rtlCol="0">
            <a:spAutoFit/>
          </a:bodyPr>
          <a:lstStyle/>
          <a:p>
            <a:r>
              <a:rPr lang="de-DE" sz="2400" b="1" dirty="0">
                <a:solidFill>
                  <a:srgbClr val="006C30"/>
                </a:solidFill>
                <a:latin typeface="Calibri" panose="020F0502020204030204" pitchFamily="34" charset="0"/>
              </a:rPr>
              <a:t>2) </a:t>
            </a:r>
            <a:r>
              <a:rPr lang="de-DE" sz="2400" b="1" dirty="0" err="1">
                <a:solidFill>
                  <a:srgbClr val="006C30"/>
                </a:solidFill>
                <a:latin typeface="Calibri" panose="020F0502020204030204" pitchFamily="34" charset="0"/>
              </a:rPr>
              <a:t>Citability</a:t>
            </a:r>
            <a:r>
              <a:rPr lang="de-DE" sz="2400" b="1" dirty="0">
                <a:solidFill>
                  <a:srgbClr val="006C30"/>
                </a:solidFill>
                <a:latin typeface="Calibri" panose="020F0502020204030204" pitchFamily="34" charset="0"/>
              </a:rPr>
              <a:t> </a:t>
            </a:r>
          </a:p>
        </p:txBody>
      </p:sp>
      <p:sp>
        <p:nvSpPr>
          <p:cNvPr id="3" name="Inhaltsplatzhalter 2"/>
          <p:cNvSpPr>
            <a:spLocks noGrp="1"/>
          </p:cNvSpPr>
          <p:nvPr>
            <p:ph idx="1"/>
          </p:nvPr>
        </p:nvSpPr>
        <p:spPr>
          <a:xfrm>
            <a:off x="571313" y="1916832"/>
            <a:ext cx="7848600" cy="4187552"/>
          </a:xfrm>
        </p:spPr>
        <p:txBody>
          <a:bodyPr/>
          <a:lstStyle/>
          <a:p>
            <a:pPr>
              <a:buFont typeface="Symbol" panose="05050102010706020507" pitchFamily="18" charset="2"/>
              <a:buChar char="-"/>
            </a:pPr>
            <a:r>
              <a:rPr lang="de-DE" dirty="0" err="1">
                <a:latin typeface="Calibri" panose="020F0502020204030204" pitchFamily="34" charset="0"/>
              </a:rPr>
              <a:t>made</a:t>
            </a:r>
            <a:r>
              <a:rPr lang="de-DE" dirty="0">
                <a:latin typeface="Calibri" panose="020F0502020204030204" pitchFamily="34" charset="0"/>
              </a:rPr>
              <a:t> </a:t>
            </a:r>
            <a:r>
              <a:rPr lang="de-DE" dirty="0" err="1">
                <a:latin typeface="Calibri" panose="020F0502020204030204" pitchFamily="34" charset="0"/>
              </a:rPr>
              <a:t>possible</a:t>
            </a:r>
            <a:r>
              <a:rPr lang="de-DE" dirty="0">
                <a:latin typeface="Calibri" panose="020F0502020204030204" pitchFamily="34" charset="0"/>
              </a:rPr>
              <a:t> </a:t>
            </a:r>
            <a:r>
              <a:rPr lang="de-DE" dirty="0" err="1">
                <a:latin typeface="Calibri" panose="020F0502020204030204" pitchFamily="34" charset="0"/>
              </a:rPr>
              <a:t>by</a:t>
            </a:r>
            <a:r>
              <a:rPr lang="de-DE" dirty="0">
                <a:latin typeface="Calibri" panose="020F0502020204030204" pitchFamily="34" charset="0"/>
              </a:rPr>
              <a:t> </a:t>
            </a:r>
            <a:r>
              <a:rPr lang="de-DE" dirty="0" err="1">
                <a:latin typeface="Calibri" panose="020F0502020204030204" pitchFamily="34" charset="0"/>
              </a:rPr>
              <a:t>the</a:t>
            </a:r>
            <a:r>
              <a:rPr lang="de-DE" dirty="0">
                <a:latin typeface="Calibri" panose="020F0502020204030204" pitchFamily="34" charset="0"/>
              </a:rPr>
              <a:t> </a:t>
            </a:r>
            <a:r>
              <a:rPr lang="de-DE" dirty="0" err="1">
                <a:latin typeface="Calibri" panose="020F0502020204030204" pitchFamily="34" charset="0"/>
              </a:rPr>
              <a:t>versioning</a:t>
            </a:r>
            <a:r>
              <a:rPr lang="de-DE" dirty="0">
                <a:latin typeface="Calibri" panose="020F0502020204030204" pitchFamily="34" charset="0"/>
              </a:rPr>
              <a:t> </a:t>
            </a:r>
            <a:r>
              <a:rPr lang="de-DE" dirty="0" err="1">
                <a:latin typeface="Calibri" panose="020F0502020204030204" pitchFamily="34" charset="0"/>
              </a:rPr>
              <a:t>process</a:t>
            </a:r>
            <a:endParaRPr lang="de-DE" dirty="0">
              <a:latin typeface="Calibri" panose="020F0502020204030204" pitchFamily="34" charset="0"/>
            </a:endParaRPr>
          </a:p>
          <a:p>
            <a:pPr>
              <a:buFont typeface="Symbol" panose="05050102010706020507" pitchFamily="18" charset="2"/>
              <a:buChar char="-"/>
            </a:pPr>
            <a:endParaRPr lang="de-DE" sz="1200" dirty="0">
              <a:latin typeface="Calibri" panose="020F0502020204030204" pitchFamily="34" charset="0"/>
            </a:endParaRPr>
          </a:p>
          <a:p>
            <a:pPr>
              <a:buFont typeface="Symbol" panose="05050102010706020507" pitchFamily="18" charset="2"/>
              <a:buChar char="-"/>
            </a:pPr>
            <a:r>
              <a:rPr lang="de-DE" dirty="0" err="1">
                <a:latin typeface="Calibri" panose="020F0502020204030204" pitchFamily="34" charset="0"/>
              </a:rPr>
              <a:t>date</a:t>
            </a:r>
            <a:r>
              <a:rPr lang="de-DE" dirty="0">
                <a:latin typeface="Calibri" panose="020F0502020204030204" pitchFamily="34" charset="0"/>
              </a:rPr>
              <a:t> </a:t>
            </a:r>
            <a:r>
              <a:rPr lang="de-DE" dirty="0" err="1">
                <a:latin typeface="Calibri" panose="020F0502020204030204" pitchFamily="34" charset="0"/>
              </a:rPr>
              <a:t>of</a:t>
            </a:r>
            <a:r>
              <a:rPr lang="de-DE" dirty="0">
                <a:latin typeface="Calibri" panose="020F0502020204030204" pitchFamily="34" charset="0"/>
              </a:rPr>
              <a:t> last </a:t>
            </a:r>
            <a:r>
              <a:rPr lang="de-DE" dirty="0" err="1">
                <a:latin typeface="Calibri" panose="020F0502020204030204" pitchFamily="34" charset="0"/>
              </a:rPr>
              <a:t>access</a:t>
            </a:r>
            <a:r>
              <a:rPr lang="de-DE" dirty="0">
                <a:latin typeface="Calibri" panose="020F0502020204030204" pitchFamily="34" charset="0"/>
              </a:rPr>
              <a:t> </a:t>
            </a:r>
            <a:r>
              <a:rPr lang="de-DE" dirty="0" err="1">
                <a:latin typeface="Calibri" panose="020F0502020204030204" pitchFamily="34" charset="0"/>
              </a:rPr>
              <a:t>is</a:t>
            </a:r>
            <a:r>
              <a:rPr lang="de-DE" dirty="0">
                <a:latin typeface="Calibri" panose="020F0502020204030204" pitchFamily="34" charset="0"/>
              </a:rPr>
              <a:t> not </a:t>
            </a:r>
            <a:r>
              <a:rPr lang="de-DE" dirty="0" err="1">
                <a:latin typeface="Calibri" panose="020F0502020204030204" pitchFamily="34" charset="0"/>
              </a:rPr>
              <a:t>necessary</a:t>
            </a:r>
            <a:r>
              <a:rPr lang="de-DE" dirty="0">
                <a:latin typeface="Calibri" panose="020F0502020204030204" pitchFamily="34" charset="0"/>
              </a:rPr>
              <a:t> </a:t>
            </a:r>
            <a:r>
              <a:rPr lang="de-DE" dirty="0" err="1">
                <a:latin typeface="Calibri" panose="020F0502020204030204" pitchFamily="34" charset="0"/>
              </a:rPr>
              <a:t>anymore</a:t>
            </a:r>
            <a:r>
              <a:rPr lang="de-DE" dirty="0">
                <a:latin typeface="Calibri" panose="020F0502020204030204" pitchFamily="34" charset="0"/>
              </a:rPr>
              <a:t>                       </a:t>
            </a:r>
            <a:r>
              <a:rPr lang="de-DE" sz="1800" dirty="0">
                <a:latin typeface="Calibri" panose="020F0502020204030204" pitchFamily="34" charset="0"/>
              </a:rPr>
              <a:t>(</a:t>
            </a:r>
            <a:r>
              <a:rPr lang="de-DE" sz="1800" dirty="0" err="1">
                <a:latin typeface="Calibri" panose="020F0502020204030204" pitchFamily="34" charset="0"/>
              </a:rPr>
              <a:t>cited</a:t>
            </a:r>
            <a:r>
              <a:rPr lang="de-DE" sz="1800" dirty="0">
                <a:latin typeface="Calibri" panose="020F0502020204030204" pitchFamily="34" charset="0"/>
              </a:rPr>
              <a:t> </a:t>
            </a:r>
            <a:r>
              <a:rPr lang="de-DE" sz="1800" dirty="0" err="1">
                <a:latin typeface="Calibri" panose="020F0502020204030204" pitchFamily="34" charset="0"/>
              </a:rPr>
              <a:t>versions</a:t>
            </a:r>
            <a:r>
              <a:rPr lang="de-DE" sz="1800" dirty="0">
                <a:latin typeface="Calibri" panose="020F0502020204030204" pitchFamily="34" charset="0"/>
              </a:rPr>
              <a:t> </a:t>
            </a:r>
            <a:r>
              <a:rPr lang="de-DE" sz="1800" dirty="0" err="1">
                <a:latin typeface="Calibri" panose="020F0502020204030204" pitchFamily="34" charset="0"/>
              </a:rPr>
              <a:t>are</a:t>
            </a:r>
            <a:r>
              <a:rPr lang="de-DE" sz="1800" dirty="0">
                <a:latin typeface="Calibri" panose="020F0502020204030204" pitchFamily="34" charset="0"/>
              </a:rPr>
              <a:t> </a:t>
            </a:r>
            <a:r>
              <a:rPr lang="de-DE" sz="1800" dirty="0" err="1">
                <a:latin typeface="Calibri" panose="020F0502020204030204" pitchFamily="34" charset="0"/>
              </a:rPr>
              <a:t>stable</a:t>
            </a:r>
            <a:r>
              <a:rPr lang="de-DE" sz="1800" dirty="0">
                <a:latin typeface="Calibri" panose="020F0502020204030204" pitchFamily="34" charset="0"/>
              </a:rPr>
              <a:t>)</a:t>
            </a:r>
          </a:p>
          <a:p>
            <a:pPr>
              <a:buFontTx/>
              <a:buChar char="-"/>
            </a:pPr>
            <a:endParaRPr lang="de-DE" sz="1200" dirty="0">
              <a:latin typeface="Calibri" panose="020F0502020204030204" pitchFamily="34" charset="0"/>
            </a:endParaRPr>
          </a:p>
          <a:p>
            <a:pPr>
              <a:buFont typeface="Symbol" panose="05050102010706020507" pitchFamily="18" charset="2"/>
              <a:buChar char="-"/>
            </a:pPr>
            <a:r>
              <a:rPr lang="de-DE" dirty="0" err="1">
                <a:latin typeface="Calibri" panose="020F0502020204030204" pitchFamily="34" charset="0"/>
              </a:rPr>
              <a:t>cite</a:t>
            </a:r>
            <a:r>
              <a:rPr lang="de-DE" dirty="0">
                <a:latin typeface="Calibri" panose="020F0502020204030204" pitchFamily="34" charset="0"/>
              </a:rPr>
              <a:t> in </a:t>
            </a:r>
            <a:r>
              <a:rPr lang="de-DE" dirty="0" err="1">
                <a:latin typeface="Calibri" panose="020F0502020204030204" pitchFamily="34" charset="0"/>
              </a:rPr>
              <a:t>the</a:t>
            </a:r>
            <a:r>
              <a:rPr lang="de-DE" dirty="0">
                <a:latin typeface="Calibri" panose="020F0502020204030204" pitchFamily="34" charset="0"/>
              </a:rPr>
              <a:t> </a:t>
            </a:r>
            <a:r>
              <a:rPr lang="de-DE" dirty="0" err="1">
                <a:latin typeface="Calibri" panose="020F0502020204030204" pitchFamily="34" charset="0"/>
              </a:rPr>
              <a:t>following</a:t>
            </a:r>
            <a:r>
              <a:rPr lang="de-DE" dirty="0">
                <a:latin typeface="Calibri" panose="020F0502020204030204" pitchFamily="34" charset="0"/>
              </a:rPr>
              <a:t> </a:t>
            </a:r>
            <a:r>
              <a:rPr lang="de-DE" dirty="0" err="1">
                <a:latin typeface="Calibri" panose="020F0502020204030204" pitchFamily="34" charset="0"/>
              </a:rPr>
              <a:t>way</a:t>
            </a:r>
            <a:r>
              <a:rPr lang="de-DE" dirty="0">
                <a:latin typeface="Calibri" panose="020F0502020204030204" pitchFamily="34" charset="0"/>
              </a:rPr>
              <a:t>:</a:t>
            </a:r>
          </a:p>
          <a:p>
            <a:pPr>
              <a:buFontTx/>
              <a:buChar char="-"/>
            </a:pPr>
            <a:endParaRPr lang="de-DE" sz="1200" dirty="0">
              <a:latin typeface="Calibri" panose="020F0502020204030204" pitchFamily="34" charset="0"/>
            </a:endParaRPr>
          </a:p>
          <a:p>
            <a:r>
              <a:rPr lang="it-IT" kern="1200" dirty="0">
                <a:latin typeface="Calibri" panose="020F0502020204030204" pitchFamily="34" charset="0"/>
              </a:rPr>
              <a:t>	</a:t>
            </a:r>
            <a:r>
              <a:rPr lang="it-IT" sz="1800" kern="1200" dirty="0" err="1">
                <a:latin typeface="Calibri" panose="020F0502020204030204" pitchFamily="34" charset="0"/>
              </a:rPr>
              <a:t>VerbaAlpina</a:t>
            </a:r>
            <a:r>
              <a:rPr lang="it-IT" sz="1800" kern="1200" dirty="0">
                <a:latin typeface="Calibri" panose="020F0502020204030204" pitchFamily="34" charset="0"/>
              </a:rPr>
              <a:t> (VA), http://www.verba-alpina.gwi.uni-muenchen.de,[</a:t>
            </a:r>
            <a:r>
              <a:rPr lang="it-IT" sz="1800" kern="1200" dirty="0" err="1">
                <a:latin typeface="Calibri" panose="020F0502020204030204" pitchFamily="34" charset="0"/>
              </a:rPr>
              <a:t>version</a:t>
            </a:r>
            <a:r>
              <a:rPr lang="it-IT" sz="1800" kern="1200" dirty="0">
                <a:latin typeface="Calibri" panose="020F0502020204030204" pitchFamily="34" charset="0"/>
              </a:rPr>
              <a:t>]</a:t>
            </a:r>
            <a:endParaRPr lang="de-DE" sz="1800" kern="1200" dirty="0">
              <a:latin typeface="Calibri" panose="020F0502020204030204" pitchFamily="34" charset="0"/>
            </a:endParaRPr>
          </a:p>
          <a:p>
            <a:r>
              <a:rPr lang="it-IT" sz="1800" kern="1200" dirty="0">
                <a:latin typeface="Calibri" panose="020F0502020204030204" pitchFamily="34" charset="0"/>
              </a:rPr>
              <a:t>	</a:t>
            </a:r>
            <a:r>
              <a:rPr lang="it-IT" sz="1800" kern="1200" dirty="0" err="1">
                <a:latin typeface="Calibri" panose="020F0502020204030204" pitchFamily="34" charset="0"/>
              </a:rPr>
              <a:t>eg</a:t>
            </a:r>
            <a:r>
              <a:rPr lang="it-IT" sz="1800" kern="1200" dirty="0">
                <a:latin typeface="Calibri" panose="020F0502020204030204" pitchFamily="34" charset="0"/>
              </a:rPr>
              <a:t>.: </a:t>
            </a:r>
            <a:r>
              <a:rPr lang="it-IT" sz="1800" kern="1200" dirty="0" err="1">
                <a:latin typeface="Calibri" panose="020F0502020204030204" pitchFamily="34" charset="0"/>
              </a:rPr>
              <a:t>VerbaAlpina</a:t>
            </a:r>
            <a:r>
              <a:rPr lang="it-IT" sz="1800" kern="1200" dirty="0">
                <a:latin typeface="Calibri" panose="020F0502020204030204" pitchFamily="34" charset="0"/>
              </a:rPr>
              <a:t> (VA), http://www.verba-alpina.gwi.uni-muenchen.de, 15/1</a:t>
            </a:r>
          </a:p>
          <a:p>
            <a:endParaRPr lang="it-IT" sz="1200" kern="1200" dirty="0">
              <a:latin typeface="Calibri" panose="020F0502020204030204" pitchFamily="34" charset="0"/>
            </a:endParaRPr>
          </a:p>
          <a:p>
            <a:pPr>
              <a:buFont typeface="Symbol" panose="05050102010706020507" pitchFamily="18" charset="2"/>
              <a:buChar char="-"/>
            </a:pPr>
            <a:r>
              <a:rPr lang="it-IT" kern="1200" dirty="0" err="1">
                <a:latin typeface="Calibri" panose="020F0502020204030204" pitchFamily="34" charset="0"/>
              </a:rPr>
              <a:t>graphic</a:t>
            </a:r>
            <a:r>
              <a:rPr lang="it-IT" kern="1200" dirty="0">
                <a:latin typeface="Calibri" panose="020F0502020204030204" pitchFamily="34" charset="0"/>
              </a:rPr>
              <a:t> </a:t>
            </a:r>
            <a:r>
              <a:rPr lang="it-IT" kern="1200" dirty="0" err="1">
                <a:latin typeface="Calibri" panose="020F0502020204030204" pitchFamily="34" charset="0"/>
              </a:rPr>
              <a:t>contents</a:t>
            </a:r>
            <a:r>
              <a:rPr lang="it-IT" kern="1200" dirty="0">
                <a:latin typeface="Calibri" panose="020F0502020204030204" pitchFamily="34" charset="0"/>
              </a:rPr>
              <a:t> </a:t>
            </a:r>
            <a:r>
              <a:rPr lang="it-IT" kern="1200" dirty="0" err="1">
                <a:latin typeface="Calibri" panose="020F0502020204030204" pitchFamily="34" charset="0"/>
              </a:rPr>
              <a:t>may</a:t>
            </a:r>
            <a:r>
              <a:rPr lang="it-IT" kern="1200" dirty="0">
                <a:latin typeface="Calibri" panose="020F0502020204030204" pitchFamily="34" charset="0"/>
              </a:rPr>
              <a:t> </a:t>
            </a:r>
            <a:r>
              <a:rPr lang="it-IT" kern="1200" dirty="0" err="1">
                <a:latin typeface="Calibri" panose="020F0502020204030204" pitchFamily="34" charset="0"/>
              </a:rPr>
              <a:t>also</a:t>
            </a:r>
            <a:r>
              <a:rPr lang="it-IT" kern="1200" dirty="0">
                <a:latin typeface="Calibri" panose="020F0502020204030204" pitchFamily="34" charset="0"/>
              </a:rPr>
              <a:t> be </a:t>
            </a:r>
            <a:r>
              <a:rPr lang="it-IT" kern="1200" dirty="0" err="1">
                <a:latin typeface="Calibri" panose="020F0502020204030204" pitchFamily="34" charset="0"/>
              </a:rPr>
              <a:t>cited</a:t>
            </a:r>
            <a:r>
              <a:rPr lang="it-IT" kern="1200" dirty="0">
                <a:latin typeface="Calibri" panose="020F0502020204030204" pitchFamily="34" charset="0"/>
              </a:rPr>
              <a:t>: </a:t>
            </a:r>
            <a:r>
              <a:rPr lang="it-IT" kern="1200" dirty="0" err="1">
                <a:latin typeface="Calibri" panose="020F0502020204030204" pitchFamily="34" charset="0"/>
              </a:rPr>
              <a:t>individual</a:t>
            </a:r>
            <a:r>
              <a:rPr lang="it-IT" kern="1200" dirty="0">
                <a:latin typeface="Calibri" panose="020F0502020204030204" pitchFamily="34" charset="0"/>
              </a:rPr>
              <a:t> </a:t>
            </a:r>
            <a:r>
              <a:rPr lang="it-IT" kern="1200" dirty="0" err="1">
                <a:latin typeface="Calibri" panose="020F0502020204030204" pitchFamily="34" charset="0"/>
              </a:rPr>
              <a:t>URLs</a:t>
            </a:r>
            <a:r>
              <a:rPr lang="it-IT" kern="1200" dirty="0">
                <a:latin typeface="Calibri" panose="020F0502020204030204" pitchFamily="34" charset="0"/>
              </a:rPr>
              <a:t> for </a:t>
            </a:r>
            <a:r>
              <a:rPr lang="it-IT" kern="1200" dirty="0" err="1">
                <a:latin typeface="Calibri" panose="020F0502020204030204" pitchFamily="34" charset="0"/>
              </a:rPr>
              <a:t>pages</a:t>
            </a:r>
            <a:r>
              <a:rPr lang="it-IT" kern="1200" dirty="0">
                <a:latin typeface="Calibri" panose="020F0502020204030204" pitchFamily="34" charset="0"/>
              </a:rPr>
              <a:t> and pop-up </a:t>
            </a:r>
            <a:r>
              <a:rPr lang="it-IT" kern="1200" dirty="0" err="1">
                <a:latin typeface="Calibri" panose="020F0502020204030204" pitchFamily="34" charset="0"/>
              </a:rPr>
              <a:t>windows</a:t>
            </a:r>
            <a:endParaRPr lang="de-DE" kern="1200" dirty="0">
              <a:latin typeface="Calibri" panose="020F0502020204030204" pitchFamily="34" charset="0"/>
            </a:endParaRPr>
          </a:p>
          <a:p>
            <a:pPr>
              <a:buFontTx/>
              <a:buChar char="-"/>
            </a:pPr>
            <a:endParaRPr lang="de-DE" dirty="0">
              <a:latin typeface="Calibri" panose="020F0502020204030204" pitchFamily="34" charset="0"/>
            </a:endParaRPr>
          </a:p>
          <a:p>
            <a:pPr>
              <a:buFontTx/>
              <a:buChar char="-"/>
            </a:pPr>
            <a:endParaRPr lang="de-DE" dirty="0">
              <a:latin typeface="Calibri" panose="020F0502020204030204" pitchFamily="34" charset="0"/>
            </a:endParaRPr>
          </a:p>
        </p:txBody>
      </p:sp>
    </p:spTree>
    <p:extLst>
      <p:ext uri="{BB962C8B-B14F-4D97-AF65-F5344CB8AC3E}">
        <p14:creationId xmlns:p14="http://schemas.microsoft.com/office/powerpoint/2010/main" val="17471869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827584" y="1484784"/>
            <a:ext cx="7848600" cy="4724400"/>
          </a:xfrm>
        </p:spPr>
        <p:txBody>
          <a:bodyPr/>
          <a:lstStyle/>
          <a:p>
            <a:r>
              <a:rPr lang="de-DE" b="1" dirty="0">
                <a:latin typeface="Calibri" panose="020F0502020204030204" pitchFamily="34" charset="0"/>
              </a:rPr>
              <a:t>3) Long-term </a:t>
            </a:r>
            <a:r>
              <a:rPr lang="de-DE" b="1" dirty="0" err="1">
                <a:latin typeface="Calibri" panose="020F0502020204030204" pitchFamily="34" charset="0"/>
              </a:rPr>
              <a:t>archiving</a:t>
            </a:r>
            <a:endParaRPr lang="de-DE" b="1" dirty="0">
              <a:latin typeface="Calibri" panose="020F0502020204030204" pitchFamily="34" charset="0"/>
            </a:endParaRPr>
          </a:p>
          <a:p>
            <a:endParaRPr lang="de-DE" sz="1200" b="1" dirty="0"/>
          </a:p>
          <a:p>
            <a:pPr>
              <a:buFont typeface="Symbol" panose="05050102010706020507" pitchFamily="18" charset="2"/>
              <a:buChar char="-"/>
            </a:pPr>
            <a:r>
              <a:rPr lang="de-DE" dirty="0">
                <a:latin typeface="Calibri" panose="020F0502020204030204" pitchFamily="34" charset="0"/>
              </a:rPr>
              <a:t>Multiple </a:t>
            </a:r>
            <a:r>
              <a:rPr lang="de-DE" dirty="0" err="1">
                <a:latin typeface="Calibri" panose="020F0502020204030204" pitchFamily="34" charset="0"/>
              </a:rPr>
              <a:t>copies</a:t>
            </a:r>
            <a:r>
              <a:rPr lang="de-DE" dirty="0">
                <a:latin typeface="Calibri" panose="020F0502020204030204" pitchFamily="34" charset="0"/>
              </a:rPr>
              <a:t> </a:t>
            </a:r>
            <a:r>
              <a:rPr lang="de-DE" dirty="0" err="1">
                <a:latin typeface="Calibri" panose="020F0502020204030204" pitchFamily="34" charset="0"/>
              </a:rPr>
              <a:t>of</a:t>
            </a:r>
            <a:r>
              <a:rPr lang="de-DE" dirty="0">
                <a:latin typeface="Calibri" panose="020F0502020204030204" pitchFamily="34" charset="0"/>
              </a:rPr>
              <a:t> </a:t>
            </a:r>
            <a:r>
              <a:rPr lang="de-DE" dirty="0" err="1">
                <a:latin typeface="Calibri" panose="020F0502020204030204" pitchFamily="34" charset="0"/>
              </a:rPr>
              <a:t>the</a:t>
            </a:r>
            <a:r>
              <a:rPr lang="de-DE" dirty="0">
                <a:latin typeface="Calibri" panose="020F0502020204030204" pitchFamily="34" charset="0"/>
              </a:rPr>
              <a:t> </a:t>
            </a:r>
            <a:r>
              <a:rPr lang="de-DE" dirty="0" err="1">
                <a:latin typeface="Calibri" panose="020F0502020204030204" pitchFamily="34" charset="0"/>
              </a:rPr>
              <a:t>project</a:t>
            </a:r>
            <a:r>
              <a:rPr lang="de-DE" dirty="0">
                <a:latin typeface="Calibri" panose="020F0502020204030204" pitchFamily="34" charset="0"/>
              </a:rPr>
              <a:t> </a:t>
            </a:r>
            <a:r>
              <a:rPr lang="de-DE" dirty="0" err="1">
                <a:latin typeface="Calibri" panose="020F0502020204030204" pitchFamily="34" charset="0"/>
              </a:rPr>
              <a:t>data</a:t>
            </a:r>
            <a:r>
              <a:rPr lang="de-DE" dirty="0">
                <a:latin typeface="Calibri" panose="020F0502020204030204" pitchFamily="34" charset="0"/>
              </a:rPr>
              <a:t> </a:t>
            </a:r>
            <a:r>
              <a:rPr lang="de-DE" dirty="0" err="1">
                <a:latin typeface="Calibri" panose="020F0502020204030204" pitchFamily="34" charset="0"/>
              </a:rPr>
              <a:t>archived</a:t>
            </a:r>
            <a:r>
              <a:rPr lang="de-DE" dirty="0">
                <a:latin typeface="Calibri" panose="020F0502020204030204" pitchFamily="34" charset="0"/>
              </a:rPr>
              <a:t> </a:t>
            </a:r>
            <a:r>
              <a:rPr lang="de-DE" dirty="0" err="1">
                <a:latin typeface="Calibri" panose="020F0502020204030204" pitchFamily="34" charset="0"/>
              </a:rPr>
              <a:t>by</a:t>
            </a:r>
            <a:r>
              <a:rPr lang="de-DE" dirty="0">
                <a:latin typeface="Calibri" panose="020F0502020204030204" pitchFamily="34" charset="0"/>
              </a:rPr>
              <a:t> </a:t>
            </a:r>
            <a:r>
              <a:rPr lang="de-DE" dirty="0" err="1">
                <a:latin typeface="Calibri" panose="020F0502020204030204" pitchFamily="34" charset="0"/>
              </a:rPr>
              <a:t>several</a:t>
            </a:r>
            <a:r>
              <a:rPr lang="de-DE" dirty="0">
                <a:latin typeface="Calibri" panose="020F0502020204030204" pitchFamily="34" charset="0"/>
              </a:rPr>
              <a:t> </a:t>
            </a:r>
            <a:r>
              <a:rPr lang="de-DE" dirty="0" err="1">
                <a:latin typeface="Calibri" panose="020F0502020204030204" pitchFamily="34" charset="0"/>
              </a:rPr>
              <a:t>institutions</a:t>
            </a:r>
            <a:endParaRPr lang="de-DE" dirty="0">
              <a:latin typeface="Calibri" panose="020F0502020204030204" pitchFamily="34" charset="0"/>
            </a:endParaRPr>
          </a:p>
          <a:p>
            <a:pPr>
              <a:buFont typeface="Symbol" panose="05050102010706020507" pitchFamily="18" charset="2"/>
              <a:buChar char="-"/>
            </a:pPr>
            <a:endParaRPr lang="de-DE" dirty="0">
              <a:latin typeface="Calibri" panose="020F0502020204030204" pitchFamily="34" charset="0"/>
            </a:endParaRPr>
          </a:p>
          <a:p>
            <a:pPr>
              <a:buFont typeface="Wingdings" pitchFamily="2" charset="2"/>
              <a:buChar char="à"/>
            </a:pPr>
            <a:r>
              <a:rPr lang="de-DE" sz="1800" u="sng" dirty="0" err="1">
                <a:latin typeface="Calibri" panose="020F0502020204030204" pitchFamily="34" charset="0"/>
                <a:sym typeface="Wingdings" panose="05000000000000000000" pitchFamily="2" charset="2"/>
              </a:rPr>
              <a:t>currently</a:t>
            </a:r>
            <a:r>
              <a:rPr lang="de-DE" sz="1800" u="sng" dirty="0">
                <a:latin typeface="Calibri" panose="020F0502020204030204" pitchFamily="34" charset="0"/>
                <a:sym typeface="Wingdings" panose="05000000000000000000" pitchFamily="2" charset="2"/>
              </a:rPr>
              <a:t>:</a:t>
            </a:r>
            <a:r>
              <a:rPr lang="de-DE" sz="1800" dirty="0">
                <a:latin typeface="Calibri" panose="020F0502020204030204" pitchFamily="34" charset="0"/>
                <a:sym typeface="Wingdings" panose="05000000000000000000" pitchFamily="2" charset="2"/>
              </a:rPr>
              <a:t> IT-Gruppe Geisteswissenschaften </a:t>
            </a:r>
            <a:r>
              <a:rPr lang="de-DE" sz="1800" dirty="0" err="1">
                <a:latin typeface="Calibri" panose="020F0502020204030204" pitchFamily="34" charset="0"/>
                <a:sym typeface="Wingdings" panose="05000000000000000000" pitchFamily="2" charset="2"/>
              </a:rPr>
              <a:t>of</a:t>
            </a:r>
            <a:r>
              <a:rPr lang="de-DE" sz="1800" dirty="0">
                <a:latin typeface="Calibri" panose="020F0502020204030204" pitchFamily="34" charset="0"/>
                <a:sym typeface="Wingdings" panose="05000000000000000000" pitchFamily="2" charset="2"/>
              </a:rPr>
              <a:t> </a:t>
            </a:r>
            <a:r>
              <a:rPr lang="de-DE" sz="1800" dirty="0" err="1">
                <a:latin typeface="Calibri" panose="020F0502020204030204" pitchFamily="34" charset="0"/>
                <a:sym typeface="Wingdings" panose="05000000000000000000" pitchFamily="2" charset="2"/>
              </a:rPr>
              <a:t>Munich</a:t>
            </a:r>
            <a:r>
              <a:rPr lang="de-DE" sz="1800" dirty="0">
                <a:latin typeface="Calibri" panose="020F0502020204030204" pitchFamily="34" charset="0"/>
                <a:sym typeface="Wingdings" panose="05000000000000000000" pitchFamily="2" charset="2"/>
              </a:rPr>
              <a:t> University (LMU Center </a:t>
            </a:r>
            <a:r>
              <a:rPr lang="de-DE" sz="1800" dirty="0" err="1">
                <a:latin typeface="Calibri" panose="020F0502020204030204" pitchFamily="34" charset="0"/>
                <a:sym typeface="Wingdings" panose="05000000000000000000" pitchFamily="2" charset="2"/>
              </a:rPr>
              <a:t>for</a:t>
            </a:r>
            <a:r>
              <a:rPr lang="de-DE" sz="1800" dirty="0">
                <a:latin typeface="Calibri" panose="020F0502020204030204" pitchFamily="34" charset="0"/>
                <a:sym typeface="Wingdings" panose="05000000000000000000" pitchFamily="2" charset="2"/>
              </a:rPr>
              <a:t> Digital </a:t>
            </a:r>
            <a:r>
              <a:rPr lang="de-DE" sz="1800" dirty="0" err="1">
                <a:latin typeface="Calibri" panose="020F0502020204030204" pitchFamily="34" charset="0"/>
                <a:sym typeface="Wingdings" panose="05000000000000000000" pitchFamily="2" charset="2"/>
              </a:rPr>
              <a:t>Humanities</a:t>
            </a:r>
            <a:r>
              <a:rPr lang="de-DE" sz="1800" dirty="0">
                <a:latin typeface="Calibri" panose="020F0502020204030204" pitchFamily="34" charset="0"/>
                <a:sym typeface="Wingdings" panose="05000000000000000000" pitchFamily="2" charset="2"/>
              </a:rPr>
              <a:t>) </a:t>
            </a:r>
            <a:r>
              <a:rPr lang="de-DE" sz="1800" dirty="0" err="1">
                <a:latin typeface="Calibri" panose="020F0502020204030204" pitchFamily="34" charset="0"/>
                <a:sym typeface="Wingdings" panose="05000000000000000000" pitchFamily="2" charset="2"/>
              </a:rPr>
              <a:t>and</a:t>
            </a:r>
            <a:r>
              <a:rPr lang="de-DE" sz="1800" dirty="0">
                <a:latin typeface="Calibri" panose="020F0502020204030204" pitchFamily="34" charset="0"/>
                <a:sym typeface="Wingdings" panose="05000000000000000000" pitchFamily="2" charset="2"/>
              </a:rPr>
              <a:t> archive.org</a:t>
            </a:r>
          </a:p>
          <a:p>
            <a:pPr>
              <a:buFont typeface="Wingdings" pitchFamily="2" charset="2"/>
              <a:buChar char="à"/>
            </a:pPr>
            <a:r>
              <a:rPr lang="de-DE" sz="1800" u="sng" dirty="0">
                <a:latin typeface="Calibri" panose="020F0502020204030204" pitchFamily="34" charset="0"/>
                <a:sym typeface="Wingdings" panose="05000000000000000000" pitchFamily="2" charset="2"/>
              </a:rPr>
              <a:t>In </a:t>
            </a:r>
            <a:r>
              <a:rPr lang="de-DE" sz="1800" u="sng" dirty="0" err="1">
                <a:latin typeface="Calibri" panose="020F0502020204030204" pitchFamily="34" charset="0"/>
                <a:sym typeface="Wingdings" panose="05000000000000000000" pitchFamily="2" charset="2"/>
              </a:rPr>
              <a:t>the</a:t>
            </a:r>
            <a:r>
              <a:rPr lang="de-DE" sz="1800" u="sng" dirty="0">
                <a:latin typeface="Calibri" panose="020F0502020204030204" pitchFamily="34" charset="0"/>
                <a:sym typeface="Wingdings" panose="05000000000000000000" pitchFamily="2" charset="2"/>
              </a:rPr>
              <a:t> </a:t>
            </a:r>
            <a:r>
              <a:rPr lang="de-DE" sz="1800" u="sng" dirty="0" err="1">
                <a:latin typeface="Calibri" panose="020F0502020204030204" pitchFamily="34" charset="0"/>
                <a:sym typeface="Wingdings" panose="05000000000000000000" pitchFamily="2" charset="2"/>
              </a:rPr>
              <a:t>long</a:t>
            </a:r>
            <a:r>
              <a:rPr lang="de-DE" sz="1800" u="sng" dirty="0">
                <a:latin typeface="Calibri" panose="020F0502020204030204" pitchFamily="34" charset="0"/>
                <a:sym typeface="Wingdings" panose="05000000000000000000" pitchFamily="2" charset="2"/>
              </a:rPr>
              <a:t> </a:t>
            </a:r>
            <a:r>
              <a:rPr lang="de-DE" sz="1800" u="sng" dirty="0" err="1">
                <a:latin typeface="Calibri" panose="020F0502020204030204" pitchFamily="34" charset="0"/>
                <a:sym typeface="Wingdings" panose="05000000000000000000" pitchFamily="2" charset="2"/>
              </a:rPr>
              <a:t>term</a:t>
            </a:r>
            <a:r>
              <a:rPr lang="de-DE" sz="1800" u="sng" dirty="0">
                <a:latin typeface="Calibri" panose="020F0502020204030204" pitchFamily="34" charset="0"/>
                <a:sym typeface="Wingdings" panose="05000000000000000000" pitchFamily="2" charset="2"/>
              </a:rPr>
              <a:t>: </a:t>
            </a:r>
            <a:r>
              <a:rPr lang="de-DE" sz="1800" dirty="0">
                <a:latin typeface="Calibri" panose="020F0502020204030204" pitchFamily="34" charset="0"/>
                <a:sym typeface="Wingdings" panose="05000000000000000000" pitchFamily="2" charset="2"/>
              </a:rPr>
              <a:t>University Library </a:t>
            </a:r>
            <a:r>
              <a:rPr lang="de-DE" sz="1800" dirty="0" err="1">
                <a:latin typeface="Calibri" panose="020F0502020204030204" pitchFamily="34" charset="0"/>
                <a:sym typeface="Wingdings" panose="05000000000000000000" pitchFamily="2" charset="2"/>
              </a:rPr>
              <a:t>of</a:t>
            </a:r>
            <a:r>
              <a:rPr lang="de-DE" sz="1800" dirty="0">
                <a:latin typeface="Calibri" panose="020F0502020204030204" pitchFamily="34" charset="0"/>
                <a:sym typeface="Wingdings" panose="05000000000000000000" pitchFamily="2" charset="2"/>
              </a:rPr>
              <a:t> </a:t>
            </a:r>
            <a:r>
              <a:rPr lang="de-DE" sz="1800" dirty="0" err="1">
                <a:latin typeface="Calibri" panose="020F0502020204030204" pitchFamily="34" charset="0"/>
                <a:sym typeface="Wingdings" panose="05000000000000000000" pitchFamily="2" charset="2"/>
              </a:rPr>
              <a:t>Munich</a:t>
            </a:r>
            <a:endParaRPr lang="de-DE" sz="1800" dirty="0">
              <a:latin typeface="Calibri" panose="020F0502020204030204" pitchFamily="34" charset="0"/>
              <a:sym typeface="Wingdings" panose="05000000000000000000" pitchFamily="2" charset="2"/>
            </a:endParaRPr>
          </a:p>
          <a:p>
            <a:pPr>
              <a:buFont typeface="Wingdings" pitchFamily="2" charset="2"/>
              <a:buChar char="à"/>
            </a:pPr>
            <a:endParaRPr lang="de-DE" sz="1800" dirty="0">
              <a:latin typeface="Calibri" panose="020F0502020204030204" pitchFamily="34" charset="0"/>
              <a:sym typeface="Wingdings" panose="05000000000000000000" pitchFamily="2" charset="2"/>
            </a:endParaRPr>
          </a:p>
          <a:p>
            <a:pPr>
              <a:buFont typeface="Symbol" panose="05050102010706020507" pitchFamily="18" charset="2"/>
              <a:buChar char="-"/>
            </a:pPr>
            <a:r>
              <a:rPr lang="de-DE" dirty="0" err="1">
                <a:latin typeface="Calibri" panose="020F0502020204030204" pitchFamily="34" charset="0"/>
              </a:rPr>
              <a:t>Documentation</a:t>
            </a:r>
            <a:r>
              <a:rPr lang="de-DE" dirty="0">
                <a:latin typeface="Calibri" panose="020F0502020204030204" pitchFamily="34" charset="0"/>
              </a:rPr>
              <a:t>: </a:t>
            </a:r>
            <a:r>
              <a:rPr lang="de-DE" dirty="0" err="1">
                <a:latin typeface="Calibri" panose="020F0502020204030204" pitchFamily="34" charset="0"/>
              </a:rPr>
              <a:t>data</a:t>
            </a:r>
            <a:r>
              <a:rPr lang="de-DE" dirty="0">
                <a:latin typeface="Calibri" panose="020F0502020204030204" pitchFamily="34" charset="0"/>
              </a:rPr>
              <a:t> </a:t>
            </a:r>
            <a:r>
              <a:rPr lang="de-DE" dirty="0" err="1">
                <a:latin typeface="Calibri" panose="020F0502020204030204" pitchFamily="34" charset="0"/>
              </a:rPr>
              <a:t>structuring</a:t>
            </a:r>
            <a:r>
              <a:rPr lang="de-DE" dirty="0">
                <a:latin typeface="Calibri" panose="020F0502020204030204" pitchFamily="34" charset="0"/>
              </a:rPr>
              <a:t>, </a:t>
            </a:r>
            <a:r>
              <a:rPr lang="de-DE" dirty="0" err="1">
                <a:latin typeface="Calibri" panose="020F0502020204030204" pitchFamily="34" charset="0"/>
              </a:rPr>
              <a:t>logical</a:t>
            </a:r>
            <a:r>
              <a:rPr lang="de-DE" dirty="0">
                <a:latin typeface="Calibri" panose="020F0502020204030204" pitchFamily="34" charset="0"/>
              </a:rPr>
              <a:t> </a:t>
            </a:r>
            <a:r>
              <a:rPr lang="de-DE" dirty="0" err="1">
                <a:latin typeface="Calibri" panose="020F0502020204030204" pitchFamily="34" charset="0"/>
              </a:rPr>
              <a:t>relationships</a:t>
            </a:r>
            <a:r>
              <a:rPr lang="de-DE" dirty="0">
                <a:latin typeface="Calibri" panose="020F0502020204030204" pitchFamily="34" charset="0"/>
              </a:rPr>
              <a:t> </a:t>
            </a:r>
            <a:r>
              <a:rPr lang="de-DE" dirty="0" err="1">
                <a:latin typeface="Calibri" panose="020F0502020204030204" pitchFamily="34" charset="0"/>
              </a:rPr>
              <a:t>between</a:t>
            </a:r>
            <a:r>
              <a:rPr lang="de-DE" dirty="0">
                <a:latin typeface="Calibri" panose="020F0502020204030204" pitchFamily="34" charset="0"/>
              </a:rPr>
              <a:t> </a:t>
            </a:r>
            <a:r>
              <a:rPr lang="de-DE" dirty="0" err="1">
                <a:latin typeface="Calibri" panose="020F0502020204030204" pitchFamily="34" charset="0"/>
              </a:rPr>
              <a:t>data</a:t>
            </a:r>
            <a:r>
              <a:rPr lang="de-DE" dirty="0">
                <a:latin typeface="Calibri" panose="020F0502020204030204" pitchFamily="34" charset="0"/>
              </a:rPr>
              <a:t> and </a:t>
            </a:r>
            <a:r>
              <a:rPr lang="de-DE" dirty="0" err="1">
                <a:latin typeface="Calibri" panose="020F0502020204030204" pitchFamily="34" charset="0"/>
              </a:rPr>
              <a:t>data</a:t>
            </a:r>
            <a:r>
              <a:rPr lang="de-DE" dirty="0">
                <a:latin typeface="Calibri" panose="020F0502020204030204" pitchFamily="34" charset="0"/>
              </a:rPr>
              <a:t> </a:t>
            </a:r>
            <a:r>
              <a:rPr lang="de-DE" dirty="0" err="1">
                <a:latin typeface="Calibri" panose="020F0502020204030204" pitchFamily="34" charset="0"/>
              </a:rPr>
              <a:t>categories</a:t>
            </a:r>
            <a:r>
              <a:rPr lang="de-DE" dirty="0">
                <a:latin typeface="Calibri" panose="020F0502020204030204" pitchFamily="34" charset="0"/>
              </a:rPr>
              <a:t>, </a:t>
            </a:r>
            <a:r>
              <a:rPr lang="de-DE" dirty="0" err="1">
                <a:latin typeface="Calibri" panose="020F0502020204030204" pitchFamily="34" charset="0"/>
              </a:rPr>
              <a:t>character</a:t>
            </a:r>
            <a:r>
              <a:rPr lang="de-DE" dirty="0">
                <a:latin typeface="Calibri" panose="020F0502020204030204" pitchFamily="34" charset="0"/>
              </a:rPr>
              <a:t> </a:t>
            </a:r>
            <a:r>
              <a:rPr lang="de-DE" dirty="0" err="1">
                <a:latin typeface="Calibri" panose="020F0502020204030204" pitchFamily="34" charset="0"/>
              </a:rPr>
              <a:t>encoding</a:t>
            </a:r>
            <a:endParaRPr lang="de-DE" dirty="0">
              <a:latin typeface="Calibri" panose="020F0502020204030204" pitchFamily="34" charset="0"/>
            </a:endParaRPr>
          </a:p>
          <a:p>
            <a:pPr>
              <a:buFont typeface="Symbol" panose="05050102010706020507" pitchFamily="18" charset="2"/>
              <a:buChar char="-"/>
            </a:pPr>
            <a:r>
              <a:rPr lang="de-DE" dirty="0" err="1">
                <a:latin typeface="Calibri" panose="020F0502020204030204" pitchFamily="34" charset="0"/>
              </a:rPr>
              <a:t>conversion</a:t>
            </a:r>
            <a:r>
              <a:rPr lang="de-DE" dirty="0">
                <a:latin typeface="Calibri" panose="020F0502020204030204" pitchFamily="34" charset="0"/>
              </a:rPr>
              <a:t> </a:t>
            </a:r>
            <a:r>
              <a:rPr lang="de-DE" dirty="0" err="1">
                <a:latin typeface="Calibri" panose="020F0502020204030204" pitchFamily="34" charset="0"/>
              </a:rPr>
              <a:t>from</a:t>
            </a:r>
            <a:r>
              <a:rPr lang="de-DE" dirty="0">
                <a:latin typeface="Calibri" panose="020F0502020204030204" pitchFamily="34" charset="0"/>
              </a:rPr>
              <a:t> Google Maps </a:t>
            </a:r>
            <a:r>
              <a:rPr lang="de-DE" dirty="0" err="1">
                <a:latin typeface="Calibri" panose="020F0502020204030204" pitchFamily="34" charset="0"/>
              </a:rPr>
              <a:t>to</a:t>
            </a:r>
            <a:r>
              <a:rPr lang="de-DE" dirty="0">
                <a:latin typeface="Calibri" panose="020F0502020204030204" pitchFamily="34" charset="0"/>
              </a:rPr>
              <a:t> </a:t>
            </a:r>
            <a:r>
              <a:rPr lang="de-DE" dirty="0" err="1">
                <a:latin typeface="Calibri" panose="020F0502020204030204" pitchFamily="34" charset="0"/>
              </a:rPr>
              <a:t>Leaflet</a:t>
            </a:r>
            <a:r>
              <a:rPr lang="de-DE" dirty="0">
                <a:latin typeface="Calibri" panose="020F0502020204030204" pitchFamily="34" charset="0"/>
              </a:rPr>
              <a:t> </a:t>
            </a:r>
            <a:r>
              <a:rPr lang="de-DE" dirty="0" err="1">
                <a:latin typeface="Calibri" panose="020F0502020204030204" pitchFamily="34" charset="0"/>
              </a:rPr>
              <a:t>is</a:t>
            </a:r>
            <a:r>
              <a:rPr lang="de-DE" dirty="0">
                <a:latin typeface="Calibri" panose="020F0502020204030204" pitchFamily="34" charset="0"/>
              </a:rPr>
              <a:t> </a:t>
            </a:r>
            <a:r>
              <a:rPr lang="de-DE" dirty="0" err="1">
                <a:latin typeface="Calibri" panose="020F0502020204030204" pitchFamily="34" charset="0"/>
              </a:rPr>
              <a:t>planned</a:t>
            </a:r>
            <a:r>
              <a:rPr lang="de-DE" dirty="0">
                <a:latin typeface="Calibri" panose="020F0502020204030204" pitchFamily="34" charset="0"/>
              </a:rPr>
              <a:t> at </a:t>
            </a:r>
            <a:r>
              <a:rPr lang="de-DE" dirty="0" err="1">
                <a:latin typeface="Calibri" panose="020F0502020204030204" pitchFamily="34" charset="0"/>
              </a:rPr>
              <a:t>the</a:t>
            </a:r>
            <a:r>
              <a:rPr lang="de-DE" dirty="0">
                <a:latin typeface="Calibri" panose="020F0502020204030204" pitchFamily="34" charset="0"/>
              </a:rPr>
              <a:t> </a:t>
            </a:r>
            <a:r>
              <a:rPr lang="de-DE" dirty="0" err="1">
                <a:latin typeface="Calibri" panose="020F0502020204030204" pitchFamily="34" charset="0"/>
              </a:rPr>
              <a:t>latest</a:t>
            </a:r>
            <a:r>
              <a:rPr lang="de-DE" dirty="0">
                <a:latin typeface="Calibri" panose="020F0502020204030204" pitchFamily="34" charset="0"/>
              </a:rPr>
              <a:t> </a:t>
            </a:r>
            <a:r>
              <a:rPr lang="de-DE" dirty="0" err="1">
                <a:latin typeface="Calibri" panose="020F0502020204030204" pitchFamily="34" charset="0"/>
              </a:rPr>
              <a:t>until</a:t>
            </a:r>
            <a:r>
              <a:rPr lang="de-DE" dirty="0">
                <a:latin typeface="Calibri" panose="020F0502020204030204" pitchFamily="34" charset="0"/>
              </a:rPr>
              <a:t> </a:t>
            </a:r>
            <a:r>
              <a:rPr lang="de-DE" dirty="0" err="1">
                <a:latin typeface="Calibri" panose="020F0502020204030204" pitchFamily="34" charset="0"/>
              </a:rPr>
              <a:t>the</a:t>
            </a:r>
            <a:r>
              <a:rPr lang="de-DE" dirty="0">
                <a:latin typeface="Calibri" panose="020F0502020204030204" pitchFamily="34" charset="0"/>
              </a:rPr>
              <a:t> end </a:t>
            </a:r>
            <a:r>
              <a:rPr lang="de-DE" dirty="0" err="1">
                <a:latin typeface="Calibri" panose="020F0502020204030204" pitchFamily="34" charset="0"/>
              </a:rPr>
              <a:t>of</a:t>
            </a:r>
            <a:r>
              <a:rPr lang="de-DE" dirty="0">
                <a:latin typeface="Calibri" panose="020F0502020204030204" pitchFamily="34" charset="0"/>
              </a:rPr>
              <a:t> 2019</a:t>
            </a:r>
          </a:p>
          <a:p>
            <a:pPr>
              <a:buFont typeface="Symbol" panose="05050102010706020507" pitchFamily="18" charset="2"/>
              <a:buChar char="-"/>
            </a:pPr>
            <a:endParaRPr lang="de-DE" dirty="0">
              <a:latin typeface="Calibri" panose="020F0502020204030204" pitchFamily="34" charset="0"/>
            </a:endParaRPr>
          </a:p>
          <a:p>
            <a:endParaRPr lang="de-DE" b="1" dirty="0"/>
          </a:p>
          <a:p>
            <a:endParaRPr lang="de-DE" b="1" dirty="0"/>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5253400"/>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683568" y="1457722"/>
            <a:ext cx="7848600" cy="4724400"/>
          </a:xfrm>
        </p:spPr>
        <p:txBody>
          <a:bodyPr/>
          <a:lstStyle/>
          <a:p>
            <a:pPr algn="ctr"/>
            <a:r>
              <a:rPr lang="de-DE" sz="3600" b="1" dirty="0" err="1">
                <a:latin typeface="Calibri" panose="020F0502020204030204" pitchFamily="34" charset="0"/>
              </a:rPr>
              <a:t>Thanks</a:t>
            </a:r>
            <a:r>
              <a:rPr lang="de-DE" sz="3600" b="1" dirty="0">
                <a:latin typeface="Calibri" panose="020F0502020204030204" pitchFamily="34" charset="0"/>
              </a:rPr>
              <a:t> </a:t>
            </a:r>
            <a:r>
              <a:rPr lang="de-DE" sz="3600" b="1" dirty="0" err="1">
                <a:latin typeface="Calibri" panose="020F0502020204030204" pitchFamily="34" charset="0"/>
              </a:rPr>
              <a:t>for</a:t>
            </a:r>
            <a:r>
              <a:rPr lang="de-DE" sz="3600" b="1" dirty="0">
                <a:latin typeface="Calibri" panose="020F0502020204030204" pitchFamily="34" charset="0"/>
              </a:rPr>
              <a:t> </a:t>
            </a:r>
            <a:r>
              <a:rPr lang="de-DE" sz="3600" b="1" dirty="0" err="1">
                <a:latin typeface="Calibri" panose="020F0502020204030204" pitchFamily="34" charset="0"/>
              </a:rPr>
              <a:t>your</a:t>
            </a:r>
            <a:r>
              <a:rPr lang="de-DE" sz="3600" b="1" dirty="0">
                <a:latin typeface="Calibri" panose="020F0502020204030204" pitchFamily="34" charset="0"/>
              </a:rPr>
              <a:t> </a:t>
            </a:r>
            <a:r>
              <a:rPr lang="de-DE" sz="3600" b="1" dirty="0" err="1">
                <a:latin typeface="Calibri" panose="020F0502020204030204" pitchFamily="34" charset="0"/>
              </a:rPr>
              <a:t>attention</a:t>
            </a:r>
            <a:r>
              <a:rPr lang="de-DE" sz="3600" b="1" dirty="0">
                <a:latin typeface="Calibri" panose="020F0502020204030204" pitchFamily="34" charset="0"/>
              </a:rPr>
              <a:t>!</a:t>
            </a:r>
          </a:p>
          <a:p>
            <a:pPr algn="ctr"/>
            <a:endParaRPr lang="de-DE" sz="3600" b="1"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a:extLst>
              <a:ext uri="{FF2B5EF4-FFF2-40B4-BE49-F238E27FC236}">
                <a16:creationId xmlns:a16="http://schemas.microsoft.com/office/drawing/2014/main" id="{0692E763-8C17-4535-A510-75A7BC51C5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1800" y="2276872"/>
            <a:ext cx="3905250" cy="3905250"/>
          </a:xfrm>
          <a:prstGeom prst="rect">
            <a:avLst/>
          </a:prstGeom>
        </p:spPr>
      </p:pic>
    </p:spTree>
    <p:extLst>
      <p:ext uri="{BB962C8B-B14F-4D97-AF65-F5344CB8AC3E}">
        <p14:creationId xmlns:p14="http://schemas.microsoft.com/office/powerpoint/2010/main" val="392734199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827584" y="1484784"/>
            <a:ext cx="7848600" cy="4724400"/>
          </a:xfrm>
        </p:spPr>
        <p:txBody>
          <a:bodyPr/>
          <a:lstStyle/>
          <a:p>
            <a:r>
              <a:rPr lang="de-DE" b="1" dirty="0">
                <a:latin typeface="Calibri" panose="020F0502020204030204" pitchFamily="34" charset="0"/>
              </a:rPr>
              <a:t>Team</a:t>
            </a:r>
          </a:p>
          <a:p>
            <a:endParaRPr lang="de-DE" sz="1200" b="1" dirty="0">
              <a:latin typeface="Calibri" panose="020F0502020204030204" pitchFamily="34" charset="0"/>
            </a:endParaRPr>
          </a:p>
          <a:p>
            <a:r>
              <a:rPr lang="de-DE" sz="2000" u="sng" dirty="0">
                <a:latin typeface="Calibri" panose="020F0502020204030204" pitchFamily="34" charset="0"/>
              </a:rPr>
              <a:t>Project </a:t>
            </a:r>
            <a:r>
              <a:rPr lang="de-DE" sz="2000" u="sng" dirty="0" err="1">
                <a:latin typeface="Calibri" panose="020F0502020204030204" pitchFamily="34" charset="0"/>
              </a:rPr>
              <a:t>leaders</a:t>
            </a:r>
            <a:endParaRPr lang="de-DE" sz="2000" u="sng" dirty="0">
              <a:latin typeface="Calibri" panose="020F0502020204030204" pitchFamily="34" charset="0"/>
            </a:endParaRPr>
          </a:p>
          <a:p>
            <a:r>
              <a:rPr lang="de-DE" sz="2000" dirty="0">
                <a:latin typeface="Calibri" panose="020F0502020204030204" pitchFamily="34" charset="0"/>
              </a:rPr>
              <a:t>- Prof. Dr. Thomas Krefeld (Institute </a:t>
            </a:r>
            <a:r>
              <a:rPr lang="de-DE" sz="2000" dirty="0" err="1">
                <a:latin typeface="Calibri" panose="020F0502020204030204" pitchFamily="34" charset="0"/>
              </a:rPr>
              <a:t>of</a:t>
            </a:r>
            <a:r>
              <a:rPr lang="de-DE" sz="2000" dirty="0">
                <a:latin typeface="Calibri" panose="020F0502020204030204" pitchFamily="34" charset="0"/>
              </a:rPr>
              <a:t> </a:t>
            </a:r>
            <a:r>
              <a:rPr lang="de-DE" sz="2000" dirty="0" err="1">
                <a:latin typeface="Calibri" panose="020F0502020204030204" pitchFamily="34" charset="0"/>
              </a:rPr>
              <a:t>Romance</a:t>
            </a:r>
            <a:r>
              <a:rPr lang="de-DE" sz="2000" dirty="0">
                <a:latin typeface="Calibri" panose="020F0502020204030204" pitchFamily="34" charset="0"/>
              </a:rPr>
              <a:t> Studies)</a:t>
            </a:r>
          </a:p>
          <a:p>
            <a:r>
              <a:rPr lang="de-DE" sz="2000" dirty="0">
                <a:latin typeface="Calibri" panose="020F0502020204030204" pitchFamily="34" charset="0"/>
              </a:rPr>
              <a:t>- Dr. Stephan Lücke (LMU Center </a:t>
            </a:r>
            <a:r>
              <a:rPr lang="de-DE" sz="2000" dirty="0" err="1">
                <a:latin typeface="Calibri" panose="020F0502020204030204" pitchFamily="34" charset="0"/>
              </a:rPr>
              <a:t>for</a:t>
            </a:r>
            <a:r>
              <a:rPr lang="de-DE" sz="2000" dirty="0">
                <a:latin typeface="Calibri" panose="020F0502020204030204" pitchFamily="34" charset="0"/>
              </a:rPr>
              <a:t> Digital </a:t>
            </a:r>
            <a:r>
              <a:rPr lang="de-DE" sz="2000" dirty="0" err="1">
                <a:latin typeface="Calibri" panose="020F0502020204030204" pitchFamily="34" charset="0"/>
              </a:rPr>
              <a:t>Humanities</a:t>
            </a:r>
            <a:r>
              <a:rPr lang="de-DE" sz="2000" dirty="0">
                <a:latin typeface="Calibri" panose="020F0502020204030204" pitchFamily="34" charset="0"/>
              </a:rPr>
              <a:t>)</a:t>
            </a:r>
          </a:p>
          <a:p>
            <a:endParaRPr lang="de-DE" sz="1100" b="1" dirty="0">
              <a:latin typeface="Calibri" panose="020F0502020204030204" pitchFamily="34" charset="0"/>
            </a:endParaRPr>
          </a:p>
          <a:p>
            <a:r>
              <a:rPr lang="de-DE" sz="2000" u="sng" dirty="0">
                <a:latin typeface="Calibri" panose="020F0502020204030204" pitchFamily="34" charset="0"/>
              </a:rPr>
              <a:t>Member </a:t>
            </a:r>
            <a:r>
              <a:rPr lang="de-DE" sz="2000" u="sng" dirty="0" err="1">
                <a:latin typeface="Calibri" panose="020F0502020204030204" pitchFamily="34" charset="0"/>
              </a:rPr>
              <a:t>of</a:t>
            </a:r>
            <a:r>
              <a:rPr lang="de-DE" sz="2000" u="sng" dirty="0">
                <a:latin typeface="Calibri" panose="020F0502020204030204" pitchFamily="34" charset="0"/>
              </a:rPr>
              <a:t> </a:t>
            </a:r>
            <a:r>
              <a:rPr lang="de-DE" sz="2000" u="sng" dirty="0" err="1">
                <a:latin typeface="Calibri" panose="020F0502020204030204" pitchFamily="34" charset="0"/>
              </a:rPr>
              <a:t>staff</a:t>
            </a:r>
            <a:endParaRPr lang="de-DE" sz="2000" u="sng" dirty="0">
              <a:latin typeface="Calibri" panose="020F0502020204030204" pitchFamily="34" charset="0"/>
            </a:endParaRPr>
          </a:p>
          <a:p>
            <a:r>
              <a:rPr lang="de-DE" sz="2000" dirty="0">
                <a:latin typeface="Calibri" panose="020F0502020204030204" pitchFamily="34" charset="0"/>
              </a:rPr>
              <a:t>- David </a:t>
            </a:r>
            <a:r>
              <a:rPr lang="de-DE" sz="2000" dirty="0" err="1">
                <a:latin typeface="Calibri" panose="020F0502020204030204" pitchFamily="34" charset="0"/>
              </a:rPr>
              <a:t>Englmeier</a:t>
            </a:r>
            <a:r>
              <a:rPr lang="de-DE" sz="2000" dirty="0">
                <a:latin typeface="Calibri" panose="020F0502020204030204" pitchFamily="34" charset="0"/>
              </a:rPr>
              <a:t> (</a:t>
            </a:r>
            <a:r>
              <a:rPr lang="de-DE" sz="2000" dirty="0" err="1">
                <a:latin typeface="Calibri" panose="020F0502020204030204" pitchFamily="34" charset="0"/>
              </a:rPr>
              <a:t>computer</a:t>
            </a:r>
            <a:r>
              <a:rPr lang="de-DE" sz="2000" dirty="0">
                <a:latin typeface="Calibri" panose="020F0502020204030204" pitchFamily="34" charset="0"/>
              </a:rPr>
              <a:t> </a:t>
            </a:r>
            <a:r>
              <a:rPr lang="de-DE" sz="2000" dirty="0" err="1">
                <a:latin typeface="Calibri" panose="020F0502020204030204" pitchFamily="34" charset="0"/>
              </a:rPr>
              <a:t>science</a:t>
            </a:r>
            <a:r>
              <a:rPr lang="de-DE" sz="2000" dirty="0">
                <a:latin typeface="Calibri" panose="020F0502020204030204" pitchFamily="34" charset="0"/>
              </a:rPr>
              <a:t>)</a:t>
            </a:r>
          </a:p>
          <a:p>
            <a:pPr marL="0" indent="0"/>
            <a:r>
              <a:rPr lang="de-DE" sz="2000" dirty="0">
                <a:latin typeface="Calibri" panose="020F0502020204030204" pitchFamily="34" charset="0"/>
              </a:rPr>
              <a:t>- Markus Kunzmann (German </a:t>
            </a:r>
            <a:r>
              <a:rPr lang="de-DE" sz="2000" dirty="0" err="1">
                <a:latin typeface="Calibri" panose="020F0502020204030204" pitchFamily="34" charset="0"/>
              </a:rPr>
              <a:t>studies</a:t>
            </a:r>
            <a:r>
              <a:rPr lang="de-DE" sz="2000" dirty="0">
                <a:latin typeface="Calibri" panose="020F0502020204030204" pitchFamily="34" charset="0"/>
              </a:rPr>
              <a:t>)</a:t>
            </a:r>
          </a:p>
          <a:p>
            <a:pPr marL="0" indent="0"/>
            <a:r>
              <a:rPr lang="de-DE" sz="2000" dirty="0">
                <a:latin typeface="Calibri" panose="020F0502020204030204" pitchFamily="34" charset="0"/>
              </a:rPr>
              <a:t>- Christina Mutter (</a:t>
            </a:r>
            <a:r>
              <a:rPr lang="de-DE" sz="2000" dirty="0" err="1">
                <a:latin typeface="Calibri" panose="020F0502020204030204" pitchFamily="34" charset="0"/>
              </a:rPr>
              <a:t>scientific</a:t>
            </a:r>
            <a:r>
              <a:rPr lang="de-DE" sz="2000" dirty="0">
                <a:latin typeface="Calibri" panose="020F0502020204030204" pitchFamily="34" charset="0"/>
              </a:rPr>
              <a:t> </a:t>
            </a:r>
            <a:r>
              <a:rPr lang="de-DE" sz="2000" dirty="0" err="1">
                <a:latin typeface="Calibri" panose="020F0502020204030204" pitchFamily="34" charset="0"/>
              </a:rPr>
              <a:t>coordination</a:t>
            </a:r>
            <a:r>
              <a:rPr lang="de-DE" sz="2000" dirty="0">
                <a:latin typeface="Calibri" panose="020F0502020204030204" pitchFamily="34" charset="0"/>
              </a:rPr>
              <a:t>, </a:t>
            </a:r>
            <a:r>
              <a:rPr lang="de-DE" sz="2000" dirty="0" err="1">
                <a:latin typeface="Calibri" panose="020F0502020204030204" pitchFamily="34" charset="0"/>
              </a:rPr>
              <a:t>Romance</a:t>
            </a:r>
            <a:r>
              <a:rPr lang="de-DE" sz="2000" dirty="0">
                <a:latin typeface="Calibri" panose="020F0502020204030204" pitchFamily="34" charset="0"/>
              </a:rPr>
              <a:t> </a:t>
            </a:r>
            <a:r>
              <a:rPr lang="de-DE" sz="2000" dirty="0" err="1">
                <a:latin typeface="Calibri" panose="020F0502020204030204" pitchFamily="34" charset="0"/>
              </a:rPr>
              <a:t>studies</a:t>
            </a:r>
            <a:r>
              <a:rPr lang="de-DE" sz="2000" dirty="0">
                <a:latin typeface="Calibri" panose="020F0502020204030204" pitchFamily="34" charset="0"/>
              </a:rPr>
              <a:t>)</a:t>
            </a:r>
          </a:p>
          <a:p>
            <a:r>
              <a:rPr lang="de-DE" sz="2000" dirty="0">
                <a:latin typeface="Calibri" panose="020F0502020204030204" pitchFamily="34" charset="0"/>
              </a:rPr>
              <a:t>- Aleksander </a:t>
            </a:r>
            <a:r>
              <a:rPr lang="de-DE" sz="2000" dirty="0" err="1">
                <a:latin typeface="Calibri" panose="020F0502020204030204" pitchFamily="34" charset="0"/>
              </a:rPr>
              <a:t>Wiatr</a:t>
            </a:r>
            <a:r>
              <a:rPr lang="de-DE" sz="2000" dirty="0">
                <a:latin typeface="Calibri" panose="020F0502020204030204" pitchFamily="34" charset="0"/>
              </a:rPr>
              <a:t> (</a:t>
            </a:r>
            <a:r>
              <a:rPr lang="de-DE" sz="2000" dirty="0" err="1">
                <a:latin typeface="Calibri" panose="020F0502020204030204" pitchFamily="34" charset="0"/>
              </a:rPr>
              <a:t>Romance</a:t>
            </a:r>
            <a:r>
              <a:rPr lang="de-DE" sz="2000" dirty="0">
                <a:latin typeface="Calibri" panose="020F0502020204030204" pitchFamily="34" charset="0"/>
              </a:rPr>
              <a:t>/</a:t>
            </a:r>
            <a:r>
              <a:rPr lang="de-DE" sz="2000" dirty="0" err="1">
                <a:latin typeface="Calibri" panose="020F0502020204030204" pitchFamily="34" charset="0"/>
              </a:rPr>
              <a:t>Slovenian</a:t>
            </a:r>
            <a:r>
              <a:rPr lang="de-DE" sz="2000" dirty="0">
                <a:latin typeface="Calibri" panose="020F0502020204030204" pitchFamily="34" charset="0"/>
              </a:rPr>
              <a:t> </a:t>
            </a:r>
            <a:r>
              <a:rPr lang="de-DE" sz="2000" dirty="0" err="1">
                <a:latin typeface="Calibri" panose="020F0502020204030204" pitchFamily="34" charset="0"/>
              </a:rPr>
              <a:t>studies</a:t>
            </a:r>
            <a:r>
              <a:rPr lang="de-DE" sz="2000" dirty="0">
                <a:latin typeface="Calibri" panose="020F0502020204030204" pitchFamily="34" charset="0"/>
              </a:rPr>
              <a:t>)</a:t>
            </a:r>
          </a:p>
          <a:p>
            <a:r>
              <a:rPr lang="de-DE" sz="2000" dirty="0">
                <a:latin typeface="Calibri" panose="020F0502020204030204" pitchFamily="34" charset="0"/>
              </a:rPr>
              <a:t>- Florian </a:t>
            </a:r>
            <a:r>
              <a:rPr lang="de-DE" sz="2000" dirty="0" err="1">
                <a:latin typeface="Calibri" panose="020F0502020204030204" pitchFamily="34" charset="0"/>
              </a:rPr>
              <a:t>Zacherl</a:t>
            </a:r>
            <a:r>
              <a:rPr lang="de-DE" sz="2000" dirty="0">
                <a:latin typeface="Calibri" panose="020F0502020204030204" pitchFamily="34" charset="0"/>
              </a:rPr>
              <a:t> (</a:t>
            </a:r>
            <a:r>
              <a:rPr lang="de-DE" sz="2000" dirty="0" err="1">
                <a:latin typeface="Calibri" panose="020F0502020204030204" pitchFamily="34" charset="0"/>
              </a:rPr>
              <a:t>computer</a:t>
            </a:r>
            <a:r>
              <a:rPr lang="de-DE" sz="2000" dirty="0">
                <a:latin typeface="Calibri" panose="020F0502020204030204" pitchFamily="34" charset="0"/>
              </a:rPr>
              <a:t> </a:t>
            </a:r>
            <a:r>
              <a:rPr lang="de-DE" sz="2000" dirty="0" err="1">
                <a:latin typeface="Calibri" panose="020F0502020204030204" pitchFamily="34" charset="0"/>
              </a:rPr>
              <a:t>science</a:t>
            </a:r>
            <a:r>
              <a:rPr lang="de-DE" sz="2000" dirty="0">
                <a:latin typeface="Calibri" panose="020F0502020204030204" pitchFamily="34" charset="0"/>
              </a:rPr>
              <a:t>)</a:t>
            </a:r>
          </a:p>
          <a:p>
            <a:r>
              <a:rPr lang="de-DE" sz="2000" dirty="0">
                <a:latin typeface="Calibri" panose="020F0502020204030204" pitchFamily="34" charset="0"/>
              </a:rPr>
              <a:t>- </a:t>
            </a:r>
            <a:r>
              <a:rPr lang="de-DE" sz="2000" dirty="0" err="1">
                <a:latin typeface="Calibri" panose="020F0502020204030204" pitchFamily="34" charset="0"/>
              </a:rPr>
              <a:t>Alessia</a:t>
            </a:r>
            <a:r>
              <a:rPr lang="de-DE" sz="2000" dirty="0">
                <a:latin typeface="Calibri" panose="020F0502020204030204" pitchFamily="34" charset="0"/>
              </a:rPr>
              <a:t> </a:t>
            </a:r>
            <a:r>
              <a:rPr lang="de-DE" sz="2000" dirty="0" err="1">
                <a:latin typeface="Calibri" panose="020F0502020204030204" pitchFamily="34" charset="0"/>
              </a:rPr>
              <a:t>Brancatelli</a:t>
            </a:r>
            <a:r>
              <a:rPr lang="de-DE" sz="2000" dirty="0">
                <a:latin typeface="Calibri" panose="020F0502020204030204" pitchFamily="34" charset="0"/>
              </a:rPr>
              <a:t>, Julie </a:t>
            </a:r>
            <a:r>
              <a:rPr lang="de-DE" sz="2000" dirty="0" err="1">
                <a:latin typeface="Calibri" panose="020F0502020204030204" pitchFamily="34" charset="0"/>
              </a:rPr>
              <a:t>Defert</a:t>
            </a:r>
            <a:r>
              <a:rPr lang="de-DE" sz="2000" dirty="0">
                <a:latin typeface="Calibri" panose="020F0502020204030204" pitchFamily="34" charset="0"/>
              </a:rPr>
              <a:t>, Monika Hausmann, Filip </a:t>
            </a:r>
            <a:r>
              <a:rPr lang="de-DE" sz="2000" dirty="0" err="1">
                <a:latin typeface="Calibri" panose="020F0502020204030204" pitchFamily="34" charset="0"/>
              </a:rPr>
              <a:t>Hristov</a:t>
            </a:r>
            <a:r>
              <a:rPr lang="de-DE" sz="2000" dirty="0">
                <a:latin typeface="Calibri" panose="020F0502020204030204" pitchFamily="34" charset="0"/>
              </a:rPr>
              <a:t>,</a:t>
            </a:r>
          </a:p>
          <a:p>
            <a:r>
              <a:rPr lang="de-DE" sz="2000" dirty="0">
                <a:latin typeface="Calibri" panose="020F0502020204030204" pitchFamily="34" charset="0"/>
              </a:rPr>
              <a:t>Katharina Knapp, Marina </a:t>
            </a:r>
            <a:r>
              <a:rPr lang="de-DE" sz="2000" dirty="0" err="1">
                <a:latin typeface="Calibri" panose="020F0502020204030204" pitchFamily="34" charset="0"/>
              </a:rPr>
              <a:t>Pantele</a:t>
            </a:r>
            <a:r>
              <a:rPr lang="de-DE" sz="2000" dirty="0">
                <a:latin typeface="Calibri" panose="020F0502020204030204" pitchFamily="34" charset="0"/>
              </a:rPr>
              <a:t>, Daniela </a:t>
            </a:r>
            <a:r>
              <a:rPr lang="de-DE" sz="2000" dirty="0" err="1">
                <a:latin typeface="Calibri" panose="020F0502020204030204" pitchFamily="34" charset="0"/>
              </a:rPr>
              <a:t>Warras</a:t>
            </a:r>
            <a:r>
              <a:rPr lang="de-DE" sz="2000" dirty="0">
                <a:latin typeface="Calibri" panose="020F0502020204030204" pitchFamily="34" charset="0"/>
              </a:rPr>
              <a:t> (</a:t>
            </a:r>
            <a:r>
              <a:rPr lang="de-DE" sz="2000" dirty="0" err="1">
                <a:latin typeface="Calibri" panose="020F0502020204030204" pitchFamily="34" charset="0"/>
              </a:rPr>
              <a:t>scientific</a:t>
            </a:r>
            <a:r>
              <a:rPr lang="de-DE" sz="2000" dirty="0">
                <a:latin typeface="Calibri" panose="020F0502020204030204" pitchFamily="34" charset="0"/>
              </a:rPr>
              <a:t> </a:t>
            </a:r>
            <a:r>
              <a:rPr lang="de-DE" sz="2000" dirty="0" err="1">
                <a:latin typeface="Calibri" panose="020F0502020204030204" pitchFamily="34" charset="0"/>
              </a:rPr>
              <a:t>assistants</a:t>
            </a:r>
            <a:r>
              <a:rPr lang="de-DE" sz="2000" dirty="0">
                <a:latin typeface="Calibri" panose="020F0502020204030204" pitchFamily="34" charset="0"/>
              </a:rPr>
              <a:t>)</a:t>
            </a:r>
          </a:p>
          <a:p>
            <a:endParaRPr lang="de-DE"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647231"/>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404664"/>
            <a:ext cx="3941762" cy="457200"/>
          </a:xfrm>
        </p:spPr>
        <p:txBody>
          <a:bodyPr/>
          <a:lstStyle/>
          <a:p>
            <a:r>
              <a:rPr lang="de-DE" dirty="0"/>
              <a:t>The Virtual Research Environment </a:t>
            </a:r>
            <a:r>
              <a:rPr lang="de-DE" dirty="0" err="1"/>
              <a:t>of</a:t>
            </a:r>
            <a:r>
              <a:rPr lang="de-DE" dirty="0"/>
              <a:t> </a:t>
            </a:r>
            <a:r>
              <a:rPr lang="en-US" dirty="0" err="1"/>
              <a:t>VerbaAlpina</a:t>
            </a:r>
            <a:r>
              <a:rPr lang="en-US" dirty="0"/>
              <a:t> and its Lexicographic Function</a:t>
            </a:r>
            <a:endParaRPr lang="de-DE" dirty="0"/>
          </a:p>
        </p:txBody>
      </p:sp>
      <p:sp>
        <p:nvSpPr>
          <p:cNvPr id="3" name="Inhaltsplatzhalter 2"/>
          <p:cNvSpPr>
            <a:spLocks noGrp="1"/>
          </p:cNvSpPr>
          <p:nvPr>
            <p:ph idx="1"/>
          </p:nvPr>
        </p:nvSpPr>
        <p:spPr>
          <a:xfrm>
            <a:off x="589680" y="1484784"/>
            <a:ext cx="7848600" cy="4724400"/>
          </a:xfrm>
        </p:spPr>
        <p:txBody>
          <a:bodyPr/>
          <a:lstStyle/>
          <a:p>
            <a:r>
              <a:rPr lang="de-DE" b="1" dirty="0">
                <a:latin typeface="Calibri" panose="020F0502020204030204" pitchFamily="34" charset="0"/>
              </a:rPr>
              <a:t>Research </a:t>
            </a:r>
            <a:r>
              <a:rPr lang="de-DE" b="1" dirty="0" err="1">
                <a:latin typeface="Calibri" panose="020F0502020204030204" pitchFamily="34" charset="0"/>
              </a:rPr>
              <a:t>Aims</a:t>
            </a:r>
            <a:endParaRPr lang="de-DE" b="1" dirty="0">
              <a:latin typeface="Calibri" panose="020F0502020204030204" pitchFamily="34" charset="0"/>
            </a:endParaRPr>
          </a:p>
          <a:p>
            <a:endParaRPr lang="de-DE" sz="1400" dirty="0">
              <a:latin typeface="Calibri" panose="020F0502020204030204" pitchFamily="34" charset="0"/>
            </a:endParaRPr>
          </a:p>
          <a:p>
            <a:pPr>
              <a:buFont typeface="Symbol" panose="05050102010706020507" pitchFamily="18" charset="2"/>
              <a:buChar char="-"/>
            </a:pPr>
            <a:r>
              <a:rPr lang="de-DE" sz="2000" dirty="0" err="1">
                <a:latin typeface="Calibri" panose="020F0502020204030204" pitchFamily="34" charset="0"/>
              </a:rPr>
              <a:t>Selective</a:t>
            </a:r>
            <a:r>
              <a:rPr lang="de-DE" sz="2000" dirty="0">
                <a:latin typeface="Calibri" panose="020F0502020204030204" pitchFamily="34" charset="0"/>
              </a:rPr>
              <a:t> </a:t>
            </a:r>
            <a:r>
              <a:rPr lang="de-DE" sz="2000" dirty="0" err="1">
                <a:latin typeface="Calibri" panose="020F0502020204030204" pitchFamily="34" charset="0"/>
              </a:rPr>
              <a:t>and</a:t>
            </a:r>
            <a:r>
              <a:rPr lang="de-DE" sz="2000" dirty="0">
                <a:latin typeface="Calibri" panose="020F0502020204030204" pitchFamily="34" charset="0"/>
              </a:rPr>
              <a:t> </a:t>
            </a:r>
            <a:r>
              <a:rPr lang="de-DE" sz="2000" dirty="0" err="1">
                <a:latin typeface="Calibri" panose="020F0502020204030204" pitchFamily="34" charset="0"/>
              </a:rPr>
              <a:t>analytical</a:t>
            </a:r>
            <a:r>
              <a:rPr lang="de-DE" sz="2000" dirty="0">
                <a:latin typeface="Calibri" panose="020F0502020204030204" pitchFamily="34" charset="0"/>
              </a:rPr>
              <a:t> </a:t>
            </a:r>
            <a:r>
              <a:rPr lang="de-DE" sz="2000" dirty="0" err="1">
                <a:latin typeface="Calibri" panose="020F0502020204030204" pitchFamily="34" charset="0"/>
              </a:rPr>
              <a:t>investigation</a:t>
            </a:r>
            <a:r>
              <a:rPr lang="de-DE" sz="2000" dirty="0">
                <a:latin typeface="Calibri" panose="020F0502020204030204" pitchFamily="34" charset="0"/>
              </a:rPr>
              <a:t> </a:t>
            </a:r>
            <a:r>
              <a:rPr lang="de-DE" sz="2000" dirty="0" err="1">
                <a:latin typeface="Calibri" panose="020F0502020204030204" pitchFamily="34" charset="0"/>
              </a:rPr>
              <a:t>of</a:t>
            </a:r>
            <a:r>
              <a:rPr lang="de-DE" sz="2000" dirty="0">
                <a:latin typeface="Calibri" panose="020F0502020204030204" pitchFamily="34" charset="0"/>
              </a:rPr>
              <a:t> </a:t>
            </a:r>
            <a:r>
              <a:rPr lang="de-DE" sz="2000" dirty="0" err="1">
                <a:latin typeface="Calibri" panose="020F0502020204030204" pitchFamily="34" charset="0"/>
              </a:rPr>
              <a:t>the</a:t>
            </a:r>
            <a:r>
              <a:rPr lang="de-DE" sz="2000" dirty="0">
                <a:latin typeface="Calibri" panose="020F0502020204030204" pitchFamily="34" charset="0"/>
              </a:rPr>
              <a:t> </a:t>
            </a:r>
            <a:r>
              <a:rPr lang="de-DE" sz="2000" dirty="0" err="1">
                <a:latin typeface="Calibri" panose="020F0502020204030204" pitchFamily="34" charset="0"/>
              </a:rPr>
              <a:t>linguistically</a:t>
            </a:r>
            <a:r>
              <a:rPr lang="de-DE" sz="2000" dirty="0">
                <a:latin typeface="Calibri" panose="020F0502020204030204" pitchFamily="34" charset="0"/>
              </a:rPr>
              <a:t> </a:t>
            </a:r>
            <a:r>
              <a:rPr lang="de-DE" sz="2000" dirty="0" err="1">
                <a:latin typeface="Calibri" panose="020F0502020204030204" pitchFamily="34" charset="0"/>
              </a:rPr>
              <a:t>and</a:t>
            </a:r>
            <a:r>
              <a:rPr lang="de-DE" sz="2000" dirty="0">
                <a:latin typeface="Calibri" panose="020F0502020204030204" pitchFamily="34" charset="0"/>
              </a:rPr>
              <a:t> </a:t>
            </a:r>
            <a:r>
              <a:rPr lang="de-DE" sz="2000" dirty="0" err="1">
                <a:latin typeface="Calibri" panose="020F0502020204030204" pitchFamily="34" charset="0"/>
              </a:rPr>
              <a:t>dialectally</a:t>
            </a:r>
            <a:r>
              <a:rPr lang="de-DE" sz="2000" dirty="0">
                <a:latin typeface="Calibri" panose="020F0502020204030204" pitchFamily="34" charset="0"/>
              </a:rPr>
              <a:t> </a:t>
            </a:r>
            <a:r>
              <a:rPr lang="de-DE" sz="2000" dirty="0" err="1">
                <a:latin typeface="Calibri" panose="020F0502020204030204" pitchFamily="34" charset="0"/>
              </a:rPr>
              <a:t>highly</a:t>
            </a:r>
            <a:r>
              <a:rPr lang="de-DE" sz="2000" dirty="0">
                <a:latin typeface="Calibri" panose="020F0502020204030204" pitchFamily="34" charset="0"/>
              </a:rPr>
              <a:t> </a:t>
            </a:r>
            <a:r>
              <a:rPr lang="de-DE" sz="2000" dirty="0" err="1">
                <a:latin typeface="Calibri" panose="020F0502020204030204" pitchFamily="34" charset="0"/>
              </a:rPr>
              <a:t>fragmented</a:t>
            </a:r>
            <a:r>
              <a:rPr lang="de-DE" sz="2000" dirty="0">
                <a:latin typeface="Calibri" panose="020F0502020204030204" pitchFamily="34" charset="0"/>
              </a:rPr>
              <a:t> alpine </a:t>
            </a:r>
            <a:r>
              <a:rPr lang="de-DE" sz="2000" dirty="0" err="1">
                <a:latin typeface="Calibri" panose="020F0502020204030204" pitchFamily="34" charset="0"/>
              </a:rPr>
              <a:t>space</a:t>
            </a:r>
            <a:r>
              <a:rPr lang="de-DE" sz="2000" dirty="0">
                <a:latin typeface="Calibri" panose="020F0502020204030204" pitchFamily="34" charset="0"/>
              </a:rPr>
              <a:t> in </a:t>
            </a:r>
            <a:r>
              <a:rPr lang="de-DE" sz="2000" dirty="0" err="1">
                <a:latin typeface="Calibri" panose="020F0502020204030204" pitchFamily="34" charset="0"/>
              </a:rPr>
              <a:t>its</a:t>
            </a:r>
            <a:r>
              <a:rPr lang="de-DE" sz="2000" dirty="0">
                <a:latin typeface="Calibri" panose="020F0502020204030204" pitchFamily="34" charset="0"/>
              </a:rPr>
              <a:t> </a:t>
            </a:r>
            <a:r>
              <a:rPr lang="de-DE" sz="2000" dirty="0" err="1">
                <a:latin typeface="Calibri" panose="020F0502020204030204" pitchFamily="34" charset="0"/>
              </a:rPr>
              <a:t>historico-cultural</a:t>
            </a:r>
            <a:r>
              <a:rPr lang="de-DE" sz="2000" dirty="0">
                <a:latin typeface="Calibri" panose="020F0502020204030204" pitchFamily="34" charset="0"/>
              </a:rPr>
              <a:t> </a:t>
            </a:r>
            <a:r>
              <a:rPr lang="de-DE" sz="2000" dirty="0" err="1">
                <a:latin typeface="Calibri" panose="020F0502020204030204" pitchFamily="34" charset="0"/>
              </a:rPr>
              <a:t>and</a:t>
            </a:r>
            <a:r>
              <a:rPr lang="de-DE" sz="2000" dirty="0">
                <a:latin typeface="Calibri" panose="020F0502020204030204" pitchFamily="34" charset="0"/>
              </a:rPr>
              <a:t> </a:t>
            </a:r>
            <a:r>
              <a:rPr lang="de-DE" sz="2000" dirty="0" err="1">
                <a:latin typeface="Calibri" panose="020F0502020204030204" pitchFamily="34" charset="0"/>
              </a:rPr>
              <a:t>historical-linguistic</a:t>
            </a:r>
            <a:r>
              <a:rPr lang="de-DE" sz="2000" dirty="0">
                <a:latin typeface="Calibri" panose="020F0502020204030204" pitchFamily="34" charset="0"/>
              </a:rPr>
              <a:t> </a:t>
            </a:r>
            <a:r>
              <a:rPr lang="de-DE" sz="2000" dirty="0" err="1">
                <a:latin typeface="Calibri" panose="020F0502020204030204" pitchFamily="34" charset="0"/>
              </a:rPr>
              <a:t>unity</a:t>
            </a:r>
            <a:endParaRPr lang="de-DE" sz="2000" dirty="0">
              <a:latin typeface="Calibri" panose="020F0502020204030204" pitchFamily="34" charset="0"/>
            </a:endParaRPr>
          </a:p>
          <a:p>
            <a:pPr>
              <a:buFont typeface="Symbol" panose="05050102010706020507" pitchFamily="18" charset="2"/>
              <a:buChar char="-"/>
            </a:pPr>
            <a:endParaRPr lang="de-DE" sz="1200" dirty="0">
              <a:latin typeface="Calibri" panose="020F0502020204030204" pitchFamily="34" charset="0"/>
            </a:endParaRPr>
          </a:p>
          <a:p>
            <a:pPr>
              <a:buFont typeface="Symbol" panose="05050102010706020507" pitchFamily="18" charset="2"/>
              <a:buChar char="-"/>
            </a:pPr>
            <a:r>
              <a:rPr lang="de-DE" sz="2000" dirty="0" err="1">
                <a:latin typeface="Calibri" panose="020F0502020204030204" pitchFamily="34" charset="0"/>
              </a:rPr>
              <a:t>Overcoming</a:t>
            </a:r>
            <a:r>
              <a:rPr lang="de-DE" sz="2000" dirty="0">
                <a:latin typeface="Calibri" panose="020F0502020204030204" pitchFamily="34" charset="0"/>
              </a:rPr>
              <a:t> </a:t>
            </a:r>
            <a:r>
              <a:rPr lang="de-DE" sz="2000" dirty="0" err="1">
                <a:latin typeface="Calibri" panose="020F0502020204030204" pitchFamily="34" charset="0"/>
              </a:rPr>
              <a:t>of</a:t>
            </a:r>
            <a:r>
              <a:rPr lang="de-DE" sz="2000" dirty="0">
                <a:latin typeface="Calibri" panose="020F0502020204030204" pitchFamily="34" charset="0"/>
              </a:rPr>
              <a:t> </a:t>
            </a:r>
            <a:r>
              <a:rPr lang="de-DE" sz="2000" dirty="0" err="1">
                <a:latin typeface="Calibri" panose="020F0502020204030204" pitchFamily="34" charset="0"/>
              </a:rPr>
              <a:t>the</a:t>
            </a:r>
            <a:r>
              <a:rPr lang="de-DE" sz="2000" dirty="0">
                <a:latin typeface="Calibri" panose="020F0502020204030204" pitchFamily="34" charset="0"/>
              </a:rPr>
              <a:t> traditional </a:t>
            </a:r>
            <a:r>
              <a:rPr lang="de-DE" sz="2000" dirty="0" err="1">
                <a:latin typeface="Calibri" panose="020F0502020204030204" pitchFamily="34" charset="0"/>
              </a:rPr>
              <a:t>limitation</a:t>
            </a:r>
            <a:r>
              <a:rPr lang="de-DE" sz="2000" dirty="0">
                <a:latin typeface="Calibri" panose="020F0502020204030204" pitchFamily="34" charset="0"/>
              </a:rPr>
              <a:t> </a:t>
            </a:r>
            <a:r>
              <a:rPr lang="de-DE" sz="2000" dirty="0" err="1">
                <a:latin typeface="Calibri" panose="020F0502020204030204" pitchFamily="34" charset="0"/>
              </a:rPr>
              <a:t>of</a:t>
            </a:r>
            <a:r>
              <a:rPr lang="de-DE" sz="2000" dirty="0">
                <a:latin typeface="Calibri" panose="020F0502020204030204" pitchFamily="34" charset="0"/>
              </a:rPr>
              <a:t> </a:t>
            </a:r>
            <a:r>
              <a:rPr lang="de-DE" sz="2000" dirty="0" err="1">
                <a:latin typeface="Calibri" panose="020F0502020204030204" pitchFamily="34" charset="0"/>
              </a:rPr>
              <a:t>geolinguistic</a:t>
            </a:r>
            <a:r>
              <a:rPr lang="de-DE" sz="2000" dirty="0">
                <a:latin typeface="Calibri" panose="020F0502020204030204" pitchFamily="34" charset="0"/>
              </a:rPr>
              <a:t> </a:t>
            </a:r>
            <a:r>
              <a:rPr lang="de-DE" sz="2000" dirty="0" err="1">
                <a:latin typeface="Calibri" panose="020F0502020204030204" pitchFamily="34" charset="0"/>
              </a:rPr>
              <a:t>investigation</a:t>
            </a:r>
            <a:r>
              <a:rPr lang="de-DE" sz="2000" dirty="0">
                <a:latin typeface="Calibri" panose="020F0502020204030204" pitchFamily="34" charset="0"/>
              </a:rPr>
              <a:t> </a:t>
            </a:r>
            <a:r>
              <a:rPr lang="de-DE" sz="2000" dirty="0" err="1">
                <a:latin typeface="Calibri" panose="020F0502020204030204" pitchFamily="34" charset="0"/>
              </a:rPr>
              <a:t>to</a:t>
            </a:r>
            <a:r>
              <a:rPr lang="de-DE" sz="2000" dirty="0">
                <a:latin typeface="Calibri" panose="020F0502020204030204" pitchFamily="34" charset="0"/>
              </a:rPr>
              <a:t> </a:t>
            </a:r>
            <a:r>
              <a:rPr lang="de-DE" sz="2000" dirty="0" err="1">
                <a:latin typeface="Calibri" panose="020F0502020204030204" pitchFamily="34" charset="0"/>
              </a:rPr>
              <a:t>nation-states</a:t>
            </a:r>
            <a:endParaRPr lang="de-DE" sz="2000" dirty="0">
              <a:latin typeface="Calibri" panose="020F0502020204030204" pitchFamily="34" charset="0"/>
            </a:endParaRPr>
          </a:p>
          <a:p>
            <a:pPr>
              <a:buFont typeface="Symbol" panose="05050102010706020507" pitchFamily="18" charset="2"/>
              <a:buChar char="-"/>
            </a:pPr>
            <a:endParaRPr lang="de-DE" sz="1200" dirty="0">
              <a:latin typeface="Calibri" panose="020F0502020204030204" pitchFamily="34" charset="0"/>
            </a:endParaRPr>
          </a:p>
          <a:p>
            <a:pPr>
              <a:buFont typeface="Symbol" panose="05050102010706020507" pitchFamily="18" charset="2"/>
              <a:buChar char="-"/>
            </a:pPr>
            <a:r>
              <a:rPr lang="en-US" sz="2000" dirty="0">
                <a:latin typeface="Calibri" panose="020F0502020204030204" pitchFamily="34" charset="0"/>
              </a:rPr>
              <a:t>recognition of connections regarding the etymology of the individual dialectical words</a:t>
            </a:r>
          </a:p>
          <a:p>
            <a:pPr>
              <a:buFont typeface="Symbol" panose="05050102010706020507" pitchFamily="18" charset="2"/>
              <a:buChar char="-"/>
            </a:pPr>
            <a:endParaRPr lang="de-DE" sz="1200" dirty="0">
              <a:latin typeface="Calibri" panose="020F0502020204030204" pitchFamily="34" charset="0"/>
            </a:endParaRPr>
          </a:p>
          <a:p>
            <a:pPr>
              <a:buFont typeface="Symbol" panose="05050102010706020507" pitchFamily="18" charset="2"/>
              <a:buChar char="-"/>
            </a:pPr>
            <a:r>
              <a:rPr lang="de-DE" sz="2000" dirty="0">
                <a:latin typeface="Calibri" panose="020F0502020204030204" pitchFamily="34" charset="0"/>
              </a:rPr>
              <a:t>Setting </a:t>
            </a:r>
            <a:r>
              <a:rPr lang="de-DE" sz="2000" dirty="0" err="1">
                <a:latin typeface="Calibri" panose="020F0502020204030204" pitchFamily="34" charset="0"/>
              </a:rPr>
              <a:t>up</a:t>
            </a:r>
            <a:r>
              <a:rPr lang="de-DE" sz="2000" dirty="0">
                <a:latin typeface="Calibri" panose="020F0502020204030204" pitchFamily="34" charset="0"/>
              </a:rPr>
              <a:t> a </a:t>
            </a:r>
            <a:r>
              <a:rPr lang="de-DE" sz="2000" dirty="0" err="1">
                <a:latin typeface="Calibri" panose="020F0502020204030204" pitchFamily="34" charset="0"/>
              </a:rPr>
              <a:t>portal</a:t>
            </a:r>
            <a:r>
              <a:rPr lang="de-DE" sz="2000" dirty="0">
                <a:latin typeface="Calibri" panose="020F0502020204030204" pitchFamily="34" charset="0"/>
              </a:rPr>
              <a:t> </a:t>
            </a:r>
            <a:r>
              <a:rPr lang="de-DE" sz="2000" dirty="0" err="1">
                <a:latin typeface="Calibri" panose="020F0502020204030204" pitchFamily="34" charset="0"/>
              </a:rPr>
              <a:t>by</a:t>
            </a:r>
            <a:r>
              <a:rPr lang="de-DE" sz="2000" dirty="0">
                <a:latin typeface="Calibri" panose="020F0502020204030204" pitchFamily="34" charset="0"/>
              </a:rPr>
              <a:t> </a:t>
            </a:r>
            <a:r>
              <a:rPr lang="de-DE" sz="2000" dirty="0" err="1">
                <a:latin typeface="Calibri" panose="020F0502020204030204" pitchFamily="34" charset="0"/>
              </a:rPr>
              <a:t>using</a:t>
            </a:r>
            <a:r>
              <a:rPr lang="de-DE" sz="2000" dirty="0">
                <a:latin typeface="Calibri" panose="020F0502020204030204" pitchFamily="34" charset="0"/>
              </a:rPr>
              <a:t> modern </a:t>
            </a:r>
            <a:r>
              <a:rPr lang="de-DE" sz="2000" dirty="0" err="1">
                <a:latin typeface="Calibri" panose="020F0502020204030204" pitchFamily="34" charset="0"/>
              </a:rPr>
              <a:t>media</a:t>
            </a:r>
            <a:r>
              <a:rPr lang="de-DE" sz="2000" dirty="0">
                <a:latin typeface="Calibri" panose="020F0502020204030204" pitchFamily="34" charset="0"/>
              </a:rPr>
              <a:t> </a:t>
            </a:r>
            <a:r>
              <a:rPr lang="de-DE" sz="2000" dirty="0" err="1">
                <a:latin typeface="Calibri" panose="020F0502020204030204" pitchFamily="34" charset="0"/>
              </a:rPr>
              <a:t>technology</a:t>
            </a:r>
            <a:r>
              <a:rPr lang="de-DE" sz="2000" dirty="0">
                <a:latin typeface="Calibri" panose="020F0502020204030204" pitchFamily="34" charset="0"/>
              </a:rPr>
              <a:t>: </a:t>
            </a:r>
            <a:r>
              <a:rPr lang="de-DE" sz="2000" dirty="0" err="1">
                <a:latin typeface="Calibri" panose="020F0502020204030204" pitchFamily="34" charset="0"/>
              </a:rPr>
              <a:t>documentation</a:t>
            </a:r>
            <a:r>
              <a:rPr lang="de-DE" sz="2000" dirty="0">
                <a:latin typeface="Calibri" panose="020F0502020204030204" pitchFamily="34" charset="0"/>
              </a:rPr>
              <a:t>, </a:t>
            </a:r>
            <a:r>
              <a:rPr lang="de-DE" sz="2000" dirty="0" err="1">
                <a:latin typeface="Calibri" panose="020F0502020204030204" pitchFamily="34" charset="0"/>
              </a:rPr>
              <a:t>data</a:t>
            </a:r>
            <a:r>
              <a:rPr lang="de-DE" sz="2000" dirty="0">
                <a:latin typeface="Calibri" panose="020F0502020204030204" pitchFamily="34" charset="0"/>
              </a:rPr>
              <a:t> </a:t>
            </a:r>
            <a:r>
              <a:rPr lang="de-DE" sz="2000" dirty="0" err="1">
                <a:latin typeface="Calibri" panose="020F0502020204030204" pitchFamily="34" charset="0"/>
              </a:rPr>
              <a:t>collection</a:t>
            </a:r>
            <a:r>
              <a:rPr lang="de-DE" sz="2000" dirty="0">
                <a:latin typeface="Calibri" panose="020F0502020204030204" pitchFamily="34" charset="0"/>
              </a:rPr>
              <a:t>, </a:t>
            </a:r>
            <a:r>
              <a:rPr lang="de-DE" sz="2000" dirty="0" err="1">
                <a:latin typeface="Calibri" panose="020F0502020204030204" pitchFamily="34" charset="0"/>
              </a:rPr>
              <a:t>collaborative</a:t>
            </a:r>
            <a:r>
              <a:rPr lang="de-DE" sz="2000" dirty="0">
                <a:latin typeface="Calibri" panose="020F0502020204030204" pitchFamily="34" charset="0"/>
              </a:rPr>
              <a:t> </a:t>
            </a:r>
            <a:r>
              <a:rPr lang="de-DE" sz="2000" dirty="0" err="1">
                <a:latin typeface="Calibri" panose="020F0502020204030204" pitchFamily="34" charset="0"/>
              </a:rPr>
              <a:t>development</a:t>
            </a:r>
            <a:endParaRPr lang="de-DE" sz="2000" dirty="0">
              <a:latin typeface="Calibri" panose="020F0502020204030204" pitchFamily="34" charset="0"/>
            </a:endParaRPr>
          </a:p>
          <a:p>
            <a:pPr>
              <a:buFont typeface="Symbol" panose="05050102010706020507" pitchFamily="18" charset="2"/>
              <a:buChar char="-"/>
            </a:pPr>
            <a:endParaRPr lang="de-DE" sz="1200" dirty="0">
              <a:latin typeface="Calibri" panose="020F0502020204030204" pitchFamily="34" charset="0"/>
            </a:endParaRPr>
          </a:p>
          <a:p>
            <a:pPr>
              <a:buFont typeface="Symbol" panose="05050102010706020507" pitchFamily="18" charset="2"/>
              <a:buChar char="-"/>
            </a:pPr>
            <a:r>
              <a:rPr lang="en-US" sz="2000" dirty="0">
                <a:latin typeface="Calibri" panose="020F0502020204030204" pitchFamily="34" charset="0"/>
              </a:rPr>
              <a:t>cooperation with other projects is fundamental for </a:t>
            </a:r>
            <a:r>
              <a:rPr lang="en-US" sz="2000" dirty="0" err="1">
                <a:latin typeface="Calibri" panose="020F0502020204030204" pitchFamily="34" charset="0"/>
              </a:rPr>
              <a:t>VerbaAlpina</a:t>
            </a:r>
            <a:r>
              <a:rPr lang="en-US" sz="2000" dirty="0">
                <a:latin typeface="Calibri" panose="020F0502020204030204" pitchFamily="34" charset="0"/>
              </a:rPr>
              <a:t> </a:t>
            </a:r>
            <a:endParaRPr lang="de-DE" sz="2000" dirty="0">
              <a:latin typeface="Calibri" panose="020F0502020204030204" pitchFamily="34" charset="0"/>
            </a:endParaRPr>
          </a:p>
        </p:txBody>
      </p:sp>
      <p:sp>
        <p:nvSpPr>
          <p:cNvPr id="4" name="Datumsplatzhalter 3"/>
          <p:cNvSpPr>
            <a:spLocks noGrp="1"/>
          </p:cNvSpPr>
          <p:nvPr>
            <p:ph type="dt" sz="half" idx="11"/>
          </p:nvPr>
        </p:nvSpPr>
        <p:spPr>
          <a:xfrm>
            <a:off x="5652120" y="6509544"/>
            <a:ext cx="3060452" cy="304800"/>
          </a:xfrm>
        </p:spPr>
        <p:txBody>
          <a:bodyPr/>
          <a:lstStyle/>
          <a:p>
            <a:pPr>
              <a:defRPr/>
            </a:pPr>
            <a:r>
              <a:rPr lang="de-DE" altLang="de-DE" dirty="0"/>
              <a:t>Christina Mutter | Aleksander </a:t>
            </a:r>
            <a:r>
              <a:rPr lang="de-DE" altLang="de-DE" dirty="0" err="1"/>
              <a:t>Wiatr</a:t>
            </a:r>
            <a:r>
              <a:rPr lang="de-DE" altLang="de-DE" dirty="0"/>
              <a:t> </a:t>
            </a:r>
          </a:p>
        </p:txBody>
      </p:sp>
      <p:sp>
        <p:nvSpPr>
          <p:cNvPr id="5" name="Fußzeilenplatzhalter 4"/>
          <p:cNvSpPr>
            <a:spLocks noGrp="1"/>
          </p:cNvSpPr>
          <p:nvPr>
            <p:ph type="ftr" sz="quarter" idx="12"/>
          </p:nvPr>
        </p:nvSpPr>
        <p:spPr/>
        <p:txBody>
          <a:bodyPr/>
          <a:lstStyle/>
          <a:p>
            <a:pPr>
              <a:defRPr/>
            </a:pPr>
            <a:r>
              <a:rPr lang="de-DE" altLang="de-DE" dirty="0"/>
              <a:t>  © VerbaAlpina 2018</a:t>
            </a:r>
          </a:p>
        </p:txBody>
      </p:sp>
      <p:pic>
        <p:nvPicPr>
          <p:cNvPr id="6" name="Picture 5" descr="Y:\fakultaet13\Romanistik\VerbaAlpina\VA_logo_kle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8" y="6457950"/>
            <a:ext cx="6111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8792461"/>
      </p:ext>
    </p:extLst>
  </p:cSld>
  <p:clrMapOvr>
    <a:masterClrMapping/>
  </p:clrMapOvr>
  <p:transition spd="med">
    <p:fade/>
  </p:transition>
</p:sld>
</file>

<file path=ppt/theme/theme1.xml><?xml version="1.0" encoding="utf-8"?>
<a:theme xmlns:a="http://schemas.openxmlformats.org/drawingml/2006/main" name="Praesentation_lmu_aktuell">
  <a:themeElements>
    <a:clrScheme name="">
      <a:dk1>
        <a:srgbClr val="000000"/>
      </a:dk1>
      <a:lt1>
        <a:srgbClr val="FFFFFF"/>
      </a:lt1>
      <a:dk2>
        <a:srgbClr val="4C4C4C"/>
      </a:dk2>
      <a:lt2>
        <a:srgbClr val="808080"/>
      </a:lt2>
      <a:accent1>
        <a:srgbClr val="FFCC00"/>
      </a:accent1>
      <a:accent2>
        <a:srgbClr val="FF990F"/>
      </a:accent2>
      <a:accent3>
        <a:srgbClr val="FFFFFF"/>
      </a:accent3>
      <a:accent4>
        <a:srgbClr val="000000"/>
      </a:accent4>
      <a:accent5>
        <a:srgbClr val="FFE2AA"/>
      </a:accent5>
      <a:accent6>
        <a:srgbClr val="E78A0C"/>
      </a:accent6>
      <a:hlink>
        <a:srgbClr val="009900"/>
      </a:hlink>
      <a:folHlink>
        <a:srgbClr val="99CC00"/>
      </a:folHlink>
    </a:clrScheme>
    <a:fontScheme name="Praesentation_lmu_aktuell">
      <a:majorFont>
        <a:latin typeface="LMU CompatilFact"/>
        <a:ea typeface=""/>
        <a:cs typeface=""/>
      </a:majorFont>
      <a:minorFont>
        <a:latin typeface="LMU CompatilFac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altLang="de-DE" sz="1400" b="0" i="0" u="none" strike="noStrike" cap="none" normalizeH="0" baseline="0" smtClean="0">
            <a:ln>
              <a:noFill/>
            </a:ln>
            <a:solidFill>
              <a:schemeClr val="tx1"/>
            </a:solidFill>
            <a:effectLst/>
            <a:latin typeface="LMU CompatilFact" pitchFamily="2"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altLang="de-DE" sz="1400" b="0" i="0" u="none" strike="noStrike" cap="none" normalizeH="0" baseline="0" smtClean="0">
            <a:ln>
              <a:noFill/>
            </a:ln>
            <a:solidFill>
              <a:schemeClr val="tx1"/>
            </a:solidFill>
            <a:effectLst/>
            <a:latin typeface="LMU CompatilFact" pitchFamily="2" charset="0"/>
          </a:defRPr>
        </a:defPPr>
      </a:lstStyle>
    </a:lnDef>
  </a:objectDefaults>
  <a:extraClrSchemeLst>
    <a:extraClrScheme>
      <a:clrScheme name="Praesentation_lmu_aktuel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aesentation_lmu_aktuel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aesentation_lmu_aktuel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aesentation_lmu_aktuel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aesentation_lmu_aktuel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aesentation_lmu_aktuel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aesentation_lmu_aktuel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aesentation_lmu_aktuel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aesentation_lmu_aktuel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aesentation_lmu_aktuel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aesentation_lmu_aktuel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aesentation_lmu_aktuel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raesentation_lmu_aktuell 13">
        <a:dk1>
          <a:srgbClr val="000000"/>
        </a:dk1>
        <a:lt1>
          <a:srgbClr val="FFFFFF"/>
        </a:lt1>
        <a:dk2>
          <a:srgbClr val="4C4C4C"/>
        </a:dk2>
        <a:lt2>
          <a:srgbClr val="808080"/>
        </a:lt2>
        <a:accent1>
          <a:srgbClr val="FFCC00"/>
        </a:accent1>
        <a:accent2>
          <a:srgbClr val="FF9900"/>
        </a:accent2>
        <a:accent3>
          <a:srgbClr val="FFFFFF"/>
        </a:accent3>
        <a:accent4>
          <a:srgbClr val="000000"/>
        </a:accent4>
        <a:accent5>
          <a:srgbClr val="FFE2AA"/>
        </a:accent5>
        <a:accent6>
          <a:srgbClr val="E78A00"/>
        </a:accent6>
        <a:hlink>
          <a:srgbClr val="009900"/>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3368</Words>
  <Application>Microsoft Office PowerPoint</Application>
  <PresentationFormat>Bildschirmpräsentation (4:3)</PresentationFormat>
  <Paragraphs>438</Paragraphs>
  <Slides>28</Slides>
  <Notes>28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28</vt:i4>
      </vt:variant>
    </vt:vector>
  </HeadingPairs>
  <TitlesOfParts>
    <vt:vector size="37" baseType="lpstr">
      <vt:lpstr>Wingdings</vt:lpstr>
      <vt:lpstr>Lao UI</vt:lpstr>
      <vt:lpstr>LMU SabonNext Demi</vt:lpstr>
      <vt:lpstr>Calibri</vt:lpstr>
      <vt:lpstr>Arial</vt:lpstr>
      <vt:lpstr>LMU CompatilFact</vt:lpstr>
      <vt:lpstr>Times</vt:lpstr>
      <vt:lpstr>Symbol</vt:lpstr>
      <vt:lpstr>Praesentation_lmu_aktuell</vt:lpstr>
      <vt:lpstr>The Virtual Research Environment of VerbaAlpina and its Lexicographic Function </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PowerPoint-Präsentation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lpstr>The Virtual Research Environment of VerbaAlpina and its Lexicographic Function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dc:creator>
  <cp:lastModifiedBy>Aleksander Wiatr</cp:lastModifiedBy>
  <cp:revision>223</cp:revision>
  <cp:lastPrinted>2002-10-09T14:32:30Z</cp:lastPrinted>
  <dcterms:created xsi:type="dcterms:W3CDTF">2003-07-21T12:00:07Z</dcterms:created>
  <dcterms:modified xsi:type="dcterms:W3CDTF">2018-07-20T11:21:02Z</dcterms:modified>
</cp:coreProperties>
</file>