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1"/>
    <p:sldMasterId id="2147483709" r:id="rId2"/>
    <p:sldMasterId id="2147483684" r:id="rId3"/>
    <p:sldMasterId id="2147483690" r:id="rId4"/>
  </p:sldMasterIdLst>
  <p:notesMasterIdLst>
    <p:notesMasterId r:id="rId17"/>
  </p:notesMasterIdLst>
  <p:handoutMasterIdLst>
    <p:handoutMasterId r:id="rId18"/>
  </p:handoutMasterIdLst>
  <p:sldIdLst>
    <p:sldId id="399" r:id="rId5"/>
    <p:sldId id="400" r:id="rId6"/>
    <p:sldId id="401" r:id="rId7"/>
    <p:sldId id="402" r:id="rId8"/>
    <p:sldId id="403" r:id="rId9"/>
    <p:sldId id="404" r:id="rId10"/>
    <p:sldId id="405" r:id="rId11"/>
    <p:sldId id="406" r:id="rId12"/>
    <p:sldId id="426" r:id="rId13"/>
    <p:sldId id="427" r:id="rId14"/>
    <p:sldId id="428" r:id="rId15"/>
    <p:sldId id="429" r:id="rId16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laus Tochtermann - Intro GeRDI" id="{3BD2085A-BA96-4AC9-BC8B-CB690BFB32BA}">
          <p14:sldIdLst/>
        </p14:section>
        <p14:section name="Anja Busch - Demo GeRDI" id="{31F6E8B0-9863-4362-A8D4-2D303075B64D}">
          <p14:sldIdLst/>
        </p14:section>
        <p14:section name="Presentation of Communities" id="{4982BCBB-54AC-45AC-9C35-B99C2E7B95B5}">
          <p14:sldIdLst>
            <p14:sldId id="399"/>
            <p14:sldId id="400"/>
            <p14:sldId id="401"/>
            <p14:sldId id="402"/>
            <p14:sldId id="403"/>
            <p14:sldId id="404"/>
            <p14:sldId id="405"/>
            <p14:sldId id="406"/>
            <p14:sldId id="426"/>
            <p14:sldId id="427"/>
            <p14:sldId id="428"/>
            <p14:sldId id="429"/>
          </p14:sldIdLst>
        </p14:section>
        <p14:section name="Discussion with Communities" id="{5D45FBFF-CCAE-4080-A01C-10FC17A8B525}">
          <p14:sldIdLst/>
        </p14:section>
        <p14:section name="Lunch Break" id="{95E8CD10-54FA-4D5D-BE17-94B3EAA241A5}">
          <p14:sldIdLst/>
        </p14:section>
        <p14:section name="Wolrd Cafe" id="{447C4851-B042-4829-B27D-DFC6C14407F2}">
          <p14:sldIdLst/>
        </p14:section>
        <p14:section name="Coffee Break" id="{025558DF-4186-4024-8101-7ED4F00BF515}">
          <p14:sldIdLst/>
        </p14:section>
        <p14:section name="Wrap up &amp; Thank You" id="{860F3AF4-3E5C-49AD-A447-BDFFFDE648F9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A59F"/>
    <a:srgbClr val="34678A"/>
    <a:srgbClr val="1F477D"/>
    <a:srgbClr val="FFDC6D"/>
    <a:srgbClr val="083F64"/>
    <a:srgbClr val="85CDC8"/>
    <a:srgbClr val="073859"/>
    <a:srgbClr val="062C46"/>
    <a:srgbClr val="A1C6E7"/>
    <a:srgbClr val="374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4"/>
  </p:normalViewPr>
  <p:slideViewPr>
    <p:cSldViewPr>
      <p:cViewPr varScale="1">
        <p:scale>
          <a:sx n="161" d="100"/>
          <a:sy n="161" d="100"/>
        </p:scale>
        <p:origin x="-90" y="-2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354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GeRDI - Generic Research Data Infrastructure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de-DE"/>
              <a:t>23.08.2018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D1920-ED6C-4AE3-9DB2-625E4BD260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09176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GeRDI - Generic Research Data Infrastructure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de-DE"/>
              <a:t>23.08.2018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6A3BD-54D9-4795-A5D7-A4957E1959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860635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microsoft.com/office/2007/relationships/hdphoto" Target="../media/hdphoto28.wdp"/><Relationship Id="rId2" Type="http://schemas.openxmlformats.org/officeDocument/2006/relationships/image" Target="../media/image26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30.wdp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5" Type="http://schemas.microsoft.com/office/2007/relationships/hdphoto" Target="../media/hdphoto10.wdp"/><Relationship Id="rId10" Type="http://schemas.microsoft.com/office/2007/relationships/hdphoto" Target="../media/hdphoto26.wdp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0.png"/></Relationships>
</file>

<file path=ppt/slideLayouts/_rels/slideLayout11.xml.rels><?xml version="1.0" encoding="UTF-8" standalone="yes"?>
<Relationships xmlns="http://schemas.openxmlformats.org/package/2006/relationships"><Relationship Id="rId8" Type="http://schemas.microsoft.com/office/2007/relationships/hdphoto" Target="../media/hdphoto32.wdp"/><Relationship Id="rId13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2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microsoft.com/office/2007/relationships/hdphoto" Target="../media/hdphoto7.wdp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0" Type="http://schemas.microsoft.com/office/2007/relationships/hdphoto" Target="../media/hdphoto33.wdp"/><Relationship Id="rId4" Type="http://schemas.microsoft.com/office/2007/relationships/hdphoto" Target="../media/hdphoto31.wdp"/><Relationship Id="rId9" Type="http://schemas.openxmlformats.org/officeDocument/2006/relationships/image" Target="../media/image14.png"/><Relationship Id="rId14" Type="http://schemas.microsoft.com/office/2007/relationships/hdphoto" Target="../media/hdphoto34.wdp"/></Relationships>
</file>

<file path=ppt/slideLayouts/_rels/slideLayout12.xml.rels><?xml version="1.0" encoding="UTF-8" standalone="yes"?>
<Relationships xmlns="http://schemas.openxmlformats.org/package/2006/relationships"><Relationship Id="rId8" Type="http://schemas.microsoft.com/office/2007/relationships/hdphoto" Target="../media/hdphoto36.wdp"/><Relationship Id="rId13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1.png"/><Relationship Id="rId12" Type="http://schemas.microsoft.com/office/2007/relationships/hdphoto" Target="../media/hdphoto37.wdp"/><Relationship Id="rId2" Type="http://schemas.openxmlformats.org/officeDocument/2006/relationships/image" Target="../media/image8.png"/><Relationship Id="rId16" Type="http://schemas.openxmlformats.org/officeDocument/2006/relationships/image" Target="../media/image28.png"/><Relationship Id="rId1" Type="http://schemas.openxmlformats.org/officeDocument/2006/relationships/slideMaster" Target="../slideMasters/slideMaster1.xml"/><Relationship Id="rId6" Type="http://schemas.microsoft.com/office/2007/relationships/hdphoto" Target="../media/hdphoto35.wdp"/><Relationship Id="rId11" Type="http://schemas.openxmlformats.org/officeDocument/2006/relationships/image" Target="../media/image13.png"/><Relationship Id="rId5" Type="http://schemas.openxmlformats.org/officeDocument/2006/relationships/image" Target="../media/image27.png"/><Relationship Id="rId15" Type="http://schemas.openxmlformats.org/officeDocument/2006/relationships/image" Target="../media/image15.png"/><Relationship Id="rId10" Type="http://schemas.microsoft.com/office/2007/relationships/hdphoto" Target="../media/hdphoto3.wdp"/><Relationship Id="rId4" Type="http://schemas.microsoft.com/office/2007/relationships/hdphoto" Target="../media/hdphoto10.wdp"/><Relationship Id="rId9" Type="http://schemas.openxmlformats.org/officeDocument/2006/relationships/image" Target="../media/image12.png"/><Relationship Id="rId14" Type="http://schemas.microsoft.com/office/2007/relationships/hdphoto" Target="../media/hdphoto17.wdp"/></Relationships>
</file>

<file path=ppt/slideLayouts/_rels/slideLayout13.xml.rels><?xml version="1.0" encoding="UTF-8" standalone="yes"?>
<Relationships xmlns="http://schemas.openxmlformats.org/package/2006/relationships"><Relationship Id="rId8" Type="http://schemas.microsoft.com/office/2007/relationships/hdphoto" Target="../media/hdphoto38.wdp"/><Relationship Id="rId13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12" Type="http://schemas.microsoft.com/office/2007/relationships/hdphoto" Target="../media/hdphoto39.wdp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microsoft.com/office/2007/relationships/hdphoto" Target="../media/hdphoto25.wdp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0" Type="http://schemas.microsoft.com/office/2007/relationships/hdphoto" Target="../media/hdphoto26.wdp"/><Relationship Id="rId4" Type="http://schemas.microsoft.com/office/2007/relationships/hdphoto" Target="../media/hdphoto24.wdp"/><Relationship Id="rId9" Type="http://schemas.openxmlformats.org/officeDocument/2006/relationships/image" Target="../media/image13.png"/><Relationship Id="rId14" Type="http://schemas.openxmlformats.org/officeDocument/2006/relationships/image" Target="../media/image28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5.xml.rels><?xml version="1.0" encoding="UTF-8" standalone="yes"?>
<Relationships xmlns="http://schemas.openxmlformats.org/package/2006/relationships"><Relationship Id="rId8" Type="http://schemas.microsoft.com/office/2007/relationships/hdphoto" Target="../media/hdphoto19.wdp"/><Relationship Id="rId13" Type="http://schemas.openxmlformats.org/officeDocument/2006/relationships/image" Target="../media/image14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12" Type="http://schemas.microsoft.com/office/2007/relationships/hdphoto" Target="../media/hdphoto8.wdp"/><Relationship Id="rId2" Type="http://schemas.openxmlformats.org/officeDocument/2006/relationships/image" Target="../media/image7.jpeg"/><Relationship Id="rId16" Type="http://schemas.openxmlformats.org/officeDocument/2006/relationships/image" Target="../media/image29.png"/><Relationship Id="rId1" Type="http://schemas.openxmlformats.org/officeDocument/2006/relationships/slideMaster" Target="../slideMasters/slideMaster2.xml"/><Relationship Id="rId6" Type="http://schemas.microsoft.com/office/2007/relationships/hdphoto" Target="../media/hdphoto10.wdp"/><Relationship Id="rId11" Type="http://schemas.openxmlformats.org/officeDocument/2006/relationships/image" Target="../media/image13.png"/><Relationship Id="rId5" Type="http://schemas.openxmlformats.org/officeDocument/2006/relationships/image" Target="../media/image10.png"/><Relationship Id="rId15" Type="http://schemas.openxmlformats.org/officeDocument/2006/relationships/image" Target="../media/image15.png"/><Relationship Id="rId10" Type="http://schemas.microsoft.com/office/2007/relationships/hdphoto" Target="../media/hdphoto40.wdp"/><Relationship Id="rId4" Type="http://schemas.openxmlformats.org/officeDocument/2006/relationships/image" Target="../media/image9.png"/><Relationship Id="rId9" Type="http://schemas.openxmlformats.org/officeDocument/2006/relationships/image" Target="../media/image12.png"/><Relationship Id="rId14" Type="http://schemas.microsoft.com/office/2007/relationships/hdphoto" Target="../media/hdphoto41.wdp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8.png"/><Relationship Id="rId3" Type="http://schemas.microsoft.com/office/2007/relationships/hdphoto" Target="../media/hdphoto22.wdp"/><Relationship Id="rId7" Type="http://schemas.microsoft.com/office/2007/relationships/hdphoto" Target="../media/hdphoto13.wdp"/><Relationship Id="rId12" Type="http://schemas.microsoft.com/office/2007/relationships/hdphoto" Target="../media/hdphoto34.wdp"/><Relationship Id="rId17" Type="http://schemas.openxmlformats.org/officeDocument/2006/relationships/image" Target="../media/image29.png"/><Relationship Id="rId2" Type="http://schemas.openxmlformats.org/officeDocument/2006/relationships/image" Target="../media/image11.pn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3.png"/><Relationship Id="rId11" Type="http://schemas.openxmlformats.org/officeDocument/2006/relationships/image" Target="../media/image10.png"/><Relationship Id="rId5" Type="http://schemas.microsoft.com/office/2007/relationships/hdphoto" Target="../media/hdphoto7.wdp"/><Relationship Id="rId15" Type="http://schemas.openxmlformats.org/officeDocument/2006/relationships/image" Target="../media/image19.jpeg"/><Relationship Id="rId10" Type="http://schemas.openxmlformats.org/officeDocument/2006/relationships/image" Target="../media/image17.jpeg"/><Relationship Id="rId4" Type="http://schemas.openxmlformats.org/officeDocument/2006/relationships/image" Target="../media/image12.png"/><Relationship Id="rId9" Type="http://schemas.microsoft.com/office/2007/relationships/hdphoto" Target="../media/hdphoto9.wdp"/><Relationship Id="rId14" Type="http://schemas.openxmlformats.org/officeDocument/2006/relationships/image" Target="../media/image18.png"/></Relationships>
</file>

<file path=ppt/slideLayouts/_rels/slideLayout17.xml.rels><?xml version="1.0" encoding="UTF-8" standalone="yes"?>
<Relationships xmlns="http://schemas.openxmlformats.org/package/2006/relationships"><Relationship Id="rId8" Type="http://schemas.microsoft.com/office/2007/relationships/hdphoto" Target="../media/hdphoto43.wdp"/><Relationship Id="rId13" Type="http://schemas.openxmlformats.org/officeDocument/2006/relationships/image" Target="../media/image14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12" Type="http://schemas.microsoft.com/office/2007/relationships/hdphoto" Target="../media/hdphoto13.wdp"/><Relationship Id="rId2" Type="http://schemas.openxmlformats.org/officeDocument/2006/relationships/image" Target="../media/image20.jpeg"/><Relationship Id="rId16" Type="http://schemas.openxmlformats.org/officeDocument/2006/relationships/image" Target="../media/image29.png"/><Relationship Id="rId1" Type="http://schemas.openxmlformats.org/officeDocument/2006/relationships/slideMaster" Target="../slideMasters/slideMaster2.xml"/><Relationship Id="rId6" Type="http://schemas.microsoft.com/office/2007/relationships/hdphoto" Target="../media/hdphoto42.wdp"/><Relationship Id="rId11" Type="http://schemas.openxmlformats.org/officeDocument/2006/relationships/image" Target="../media/image13.png"/><Relationship Id="rId5" Type="http://schemas.openxmlformats.org/officeDocument/2006/relationships/image" Target="../media/image10.png"/><Relationship Id="rId15" Type="http://schemas.openxmlformats.org/officeDocument/2006/relationships/image" Target="../media/image15.png"/><Relationship Id="rId10" Type="http://schemas.microsoft.com/office/2007/relationships/hdphoto" Target="../media/hdphoto44.wdp"/><Relationship Id="rId4" Type="http://schemas.openxmlformats.org/officeDocument/2006/relationships/image" Target="../media/image9.png"/><Relationship Id="rId9" Type="http://schemas.openxmlformats.org/officeDocument/2006/relationships/image" Target="../media/image12.png"/><Relationship Id="rId14" Type="http://schemas.microsoft.com/office/2007/relationships/hdphoto" Target="../media/hdphoto39.wdp"/></Relationships>
</file>

<file path=ppt/slideLayouts/_rels/slideLayout18.xml.rels><?xml version="1.0" encoding="UTF-8" standalone="yes"?>
<Relationships xmlns="http://schemas.openxmlformats.org/package/2006/relationships"><Relationship Id="rId8" Type="http://schemas.microsoft.com/office/2007/relationships/hdphoto" Target="../media/hdphoto46.wdp"/><Relationship Id="rId13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microsoft.com/office/2007/relationships/hdphoto" Target="../media/hdphoto48.wdp"/><Relationship Id="rId2" Type="http://schemas.openxmlformats.org/officeDocument/2006/relationships/image" Target="../media/image21.jpeg"/><Relationship Id="rId16" Type="http://schemas.openxmlformats.org/officeDocument/2006/relationships/image" Target="../media/image29.png"/><Relationship Id="rId1" Type="http://schemas.openxmlformats.org/officeDocument/2006/relationships/slideMaster" Target="../slideMasters/slideMaster2.xml"/><Relationship Id="rId6" Type="http://schemas.microsoft.com/office/2007/relationships/hdphoto" Target="../media/hdphoto45.wdp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5" Type="http://schemas.microsoft.com/office/2007/relationships/hdphoto" Target="../media/hdphoto34.wdp"/><Relationship Id="rId10" Type="http://schemas.microsoft.com/office/2007/relationships/hdphoto" Target="../media/hdphoto47.wdp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8" Type="http://schemas.microsoft.com/office/2007/relationships/hdphoto" Target="../media/hdphoto50.wdp"/><Relationship Id="rId13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microsoft.com/office/2007/relationships/hdphoto" Target="../media/hdphoto52.wdp"/><Relationship Id="rId2" Type="http://schemas.openxmlformats.org/officeDocument/2006/relationships/image" Target="../media/image22.jpeg"/><Relationship Id="rId16" Type="http://schemas.openxmlformats.org/officeDocument/2006/relationships/image" Target="../media/image29.png"/><Relationship Id="rId1" Type="http://schemas.openxmlformats.org/officeDocument/2006/relationships/slideMaster" Target="../slideMasters/slideMaster2.xml"/><Relationship Id="rId6" Type="http://schemas.microsoft.com/office/2007/relationships/hdphoto" Target="../media/hdphoto49.wdp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5" Type="http://schemas.microsoft.com/office/2007/relationships/hdphoto" Target="../media/hdphoto53.wdp"/><Relationship Id="rId10" Type="http://schemas.microsoft.com/office/2007/relationships/hdphoto" Target="../media/hdphoto51.wdp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14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12" Type="http://schemas.microsoft.com/office/2007/relationships/hdphoto" Target="../media/hdphoto4.wdp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1.wdp"/><Relationship Id="rId11" Type="http://schemas.openxmlformats.org/officeDocument/2006/relationships/image" Target="../media/image13.png"/><Relationship Id="rId5" Type="http://schemas.openxmlformats.org/officeDocument/2006/relationships/image" Target="../media/image10.png"/><Relationship Id="rId15" Type="http://schemas.openxmlformats.org/officeDocument/2006/relationships/image" Target="../media/image15.png"/><Relationship Id="rId10" Type="http://schemas.microsoft.com/office/2007/relationships/hdphoto" Target="../media/hdphoto3.wdp"/><Relationship Id="rId4" Type="http://schemas.openxmlformats.org/officeDocument/2006/relationships/image" Target="../media/image9.png"/><Relationship Id="rId9" Type="http://schemas.openxmlformats.org/officeDocument/2006/relationships/image" Target="../media/image12.png"/><Relationship Id="rId14" Type="http://schemas.microsoft.com/office/2007/relationships/hdphoto" Target="../media/hdphoto5.wdp"/></Relationships>
</file>

<file path=ppt/slideLayouts/_rels/slideLayout20.xml.rels><?xml version="1.0" encoding="UTF-8" standalone="yes"?>
<Relationships xmlns="http://schemas.openxmlformats.org/package/2006/relationships"><Relationship Id="rId8" Type="http://schemas.microsoft.com/office/2007/relationships/hdphoto" Target="../media/hdphoto54.wdp"/><Relationship Id="rId13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microsoft.com/office/2007/relationships/hdphoto" Target="../media/hdphoto55.wdp"/><Relationship Id="rId2" Type="http://schemas.openxmlformats.org/officeDocument/2006/relationships/image" Target="../media/image23.jpeg"/><Relationship Id="rId16" Type="http://schemas.openxmlformats.org/officeDocument/2006/relationships/image" Target="../media/image29.png"/><Relationship Id="rId1" Type="http://schemas.openxmlformats.org/officeDocument/2006/relationships/slideMaster" Target="../slideMasters/slideMaster2.xml"/><Relationship Id="rId6" Type="http://schemas.microsoft.com/office/2007/relationships/hdphoto" Target="../media/hdphoto25.wdp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5" Type="http://schemas.microsoft.com/office/2007/relationships/hdphoto" Target="../media/hdphoto34.wdp"/><Relationship Id="rId10" Type="http://schemas.microsoft.com/office/2007/relationships/hdphoto" Target="../media/hdphoto26.wdp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0.png"/></Relationships>
</file>

<file path=ppt/slideLayouts/_rels/slideLayout2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microsoft.com/office/2007/relationships/hdphoto" Target="../media/hdphoto39.wdp"/><Relationship Id="rId17" Type="http://schemas.openxmlformats.org/officeDocument/2006/relationships/image" Target="../media/image30.png"/><Relationship Id="rId2" Type="http://schemas.openxmlformats.org/officeDocument/2006/relationships/image" Target="../media/image24.jpeg"/><Relationship Id="rId16" Type="http://schemas.openxmlformats.org/officeDocument/2006/relationships/image" Target="../media/image29.png"/><Relationship Id="rId1" Type="http://schemas.openxmlformats.org/officeDocument/2006/relationships/slideMaster" Target="../slideMasters/slideMaster2.xml"/><Relationship Id="rId6" Type="http://schemas.microsoft.com/office/2007/relationships/hdphoto" Target="../media/hdphoto56.wdp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5" Type="http://schemas.microsoft.com/office/2007/relationships/hdphoto" Target="../media/hdphoto57.wdp"/><Relationship Id="rId10" Type="http://schemas.microsoft.com/office/2007/relationships/hdphoto" Target="../media/hdphoto26.wdp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0.png"/><Relationship Id="rId3" Type="http://schemas.openxmlformats.org/officeDocument/2006/relationships/image" Target="../media/image9.png"/><Relationship Id="rId7" Type="http://schemas.microsoft.com/office/2007/relationships/hdphoto" Target="../media/hdphoto44.wdp"/><Relationship Id="rId12" Type="http://schemas.openxmlformats.org/officeDocument/2006/relationships/image" Target="../media/image15.png"/><Relationship Id="rId17" Type="http://schemas.openxmlformats.org/officeDocument/2006/relationships/image" Target="../media/image25.jpeg"/><Relationship Id="rId2" Type="http://schemas.openxmlformats.org/officeDocument/2006/relationships/image" Target="../media/image8.png"/><Relationship Id="rId16" Type="http://schemas.openxmlformats.org/officeDocument/2006/relationships/image" Target="../media/image30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png"/><Relationship Id="rId11" Type="http://schemas.microsoft.com/office/2007/relationships/hdphoto" Target="../media/hdphoto39.wdp"/><Relationship Id="rId5" Type="http://schemas.microsoft.com/office/2007/relationships/hdphoto" Target="../media/hdphoto22.wdp"/><Relationship Id="rId15" Type="http://schemas.openxmlformats.org/officeDocument/2006/relationships/image" Target="../media/image29.png"/><Relationship Id="rId10" Type="http://schemas.openxmlformats.org/officeDocument/2006/relationships/image" Target="../media/image14.png"/><Relationship Id="rId4" Type="http://schemas.openxmlformats.org/officeDocument/2006/relationships/image" Target="../media/image11.png"/><Relationship Id="rId9" Type="http://schemas.microsoft.com/office/2007/relationships/hdphoto" Target="../media/hdphoto13.wdp"/><Relationship Id="rId14" Type="http://schemas.microsoft.com/office/2007/relationships/hdphoto" Target="../media/hdphoto34.wdp"/></Relationships>
</file>

<file path=ppt/slideLayouts/_rels/slideLayout2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microsoft.com/office/2007/relationships/hdphoto" Target="../media/hdphoto28.wdp"/><Relationship Id="rId2" Type="http://schemas.openxmlformats.org/officeDocument/2006/relationships/image" Target="../media/image26.jpeg"/><Relationship Id="rId1" Type="http://schemas.openxmlformats.org/officeDocument/2006/relationships/slideMaster" Target="../slideMasters/slideMaster2.xml"/><Relationship Id="rId6" Type="http://schemas.microsoft.com/office/2007/relationships/hdphoto" Target="../media/hdphoto58.wdp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5" Type="http://schemas.microsoft.com/office/2007/relationships/hdphoto" Target="../media/hdphoto60.wdp"/><Relationship Id="rId10" Type="http://schemas.microsoft.com/office/2007/relationships/hdphoto" Target="../media/hdphoto59.wdp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0.png"/></Relationships>
</file>

<file path=ppt/slideLayouts/_rels/slideLayout24.xml.rels><?xml version="1.0" encoding="UTF-8" standalone="yes"?>
<Relationships xmlns="http://schemas.openxmlformats.org/package/2006/relationships"><Relationship Id="rId8" Type="http://schemas.microsoft.com/office/2007/relationships/hdphoto" Target="../media/hdphoto13.wdp"/><Relationship Id="rId13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2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6" Type="http://schemas.microsoft.com/office/2007/relationships/hdphoto" Target="../media/hdphoto7.wdp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0" Type="http://schemas.microsoft.com/office/2007/relationships/hdphoto" Target="../media/hdphoto62.wdp"/><Relationship Id="rId4" Type="http://schemas.microsoft.com/office/2007/relationships/hdphoto" Target="../media/hdphoto61.wdp"/><Relationship Id="rId9" Type="http://schemas.openxmlformats.org/officeDocument/2006/relationships/image" Target="../media/image14.png"/><Relationship Id="rId14" Type="http://schemas.microsoft.com/office/2007/relationships/hdphoto" Target="../media/hdphoto34.wdp"/></Relationships>
</file>

<file path=ppt/slideLayouts/_rels/slideLayout25.xml.rels><?xml version="1.0" encoding="UTF-8" standalone="yes"?>
<Relationships xmlns="http://schemas.openxmlformats.org/package/2006/relationships"><Relationship Id="rId8" Type="http://schemas.microsoft.com/office/2007/relationships/hdphoto" Target="../media/hdphoto63.wdp"/><Relationship Id="rId13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2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6" Type="http://schemas.microsoft.com/office/2007/relationships/hdphoto" Target="../media/hdphoto44.wdp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0" Type="http://schemas.microsoft.com/office/2007/relationships/hdphoto" Target="../media/hdphoto28.wdp"/><Relationship Id="rId4" Type="http://schemas.microsoft.com/office/2007/relationships/hdphoto" Target="../media/hdphoto19.wdp"/><Relationship Id="rId9" Type="http://schemas.openxmlformats.org/officeDocument/2006/relationships/image" Target="../media/image14.png"/><Relationship Id="rId14" Type="http://schemas.microsoft.com/office/2007/relationships/hdphoto" Target="../media/hdphoto64.wdp"/></Relationships>
</file>

<file path=ppt/slideLayouts/_rels/slideLayout26.xml.rels><?xml version="1.0" encoding="UTF-8" standalone="yes"?>
<Relationships xmlns="http://schemas.openxmlformats.org/package/2006/relationships"><Relationship Id="rId8" Type="http://schemas.microsoft.com/office/2007/relationships/hdphoto" Target="../media/hdphoto65.wdp"/><Relationship Id="rId13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2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6" Type="http://schemas.microsoft.com/office/2007/relationships/hdphoto" Target="../media/hdphoto44.wdp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0" Type="http://schemas.microsoft.com/office/2007/relationships/hdphoto" Target="../media/hdphoto28.wdp"/><Relationship Id="rId4" Type="http://schemas.microsoft.com/office/2007/relationships/hdphoto" Target="../media/hdphoto19.wdp"/><Relationship Id="rId9" Type="http://schemas.openxmlformats.org/officeDocument/2006/relationships/image" Target="../media/image14.png"/><Relationship Id="rId14" Type="http://schemas.microsoft.com/office/2007/relationships/hdphoto" Target="../media/hdphoto34.wdp"/></Relationships>
</file>

<file path=ppt/slideLayouts/_rels/slideLayout27.xml.rels><?xml version="1.0" encoding="UTF-8" standalone="yes"?>
<Relationships xmlns="http://schemas.openxmlformats.org/package/2006/relationships"><Relationship Id="rId8" Type="http://schemas.microsoft.com/office/2007/relationships/hdphoto" Target="../media/hdphoto67.wdp"/><Relationship Id="rId13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1.png"/><Relationship Id="rId12" Type="http://schemas.microsoft.com/office/2007/relationships/hdphoto" Target="../media/hdphoto13.wdp"/><Relationship Id="rId2" Type="http://schemas.openxmlformats.org/officeDocument/2006/relationships/image" Target="../media/image8.png"/><Relationship Id="rId16" Type="http://schemas.openxmlformats.org/officeDocument/2006/relationships/image" Target="../media/image28.png"/><Relationship Id="rId1" Type="http://schemas.openxmlformats.org/officeDocument/2006/relationships/slideMaster" Target="../slideMasters/slideMaster2.xml"/><Relationship Id="rId6" Type="http://schemas.microsoft.com/office/2007/relationships/hdphoto" Target="../media/hdphoto66.wdp"/><Relationship Id="rId11" Type="http://schemas.openxmlformats.org/officeDocument/2006/relationships/image" Target="../media/image13.png"/><Relationship Id="rId5" Type="http://schemas.openxmlformats.org/officeDocument/2006/relationships/image" Target="../media/image27.png"/><Relationship Id="rId15" Type="http://schemas.openxmlformats.org/officeDocument/2006/relationships/image" Target="../media/image15.png"/><Relationship Id="rId10" Type="http://schemas.microsoft.com/office/2007/relationships/hdphoto" Target="../media/hdphoto68.wdp"/><Relationship Id="rId4" Type="http://schemas.microsoft.com/office/2007/relationships/hdphoto" Target="../media/hdphoto34.wdp"/><Relationship Id="rId9" Type="http://schemas.openxmlformats.org/officeDocument/2006/relationships/image" Target="../media/image12.png"/><Relationship Id="rId14" Type="http://schemas.microsoft.com/office/2007/relationships/hdphoto" Target="../media/hdphoto39.wdp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8.png"/><Relationship Id="rId3" Type="http://schemas.microsoft.com/office/2007/relationships/hdphoto" Target="../media/hdphoto6.wdp"/><Relationship Id="rId7" Type="http://schemas.microsoft.com/office/2007/relationships/hdphoto" Target="../media/hdphoto8.wdp"/><Relationship Id="rId12" Type="http://schemas.microsoft.com/office/2007/relationships/hdphoto" Target="../media/hdphoto10.wdp"/><Relationship Id="rId2" Type="http://schemas.openxmlformats.org/officeDocument/2006/relationships/image" Target="../media/image11.pn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0.png"/><Relationship Id="rId5" Type="http://schemas.microsoft.com/office/2007/relationships/hdphoto" Target="../media/hdphoto7.wdp"/><Relationship Id="rId15" Type="http://schemas.openxmlformats.org/officeDocument/2006/relationships/image" Target="../media/image19.jpeg"/><Relationship Id="rId10" Type="http://schemas.openxmlformats.org/officeDocument/2006/relationships/image" Target="../media/image17.jpeg"/><Relationship Id="rId4" Type="http://schemas.openxmlformats.org/officeDocument/2006/relationships/image" Target="../media/image12.png"/><Relationship Id="rId9" Type="http://schemas.microsoft.com/office/2007/relationships/hdphoto" Target="../media/hdphoto9.wdp"/><Relationship Id="rId14" Type="http://schemas.openxmlformats.org/officeDocument/2006/relationships/image" Target="../media/image18.png"/></Relationships>
</file>

<file path=ppt/slideLayouts/_rels/slideLayout30.xml.rels><?xml version="1.0" encoding="UTF-8" standalone="yes"?>
<Relationships xmlns="http://schemas.openxmlformats.org/package/2006/relationships"><Relationship Id="rId8" Type="http://schemas.microsoft.com/office/2007/relationships/hdphoto" Target="../media/hdphoto13.wdp"/><Relationship Id="rId13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2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Relationship Id="rId6" Type="http://schemas.microsoft.com/office/2007/relationships/hdphoto" Target="../media/hdphoto69.wdp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0" Type="http://schemas.microsoft.com/office/2007/relationships/hdphoto" Target="../media/hdphoto28.wdp"/><Relationship Id="rId4" Type="http://schemas.microsoft.com/office/2007/relationships/hdphoto" Target="../media/hdphoto36.wdp"/><Relationship Id="rId9" Type="http://schemas.openxmlformats.org/officeDocument/2006/relationships/image" Target="../media/image14.png"/><Relationship Id="rId14" Type="http://schemas.microsoft.com/office/2007/relationships/hdphoto" Target="../media/hdphoto70.wdp"/></Relationships>
</file>

<file path=ppt/slideLayouts/_rels/slideLayout31.xml.rels><?xml version="1.0" encoding="UTF-8" standalone="yes"?>
<Relationships xmlns="http://schemas.openxmlformats.org/package/2006/relationships"><Relationship Id="rId8" Type="http://schemas.microsoft.com/office/2007/relationships/hdphoto" Target="../media/hdphoto13.wdp"/><Relationship Id="rId13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2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Relationship Id="rId6" Type="http://schemas.microsoft.com/office/2007/relationships/hdphoto" Target="../media/hdphoto71.wdp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0" Type="http://schemas.microsoft.com/office/2007/relationships/hdphoto" Target="../media/hdphoto72.wdp"/><Relationship Id="rId4" Type="http://schemas.microsoft.com/office/2007/relationships/hdphoto" Target="../media/hdphoto36.wdp"/><Relationship Id="rId9" Type="http://schemas.openxmlformats.org/officeDocument/2006/relationships/image" Target="../media/image14.png"/><Relationship Id="rId14" Type="http://schemas.microsoft.com/office/2007/relationships/hdphoto" Target="../media/hdphoto73.wdp"/></Relationships>
</file>

<file path=ppt/slideLayouts/_rels/slideLayout32.xml.rels><?xml version="1.0" encoding="UTF-8" standalone="yes"?>
<Relationships xmlns="http://schemas.openxmlformats.org/package/2006/relationships"><Relationship Id="rId8" Type="http://schemas.microsoft.com/office/2007/relationships/hdphoto" Target="../media/hdphoto74.wdp"/><Relationship Id="rId13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2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Relationship Id="rId6" Type="http://schemas.microsoft.com/office/2007/relationships/hdphoto" Target="../media/hdphoto44.wdp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0" Type="http://schemas.microsoft.com/office/2007/relationships/hdphoto" Target="../media/hdphoto28.wdp"/><Relationship Id="rId4" Type="http://schemas.microsoft.com/office/2007/relationships/hdphoto" Target="../media/hdphoto49.wdp"/><Relationship Id="rId9" Type="http://schemas.openxmlformats.org/officeDocument/2006/relationships/image" Target="../media/image14.png"/><Relationship Id="rId14" Type="http://schemas.microsoft.com/office/2007/relationships/hdphoto" Target="../media/hdphoto75.wdp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8" Type="http://schemas.microsoft.com/office/2007/relationships/hdphoto" Target="../media/hdphoto77.wdp"/><Relationship Id="rId13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2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Relationship Id="rId6" Type="http://schemas.microsoft.com/office/2007/relationships/hdphoto" Target="../media/hdphoto44.wdp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0" Type="http://schemas.microsoft.com/office/2007/relationships/hdphoto" Target="../media/hdphoto28.wdp"/><Relationship Id="rId4" Type="http://schemas.microsoft.com/office/2007/relationships/hdphoto" Target="../media/hdphoto76.wdp"/><Relationship Id="rId9" Type="http://schemas.openxmlformats.org/officeDocument/2006/relationships/image" Target="../media/image14.png"/><Relationship Id="rId14" Type="http://schemas.microsoft.com/office/2007/relationships/hdphoto" Target="../media/hdphoto78.wdp"/></Relationships>
</file>

<file path=ppt/slideLayouts/_rels/slideLayout36.xml.rels><?xml version="1.0" encoding="UTF-8" standalone="yes"?>
<Relationships xmlns="http://schemas.openxmlformats.org/package/2006/relationships"><Relationship Id="rId8" Type="http://schemas.microsoft.com/office/2007/relationships/hdphoto" Target="../media/hdphoto80.wdp"/><Relationship Id="rId13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2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Relationship Id="rId6" Type="http://schemas.microsoft.com/office/2007/relationships/hdphoto" Target="../media/hdphoto79.wdp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0" Type="http://schemas.microsoft.com/office/2007/relationships/hdphoto" Target="../media/hdphoto17.wdp"/><Relationship Id="rId4" Type="http://schemas.microsoft.com/office/2007/relationships/hdphoto" Target="../media/hdphoto12.wdp"/><Relationship Id="rId9" Type="http://schemas.openxmlformats.org/officeDocument/2006/relationships/image" Target="../media/image14.png"/><Relationship Id="rId14" Type="http://schemas.microsoft.com/office/2007/relationships/hdphoto" Target="../media/hdphoto34.wdp"/></Relationships>
</file>

<file path=ppt/slideLayouts/_rels/slideLayout37.xml.rels><?xml version="1.0" encoding="UTF-8" standalone="yes"?>
<Relationships xmlns="http://schemas.openxmlformats.org/package/2006/relationships"><Relationship Id="rId8" Type="http://schemas.microsoft.com/office/2007/relationships/hdphoto" Target="../media/hdphoto82.wdp"/><Relationship Id="rId13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2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Relationship Id="rId6" Type="http://schemas.microsoft.com/office/2007/relationships/hdphoto" Target="../media/hdphoto81.wdp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0" Type="http://schemas.microsoft.com/office/2007/relationships/hdphoto" Target="../media/hdphoto17.wdp"/><Relationship Id="rId4" Type="http://schemas.microsoft.com/office/2007/relationships/hdphoto" Target="../media/hdphoto19.wdp"/><Relationship Id="rId9" Type="http://schemas.openxmlformats.org/officeDocument/2006/relationships/image" Target="../media/image14.png"/><Relationship Id="rId14" Type="http://schemas.microsoft.com/office/2007/relationships/hdphoto" Target="../media/hdphoto24.wdp"/></Relationships>
</file>

<file path=ppt/slideLayouts/_rels/slideLayout4.xml.rels><?xml version="1.0" encoding="UTF-8" standalone="yes"?>
<Relationships xmlns="http://schemas.openxmlformats.org/package/2006/relationships"><Relationship Id="rId8" Type="http://schemas.microsoft.com/office/2007/relationships/hdphoto" Target="../media/hdphoto12.wdp"/><Relationship Id="rId13" Type="http://schemas.openxmlformats.org/officeDocument/2006/relationships/image" Target="../media/image14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12" Type="http://schemas.microsoft.com/office/2007/relationships/hdphoto" Target="../media/hdphoto13.wdp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11.wdp"/><Relationship Id="rId11" Type="http://schemas.openxmlformats.org/officeDocument/2006/relationships/image" Target="../media/image13.png"/><Relationship Id="rId5" Type="http://schemas.openxmlformats.org/officeDocument/2006/relationships/image" Target="../media/image10.png"/><Relationship Id="rId15" Type="http://schemas.openxmlformats.org/officeDocument/2006/relationships/image" Target="../media/image15.png"/><Relationship Id="rId10" Type="http://schemas.microsoft.com/office/2007/relationships/hdphoto" Target="../media/hdphoto7.wdp"/><Relationship Id="rId4" Type="http://schemas.openxmlformats.org/officeDocument/2006/relationships/image" Target="../media/image9.png"/><Relationship Id="rId9" Type="http://schemas.openxmlformats.org/officeDocument/2006/relationships/image" Target="../media/image12.png"/><Relationship Id="rId14" Type="http://schemas.microsoft.com/office/2007/relationships/hdphoto" Target="../media/hdphoto14.wdp"/></Relationships>
</file>

<file path=ppt/slideLayouts/_rels/slideLayout5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microsoft.com/office/2007/relationships/hdphoto" Target="../media/hdphoto17.wdp"/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15.wdp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5" Type="http://schemas.microsoft.com/office/2007/relationships/hdphoto" Target="../media/hdphoto18.wdp"/><Relationship Id="rId10" Type="http://schemas.microsoft.com/office/2007/relationships/hdphoto" Target="../media/hdphoto16.wdp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0.png"/></Relationships>
</file>

<file path=ppt/slideLayouts/_rels/slideLayout6.xml.rels><?xml version="1.0" encoding="UTF-8" standalone="yes"?>
<Relationships xmlns="http://schemas.openxmlformats.org/package/2006/relationships"><Relationship Id="rId8" Type="http://schemas.microsoft.com/office/2007/relationships/hdphoto" Target="../media/hdphoto7.wdp"/><Relationship Id="rId13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microsoft.com/office/2007/relationships/hdphoto" Target="../media/hdphoto20.wdp"/><Relationship Id="rId2" Type="http://schemas.openxmlformats.org/officeDocument/2006/relationships/image" Target="../media/image22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19.wdp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5" Type="http://schemas.microsoft.com/office/2007/relationships/hdphoto" Target="../media/hdphoto21.wdp"/><Relationship Id="rId10" Type="http://schemas.microsoft.com/office/2007/relationships/hdphoto" Target="../media/hdphoto13.wdp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0.png"/></Relationships>
</file>

<file path=ppt/slideLayouts/_rels/slideLayout7.xml.rels><?xml version="1.0" encoding="UTF-8" standalone="yes"?>
<Relationships xmlns="http://schemas.openxmlformats.org/package/2006/relationships"><Relationship Id="rId8" Type="http://schemas.microsoft.com/office/2007/relationships/hdphoto" Target="../media/hdphoto7.wdp"/><Relationship Id="rId13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microsoft.com/office/2007/relationships/hdphoto" Target="../media/hdphoto17.wdp"/><Relationship Id="rId2" Type="http://schemas.openxmlformats.org/officeDocument/2006/relationships/image" Target="../media/image23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22.wdp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5" Type="http://schemas.microsoft.com/office/2007/relationships/hdphoto" Target="../media/hdphoto24.wdp"/><Relationship Id="rId10" Type="http://schemas.microsoft.com/office/2007/relationships/hdphoto" Target="../media/hdphoto23.wdp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0.png"/></Relationships>
</file>

<file path=ppt/slideLayouts/_rels/slideLayout8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microsoft.com/office/2007/relationships/hdphoto" Target="../media/hdphoto20.wdp"/><Relationship Id="rId2" Type="http://schemas.openxmlformats.org/officeDocument/2006/relationships/image" Target="../media/image24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25.wdp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5" Type="http://schemas.microsoft.com/office/2007/relationships/hdphoto" Target="../media/hdphoto27.wdp"/><Relationship Id="rId10" Type="http://schemas.microsoft.com/office/2007/relationships/hdphoto" Target="../media/hdphoto26.wdp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0.png"/><Relationship Id="rId3" Type="http://schemas.openxmlformats.org/officeDocument/2006/relationships/image" Target="../media/image9.png"/><Relationship Id="rId7" Type="http://schemas.microsoft.com/office/2007/relationships/hdphoto" Target="../media/hdphoto3.wdp"/><Relationship Id="rId12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microsoft.com/office/2007/relationships/hdphoto" Target="../media/hdphoto28.wdp"/><Relationship Id="rId5" Type="http://schemas.microsoft.com/office/2007/relationships/hdphoto" Target="../media/hdphoto19.wdp"/><Relationship Id="rId15" Type="http://schemas.openxmlformats.org/officeDocument/2006/relationships/image" Target="../media/image25.jpeg"/><Relationship Id="rId10" Type="http://schemas.openxmlformats.org/officeDocument/2006/relationships/image" Target="../media/image14.png"/><Relationship Id="rId4" Type="http://schemas.openxmlformats.org/officeDocument/2006/relationships/image" Target="../media/image11.png"/><Relationship Id="rId9" Type="http://schemas.microsoft.com/office/2007/relationships/hdphoto" Target="../media/hdphoto13.wdp"/><Relationship Id="rId14" Type="http://schemas.microsoft.com/office/2007/relationships/hdphoto" Target="../media/hdphoto29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11560" y="2283718"/>
            <a:ext cx="7772400" cy="936104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075805"/>
            <a:ext cx="6400800" cy="649238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Untertitelmasters durch Klicken bearbeiten</a:t>
            </a:r>
          </a:p>
        </p:txBody>
      </p:sp>
      <p:sp>
        <p:nvSpPr>
          <p:cNvPr id="7" name="Untertitel 2"/>
          <p:cNvSpPr txBox="1">
            <a:spLocks/>
          </p:cNvSpPr>
          <p:nvPr userDrawn="1"/>
        </p:nvSpPr>
        <p:spPr>
          <a:xfrm>
            <a:off x="2683088" y="1109186"/>
            <a:ext cx="6400800" cy="440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rgbClr val="43A59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000" dirty="0" err="1">
                <a:solidFill>
                  <a:srgbClr val="083F64"/>
                </a:solidFill>
              </a:rPr>
              <a:t>Generic</a:t>
            </a:r>
            <a:r>
              <a:rPr lang="de-DE" sz="2000" dirty="0">
                <a:solidFill>
                  <a:srgbClr val="083F64"/>
                </a:solidFill>
              </a:rPr>
              <a:t> Research Data Infrastructure</a:t>
            </a: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364" y="342979"/>
            <a:ext cx="2206060" cy="1560227"/>
          </a:xfrm>
          <a:prstGeom prst="rect">
            <a:avLst/>
          </a:prstGeom>
        </p:spPr>
      </p:pic>
      <p:pic>
        <p:nvPicPr>
          <p:cNvPr id="9" name="Picture 7" descr="L:\01 Project Management\03_Logos\CAU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49022" y="4777352"/>
            <a:ext cx="635000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3409" y="477735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88884" y="477735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51097" y="470274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7" descr="Logo_ZBW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06497" y="4764652"/>
            <a:ext cx="1262062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350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SOE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7009" y="-151022"/>
            <a:ext cx="2719528" cy="4807432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sp>
        <p:nvSpPr>
          <p:cNvPr id="1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2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5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2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6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083F6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9" name="Grafik 2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31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7" descr="Logo_ZBW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Grafik 34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6" name="Picture 16" descr="Druck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20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43A59F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348371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4716016" y="1131590"/>
            <a:ext cx="4680520" cy="3528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2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3898776" cy="3230165"/>
          </a:xfrm>
        </p:spPr>
        <p:txBody>
          <a:bodyPr/>
          <a:lstStyle>
            <a:lvl1pPr marL="0" indent="0">
              <a:buNone/>
              <a:defRPr sz="2400">
                <a:solidFill>
                  <a:srgbClr val="083F64"/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88024" y="1200150"/>
            <a:ext cx="3898776" cy="323016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Fußzeilenplatzhalter 4"/>
          <p:cNvSpPr txBox="1">
            <a:spLocks/>
          </p:cNvSpPr>
          <p:nvPr userDrawn="1"/>
        </p:nvSpPr>
        <p:spPr>
          <a:xfrm>
            <a:off x="5065712" y="4707012"/>
            <a:ext cx="1522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lnSpc>
                <a:spcPct val="80000"/>
              </a:lnSpc>
              <a:defRPr sz="800" kern="120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/>
              <a:t>Name,</a:t>
            </a:r>
          </a:p>
          <a:p>
            <a:pPr>
              <a:defRPr/>
            </a:pPr>
            <a:r>
              <a:rPr lang="de-DE" altLang="de-DE"/>
              <a:t>Institution</a:t>
            </a:r>
          </a:p>
          <a:p>
            <a:pPr>
              <a:defRPr/>
            </a:pPr>
            <a:r>
              <a:rPr lang="de-DE" altLang="de-DE"/>
              <a:t>Ort, Datum</a:t>
            </a:r>
            <a:endParaRPr lang="de-DE" altLang="de-DE" dirty="0"/>
          </a:p>
        </p:txBody>
      </p:sp>
      <p:sp>
        <p:nvSpPr>
          <p:cNvPr id="10" name="Foliennummernplatzhalter 5"/>
          <p:cNvSpPr txBox="1">
            <a:spLocks/>
          </p:cNvSpPr>
          <p:nvPr userDrawn="1"/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6416" y="251851"/>
            <a:ext cx="545733" cy="375683"/>
          </a:xfrm>
          <a:prstGeom prst="rect">
            <a:avLst/>
          </a:prstGeom>
        </p:spPr>
      </p:pic>
      <p:pic>
        <p:nvPicPr>
          <p:cNvPr id="21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7" descr="Logo_ZBW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26" name="Picture 14" descr="by-nc-sa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18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43A59F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3705820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84176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3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1" name="Picture 14" descr="by-nc-sa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6" descr="Druck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2" name="Rechteck 1"/>
          <p:cNvSpPr/>
          <p:nvPr userDrawn="1"/>
        </p:nvSpPr>
        <p:spPr>
          <a:xfrm>
            <a:off x="-308669" y="-23484"/>
            <a:ext cx="7001551" cy="47322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4" name="Picture 1" descr="4759535950_3da0ea181e_o.png"/>
          <p:cNvPicPr>
            <a:picLocks noChangeAspect="1"/>
          </p:cNvPicPr>
          <p:nvPr userDrawn="1"/>
        </p:nvPicPr>
        <p:blipFill>
          <a:blip r:embed="rId5" cstate="email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2575" y="1275606"/>
            <a:ext cx="4291421" cy="268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feld 13"/>
          <p:cNvSpPr txBox="1">
            <a:spLocks noChangeArrowheads="1"/>
          </p:cNvSpPr>
          <p:nvPr userDrawn="1"/>
        </p:nvSpPr>
        <p:spPr bwMode="auto">
          <a:xfrm>
            <a:off x="6804248" y="2364705"/>
            <a:ext cx="2232248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First</a:t>
            </a:r>
            <a:r>
              <a:rPr lang="de-DE" altLang="de-DE" sz="1400" baseline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Community</a:t>
            </a:r>
            <a:r>
              <a:rPr lang="de-DE" altLang="de-DE" sz="1400" baseline="0" dirty="0">
                <a:solidFill>
                  <a:schemeClr val="bg1">
                    <a:lumMod val="95000"/>
                  </a:schemeClr>
                </a:solidFill>
              </a:rPr>
              <a:t> Workshop</a:t>
            </a:r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12. </a:t>
            </a:r>
            <a:r>
              <a:rPr lang="de-DE" altLang="de-DE" sz="1400" dirty="0" err="1">
                <a:solidFill>
                  <a:schemeClr val="bg1">
                    <a:lumMod val="95000"/>
                  </a:schemeClr>
                </a:solidFill>
              </a:rPr>
              <a:t>October</a:t>
            </a:r>
            <a:r>
              <a:rPr lang="de-DE" altLang="de-DE" sz="1400" baseline="0" dirty="0">
                <a:solidFill>
                  <a:schemeClr val="bg1">
                    <a:lumMod val="95000"/>
                  </a:schemeClr>
                </a:solidFill>
              </a:rPr>
              <a:t> 2018 </a:t>
            </a:r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  <a:p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Berlin </a:t>
            </a: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de-DE" altLang="de-DE" sz="1000" dirty="0" err="1">
                <a:solidFill>
                  <a:schemeClr val="bg1">
                    <a:lumMod val="95000"/>
                  </a:schemeClr>
                </a:solidFill>
              </a:rPr>
              <a:t>Generic</a:t>
            </a:r>
            <a:r>
              <a:rPr lang="de-DE" altLang="de-DE" sz="1000" dirty="0">
                <a:solidFill>
                  <a:schemeClr val="bg1">
                    <a:lumMod val="95000"/>
                  </a:schemeClr>
                </a:solidFill>
              </a:rPr>
              <a:t> Research Data Infrastructure </a:t>
            </a:r>
          </a:p>
          <a:p>
            <a:r>
              <a:rPr lang="de-DE" altLang="de-DE" sz="1000" dirty="0">
                <a:solidFill>
                  <a:schemeClr val="bg1">
                    <a:lumMod val="95000"/>
                  </a:schemeClr>
                </a:solidFill>
              </a:rPr>
              <a:t>www.gerdi-project.eu </a:t>
            </a: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6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7" descr="Logo_ZBW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9100" y="987574"/>
            <a:ext cx="1829364" cy="779323"/>
          </a:xfrm>
          <a:prstGeom prst="rect">
            <a:avLst/>
          </a:prstGeom>
        </p:spPr>
      </p:pic>
      <p:cxnSp>
        <p:nvCxnSpPr>
          <p:cNvPr id="43" name="Gerade Verbindung 42"/>
          <p:cNvCxnSpPr/>
          <p:nvPr userDrawn="1"/>
        </p:nvCxnSpPr>
        <p:spPr>
          <a:xfrm>
            <a:off x="492424" y="4639657"/>
            <a:ext cx="61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4443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84176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3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1" name="Picture 14" descr="by-nc-sa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6" descr="Druck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2" name="Rechteck 1"/>
          <p:cNvSpPr/>
          <p:nvPr userDrawn="1"/>
        </p:nvSpPr>
        <p:spPr>
          <a:xfrm>
            <a:off x="-308669" y="-23484"/>
            <a:ext cx="7001551" cy="47322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>
            <a:spLocks noChangeArrowheads="1"/>
          </p:cNvSpPr>
          <p:nvPr userDrawn="1"/>
        </p:nvSpPr>
        <p:spPr bwMode="auto">
          <a:xfrm>
            <a:off x="6804248" y="2364705"/>
            <a:ext cx="2232248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First</a:t>
            </a:r>
            <a:r>
              <a:rPr lang="de-DE" altLang="de-DE" sz="1400" baseline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Community</a:t>
            </a:r>
            <a:r>
              <a:rPr lang="de-DE" altLang="de-DE" sz="1400" baseline="0" dirty="0">
                <a:solidFill>
                  <a:schemeClr val="bg1">
                    <a:lumMod val="95000"/>
                  </a:schemeClr>
                </a:solidFill>
              </a:rPr>
              <a:t> Workshop</a:t>
            </a:r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Klaus Tochtermann,</a:t>
            </a:r>
            <a:r>
              <a:rPr lang="de-DE" altLang="de-DE" sz="1400" baseline="0" dirty="0">
                <a:solidFill>
                  <a:schemeClr val="bg1">
                    <a:lumMod val="95000"/>
                  </a:schemeClr>
                </a:solidFill>
              </a:rPr>
              <a:t> ZBW </a:t>
            </a:r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  <a:p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12. </a:t>
            </a:r>
            <a:r>
              <a:rPr lang="de-DE" altLang="de-DE" sz="1400" dirty="0" err="1">
                <a:solidFill>
                  <a:schemeClr val="bg1">
                    <a:lumMod val="95000"/>
                  </a:schemeClr>
                </a:solidFill>
              </a:rPr>
              <a:t>October</a:t>
            </a:r>
            <a:r>
              <a:rPr lang="de-DE" altLang="de-DE" sz="1400" baseline="0" dirty="0">
                <a:solidFill>
                  <a:schemeClr val="bg1">
                    <a:lumMod val="95000"/>
                  </a:schemeClr>
                </a:solidFill>
              </a:rPr>
              <a:t> 2018 </a:t>
            </a:r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  <a:p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Berlin </a:t>
            </a: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de-DE" altLang="de-DE" sz="1000" dirty="0" err="1">
                <a:solidFill>
                  <a:schemeClr val="bg1">
                    <a:lumMod val="95000"/>
                  </a:schemeClr>
                </a:solidFill>
              </a:rPr>
              <a:t>Generic</a:t>
            </a:r>
            <a:r>
              <a:rPr lang="de-DE" altLang="de-DE" sz="1000" dirty="0">
                <a:solidFill>
                  <a:schemeClr val="bg1">
                    <a:lumMod val="95000"/>
                  </a:schemeClr>
                </a:solidFill>
              </a:rPr>
              <a:t> Research Data Infrastructure </a:t>
            </a:r>
          </a:p>
          <a:p>
            <a:r>
              <a:rPr lang="de-DE" altLang="de-DE" sz="1000" dirty="0">
                <a:solidFill>
                  <a:schemeClr val="bg1">
                    <a:lumMod val="95000"/>
                  </a:schemeClr>
                </a:solidFill>
              </a:rPr>
              <a:t>www.gerdi-project.eu </a:t>
            </a: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6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7" descr="Logo_ZBW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9100" y="987574"/>
            <a:ext cx="1829364" cy="779323"/>
          </a:xfrm>
          <a:prstGeom prst="rect">
            <a:avLst/>
          </a:prstGeom>
        </p:spPr>
      </p:pic>
      <p:cxnSp>
        <p:nvCxnSpPr>
          <p:cNvPr id="43" name="Gerade Verbindung 42"/>
          <p:cNvCxnSpPr/>
          <p:nvPr userDrawn="1"/>
        </p:nvCxnSpPr>
        <p:spPr>
          <a:xfrm>
            <a:off x="492424" y="4639657"/>
            <a:ext cx="61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/>
          <p:cNvSpPr txBox="1"/>
          <p:nvPr userDrawn="1"/>
        </p:nvSpPr>
        <p:spPr>
          <a:xfrm>
            <a:off x="492424" y="555526"/>
            <a:ext cx="55197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39750" y="555625"/>
            <a:ext cx="5903913" cy="3816350"/>
          </a:xfrm>
        </p:spPr>
        <p:txBody>
          <a:bodyPr>
            <a:normAutofit/>
          </a:bodyPr>
          <a:lstStyle>
            <a:lvl1pPr marL="0" indent="0">
              <a:buNone/>
              <a:defRPr sz="1100">
                <a:solidFill>
                  <a:srgbClr val="34678A"/>
                </a:solidFill>
              </a:defRPr>
            </a:lvl1pPr>
            <a:lvl2pPr>
              <a:defRPr sz="1100">
                <a:solidFill>
                  <a:srgbClr val="34678A"/>
                </a:solidFill>
              </a:defRPr>
            </a:lvl2pPr>
            <a:lvl3pPr>
              <a:defRPr sz="1100">
                <a:solidFill>
                  <a:srgbClr val="34678A"/>
                </a:solidFill>
              </a:defRPr>
            </a:lvl3pPr>
            <a:lvl4pPr>
              <a:defRPr sz="1100">
                <a:solidFill>
                  <a:srgbClr val="34678A"/>
                </a:solidFill>
              </a:defRPr>
            </a:lvl4pPr>
            <a:lvl5pPr>
              <a:defRPr sz="1100">
                <a:solidFill>
                  <a:srgbClr val="34678A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68744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11560" y="2283718"/>
            <a:ext cx="7772400" cy="936104"/>
          </a:xfrm>
        </p:spPr>
        <p:txBody>
          <a:bodyPr/>
          <a:lstStyle>
            <a:lvl1pPr>
              <a:defRPr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075805"/>
            <a:ext cx="6400800" cy="649238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Untertitelmasters durch Klicken bearbeiten</a:t>
            </a:r>
          </a:p>
        </p:txBody>
      </p:sp>
      <p:sp>
        <p:nvSpPr>
          <p:cNvPr id="7" name="Untertitel 2"/>
          <p:cNvSpPr txBox="1">
            <a:spLocks/>
          </p:cNvSpPr>
          <p:nvPr userDrawn="1"/>
        </p:nvSpPr>
        <p:spPr>
          <a:xfrm>
            <a:off x="2683088" y="1109186"/>
            <a:ext cx="6400800" cy="440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rgbClr val="43A59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000" dirty="0" err="1">
                <a:solidFill>
                  <a:srgbClr val="083F64"/>
                </a:solidFill>
              </a:rPr>
              <a:t>Generic</a:t>
            </a:r>
            <a:r>
              <a:rPr lang="de-DE" sz="2000" dirty="0">
                <a:solidFill>
                  <a:srgbClr val="083F64"/>
                </a:solidFill>
              </a:rPr>
              <a:t> Research Data Infrastructure</a:t>
            </a: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364" y="342979"/>
            <a:ext cx="2206060" cy="1560227"/>
          </a:xfrm>
          <a:prstGeom prst="rect">
            <a:avLst/>
          </a:prstGeom>
        </p:spPr>
      </p:pic>
      <p:pic>
        <p:nvPicPr>
          <p:cNvPr id="9" name="Picture 7" descr="L:\01 Project Management\03_Logos\CAU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49022" y="4777352"/>
            <a:ext cx="635000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3409" y="477735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88884" y="477735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51097" y="470274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7" descr="Logo_ZBW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06497" y="4764652"/>
            <a:ext cx="1262062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32189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 Verba Alp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151426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lang="de-DE" sz="600" dirty="0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lang="de-DE" sz="1800" dirty="0" smtClean="0"/>
            </a:lvl2pPr>
            <a:lvl3pPr>
              <a:defRPr lang="de-DE" sz="1800" dirty="0" smtClean="0"/>
            </a:lvl3pPr>
            <a:lvl4pPr>
              <a:defRPr lang="de-DE" sz="1800" dirty="0" smtClean="0"/>
            </a:lvl4pPr>
            <a:lvl5pPr>
              <a:defRPr lang="de-DE" sz="1800" dirty="0"/>
            </a:lvl5pPr>
          </a:lstStyle>
          <a:p>
            <a:pPr marL="0" lvl="0"/>
            <a:r>
              <a:rPr lang="de-DE" dirty="0"/>
              <a:t>Textmasterformat bearbeiten</a:t>
            </a:r>
          </a:p>
          <a:p>
            <a:pPr marL="457200" lvl="1"/>
            <a:r>
              <a:rPr lang="de-DE" dirty="0"/>
              <a:t>Zweite Ebene</a:t>
            </a:r>
          </a:p>
          <a:p>
            <a:pPr marL="914400" lvl="2"/>
            <a:r>
              <a:rPr lang="de-DE" dirty="0"/>
              <a:t>Dritte Ebene</a:t>
            </a:r>
          </a:p>
          <a:p>
            <a:pPr marL="1371600" lvl="3"/>
            <a:r>
              <a:rPr lang="de-DE" dirty="0"/>
              <a:t>Vierte Ebene</a:t>
            </a:r>
          </a:p>
          <a:p>
            <a:pPr marL="1828800" lvl="4"/>
            <a:r>
              <a:rPr lang="de-DE" dirty="0"/>
              <a:t>Fünfte Ebene</a:t>
            </a:r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7007" y="-607938"/>
            <a:ext cx="3151577" cy="5195912"/>
          </a:xfrm>
          <a:prstGeom prst="rect">
            <a:avLst/>
          </a:prstGeom>
          <a:ln w="76200">
            <a:noFill/>
          </a:ln>
        </p:spPr>
      </p:pic>
      <p:pic>
        <p:nvPicPr>
          <p:cNvPr id="23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7" name="Grafik 2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35" name="Picture 16" descr="Druck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pic>
        <p:nvPicPr>
          <p:cNvPr id="38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7" descr="Logo_ZBW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Grafik 41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cxnSp>
        <p:nvCxnSpPr>
          <p:cNvPr id="22" name="Gerade Verbindung 21"/>
          <p:cNvCxnSpPr/>
          <p:nvPr userDrawn="1"/>
        </p:nvCxnSpPr>
        <p:spPr>
          <a:xfrm>
            <a:off x="4139952" y="4584353"/>
            <a:ext cx="2448272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5357"/>
            <a:ext cx="545733" cy="375683"/>
          </a:xfrm>
          <a:prstGeom prst="rect">
            <a:avLst/>
          </a:prstGeom>
        </p:spPr>
      </p:pic>
      <p:sp>
        <p:nvSpPr>
          <p:cNvPr id="25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1126037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Dig H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 descr="Logo_ZBW"/>
          <p:cNvPicPr>
            <a:picLocks noChangeAspect="1" noChangeArrowheads="1"/>
          </p:cNvPicPr>
          <p:nvPr userDrawn="1"/>
        </p:nvPicPr>
        <p:blipFill>
          <a:blip r:embed="rId8" cstate="email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fik 5"/>
          <p:cNvPicPr>
            <a:picLocks noChangeAspect="1"/>
          </p:cNvPicPr>
          <p:nvPr userDrawn="1"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7008" y="-236678"/>
            <a:ext cx="2719528" cy="4824652"/>
          </a:xfrm>
          <a:prstGeom prst="rect">
            <a:avLst/>
          </a:prstGeom>
          <a:ln w="76200">
            <a:noFill/>
          </a:ln>
        </p:spPr>
      </p:pic>
      <p:sp>
        <p:nvSpPr>
          <p:cNvPr id="2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6" name="Picture 16" descr="Druck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pic>
        <p:nvPicPr>
          <p:cNvPr id="28" name="Picture 14" descr="by-nc-sa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3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rgbClr val="34678A"/>
                </a:solidFill>
              </a:defRPr>
            </a:lvl1pPr>
            <a:lvl2pPr>
              <a:defRPr sz="1800">
                <a:solidFill>
                  <a:srgbClr val="34678A"/>
                </a:solidFill>
              </a:defRPr>
            </a:lvl2pPr>
            <a:lvl3pPr>
              <a:defRPr sz="1600">
                <a:solidFill>
                  <a:srgbClr val="34678A"/>
                </a:solidFill>
              </a:defRPr>
            </a:lvl3pPr>
            <a:lvl4pPr>
              <a:defRPr sz="1400">
                <a:solidFill>
                  <a:srgbClr val="34678A"/>
                </a:solidFill>
              </a:defRPr>
            </a:lvl4pPr>
            <a:lvl5pPr>
              <a:defRPr sz="1200">
                <a:solidFill>
                  <a:srgbClr val="34678A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4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36" name="Grafik 35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339502"/>
            <a:ext cx="418407" cy="288032"/>
          </a:xfrm>
          <a:prstGeom prst="rect">
            <a:avLst/>
          </a:prstGeom>
        </p:spPr>
      </p:pic>
      <p:pic>
        <p:nvPicPr>
          <p:cNvPr id="42" name="Grafik 41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27269" y="6209466"/>
            <a:ext cx="79742" cy="45719"/>
          </a:xfrm>
          <a:prstGeom prst="rect">
            <a:avLst/>
          </a:prstGeom>
        </p:spPr>
      </p:pic>
      <p:pic>
        <p:nvPicPr>
          <p:cNvPr id="45" name="Grafik 44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cxnSp>
        <p:nvCxnSpPr>
          <p:cNvPr id="20" name="Gerade Verbindung 19"/>
          <p:cNvCxnSpPr/>
          <p:nvPr userDrawn="1"/>
        </p:nvCxnSpPr>
        <p:spPr>
          <a:xfrm>
            <a:off x="4139952" y="4584353"/>
            <a:ext cx="2448272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Grafik 21"/>
          <p:cNvPicPr>
            <a:picLocks noChangeAspect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5357"/>
            <a:ext cx="545733" cy="375683"/>
          </a:xfrm>
          <a:prstGeom prst="rect">
            <a:avLst/>
          </a:prstGeom>
        </p:spPr>
      </p:pic>
      <p:sp>
        <p:nvSpPr>
          <p:cNvPr id="21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4159825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E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3880" y="-167906"/>
            <a:ext cx="2815010" cy="4755880"/>
          </a:xfrm>
          <a:prstGeom prst="rect">
            <a:avLst/>
          </a:prstGeom>
          <a:ln w="76200">
            <a:noFill/>
          </a:ln>
        </p:spPr>
      </p:pic>
      <p:sp>
        <p:nvSpPr>
          <p:cNvPr id="2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3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6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rgbClr val="34678A"/>
                </a:solidFill>
              </a:defRPr>
            </a:lvl1pPr>
            <a:lvl2pPr>
              <a:defRPr sz="1800">
                <a:solidFill>
                  <a:srgbClr val="34678A"/>
                </a:solidFill>
              </a:defRPr>
            </a:lvl2pPr>
            <a:lvl3pPr>
              <a:defRPr sz="1600">
                <a:solidFill>
                  <a:srgbClr val="34678A"/>
                </a:solidFill>
              </a:defRPr>
            </a:lvl3pPr>
            <a:lvl4pPr>
              <a:defRPr sz="1400">
                <a:solidFill>
                  <a:srgbClr val="34678A"/>
                </a:solidFill>
              </a:defRPr>
            </a:lvl4pPr>
            <a:lvl5pPr>
              <a:defRPr sz="1200">
                <a:solidFill>
                  <a:srgbClr val="34678A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7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33" name="Picture 16" descr="Druck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pic>
        <p:nvPicPr>
          <p:cNvPr id="36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7" descr="Logo_ZBW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Grafik 39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cxnSp>
        <p:nvCxnSpPr>
          <p:cNvPr id="19" name="Gerade Verbindung 18"/>
          <p:cNvCxnSpPr/>
          <p:nvPr userDrawn="1"/>
        </p:nvCxnSpPr>
        <p:spPr>
          <a:xfrm>
            <a:off x="4139952" y="4584353"/>
            <a:ext cx="2448272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Grafik 21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5357"/>
            <a:ext cx="545733" cy="375683"/>
          </a:xfrm>
          <a:prstGeom prst="rect">
            <a:avLst/>
          </a:prstGeom>
        </p:spPr>
      </p:pic>
      <p:sp>
        <p:nvSpPr>
          <p:cNvPr id="21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723250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Hydrolog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7008" y="-236678"/>
            <a:ext cx="2520789" cy="4824652"/>
          </a:xfrm>
          <a:prstGeom prst="rect">
            <a:avLst/>
          </a:prstGeom>
          <a:ln w="76200">
            <a:noFill/>
          </a:ln>
        </p:spPr>
      </p:pic>
      <p:sp>
        <p:nvSpPr>
          <p:cNvPr id="1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2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3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6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rgbClr val="34678A"/>
                </a:solidFill>
              </a:defRPr>
            </a:lvl1pPr>
            <a:lvl2pPr>
              <a:defRPr sz="1800">
                <a:solidFill>
                  <a:srgbClr val="34678A"/>
                </a:solidFill>
              </a:defRPr>
            </a:lvl2pPr>
            <a:lvl3pPr>
              <a:defRPr sz="1600">
                <a:solidFill>
                  <a:srgbClr val="34678A"/>
                </a:solidFill>
              </a:defRPr>
            </a:lvl3pPr>
            <a:lvl4pPr>
              <a:defRPr sz="1400">
                <a:solidFill>
                  <a:srgbClr val="34678A"/>
                </a:solidFill>
              </a:defRPr>
            </a:lvl4pPr>
            <a:lvl5pPr>
              <a:defRPr sz="1200">
                <a:solidFill>
                  <a:srgbClr val="34678A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7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9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Logo_ZBW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Grafik 32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4" name="Picture 16" descr="Druck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cxnSp>
        <p:nvCxnSpPr>
          <p:cNvPr id="22" name="Gerade Verbindung 21"/>
          <p:cNvCxnSpPr/>
          <p:nvPr userDrawn="1"/>
        </p:nvCxnSpPr>
        <p:spPr>
          <a:xfrm>
            <a:off x="4139952" y="4584353"/>
            <a:ext cx="2448272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Grafik 36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5357"/>
            <a:ext cx="545733" cy="375683"/>
          </a:xfrm>
          <a:prstGeom prst="rect">
            <a:avLst/>
          </a:prstGeom>
        </p:spPr>
      </p:pic>
      <p:sp>
        <p:nvSpPr>
          <p:cNvPr id="24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29528856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Mikroskop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2240" y="-236677"/>
            <a:ext cx="2719528" cy="4824651"/>
          </a:xfrm>
          <a:prstGeom prst="rect">
            <a:avLst/>
          </a:prstGeom>
          <a:ln w="76200">
            <a:noFill/>
          </a:ln>
        </p:spPr>
      </p:pic>
      <p:sp>
        <p:nvSpPr>
          <p:cNvPr id="1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2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3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6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rgbClr val="34678A"/>
                </a:solidFill>
              </a:defRPr>
            </a:lvl1pPr>
            <a:lvl2pPr>
              <a:defRPr sz="1800">
                <a:solidFill>
                  <a:srgbClr val="34678A"/>
                </a:solidFill>
              </a:defRPr>
            </a:lvl2pPr>
            <a:lvl3pPr>
              <a:defRPr sz="1600">
                <a:solidFill>
                  <a:srgbClr val="34678A"/>
                </a:solidFill>
              </a:defRPr>
            </a:lvl3pPr>
            <a:lvl4pPr>
              <a:defRPr sz="1400">
                <a:solidFill>
                  <a:srgbClr val="34678A"/>
                </a:solidFill>
              </a:defRPr>
            </a:lvl4pPr>
            <a:lvl5pPr>
              <a:defRPr sz="1200">
                <a:solidFill>
                  <a:srgbClr val="34678A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7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9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Logo_ZBW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Grafik 32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4" name="Picture 16" descr="Druck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cxnSp>
        <p:nvCxnSpPr>
          <p:cNvPr id="22" name="Gerade Verbindung 21"/>
          <p:cNvCxnSpPr/>
          <p:nvPr userDrawn="1"/>
        </p:nvCxnSpPr>
        <p:spPr>
          <a:xfrm>
            <a:off x="4139952" y="4584353"/>
            <a:ext cx="2448272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Grafik 36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5357"/>
            <a:ext cx="545733" cy="375683"/>
          </a:xfrm>
          <a:prstGeom prst="rect">
            <a:avLst/>
          </a:prstGeom>
        </p:spPr>
      </p:pic>
      <p:sp>
        <p:nvSpPr>
          <p:cNvPr id="24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1496990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 Verba Alp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2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7007" y="-535930"/>
            <a:ext cx="3151577" cy="5195912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pic>
        <p:nvPicPr>
          <p:cNvPr id="23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083F6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7" name="Grafik 2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35" name="Picture 16" descr="Druck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pic>
        <p:nvPicPr>
          <p:cNvPr id="38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7" descr="Logo_ZBW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Grafik 41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sp>
        <p:nvSpPr>
          <p:cNvPr id="18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43A59F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36145355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Tum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3827" y="-135350"/>
            <a:ext cx="2650701" cy="4723324"/>
          </a:xfrm>
          <a:prstGeom prst="rect">
            <a:avLst/>
          </a:prstGeom>
          <a:ln w="76200">
            <a:noFill/>
          </a:ln>
        </p:spPr>
      </p:pic>
      <p:sp>
        <p:nvSpPr>
          <p:cNvPr id="1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2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3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6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rgbClr val="34678A"/>
                </a:solidFill>
              </a:defRPr>
            </a:lvl1pPr>
            <a:lvl2pPr>
              <a:defRPr sz="1800">
                <a:solidFill>
                  <a:srgbClr val="34678A"/>
                </a:solidFill>
              </a:defRPr>
            </a:lvl2pPr>
            <a:lvl3pPr>
              <a:defRPr sz="1600">
                <a:solidFill>
                  <a:srgbClr val="34678A"/>
                </a:solidFill>
              </a:defRPr>
            </a:lvl3pPr>
            <a:lvl4pPr>
              <a:defRPr sz="1400">
                <a:solidFill>
                  <a:srgbClr val="34678A"/>
                </a:solidFill>
              </a:defRPr>
            </a:lvl4pPr>
            <a:lvl5pPr>
              <a:defRPr sz="1200">
                <a:solidFill>
                  <a:srgbClr val="34678A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7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9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Logo_ZBW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Grafik 32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4" name="Picture 16" descr="Druck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cxnSp>
        <p:nvCxnSpPr>
          <p:cNvPr id="22" name="Gerade Verbindung 21"/>
          <p:cNvCxnSpPr/>
          <p:nvPr userDrawn="1"/>
        </p:nvCxnSpPr>
        <p:spPr>
          <a:xfrm>
            <a:off x="4139952" y="4584353"/>
            <a:ext cx="2448272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Grafik 35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5357"/>
            <a:ext cx="545733" cy="375683"/>
          </a:xfrm>
          <a:prstGeom prst="rect">
            <a:avLst/>
          </a:prstGeom>
        </p:spPr>
      </p:pic>
      <p:sp>
        <p:nvSpPr>
          <p:cNvPr id="24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24654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Pal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7008" y="-157730"/>
            <a:ext cx="2886920" cy="4745704"/>
          </a:xfrm>
          <a:prstGeom prst="rect">
            <a:avLst/>
          </a:prstGeom>
          <a:ln w="76200">
            <a:noFill/>
          </a:ln>
        </p:spPr>
      </p:pic>
      <p:sp>
        <p:nvSpPr>
          <p:cNvPr id="1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2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5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rgbClr val="34678A"/>
                </a:solidFill>
              </a:defRPr>
            </a:lvl1pPr>
            <a:lvl2pPr>
              <a:defRPr sz="1800">
                <a:solidFill>
                  <a:srgbClr val="34678A"/>
                </a:solidFill>
              </a:defRPr>
            </a:lvl2pPr>
            <a:lvl3pPr>
              <a:defRPr sz="1600">
                <a:solidFill>
                  <a:srgbClr val="34678A"/>
                </a:solidFill>
              </a:defRPr>
            </a:lvl3pPr>
            <a:lvl4pPr>
              <a:defRPr sz="1400">
                <a:solidFill>
                  <a:srgbClr val="34678A"/>
                </a:solidFill>
              </a:defRPr>
            </a:lvl4pPr>
            <a:lvl5pPr>
              <a:defRPr sz="1200">
                <a:solidFill>
                  <a:srgbClr val="34678A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6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9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Logo_ZBW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Grafik 32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4" name="Picture 16" descr="Druck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cxnSp>
        <p:nvCxnSpPr>
          <p:cNvPr id="27" name="Gerade Verbindung 26"/>
          <p:cNvCxnSpPr/>
          <p:nvPr userDrawn="1"/>
        </p:nvCxnSpPr>
        <p:spPr>
          <a:xfrm>
            <a:off x="4139952" y="4584353"/>
            <a:ext cx="2448272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Grafik 35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4372" y="-717633"/>
            <a:ext cx="1090922" cy="771550"/>
          </a:xfrm>
          <a:prstGeom prst="rect">
            <a:avLst/>
          </a:prstGeom>
        </p:spPr>
      </p:pic>
      <p:sp>
        <p:nvSpPr>
          <p:cNvPr id="23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26686164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_Pal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2" name="Picture 14" descr="by-nc-sa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5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rgbClr val="34678A"/>
                </a:solidFill>
              </a:defRPr>
            </a:lvl1pPr>
            <a:lvl2pPr>
              <a:defRPr sz="1800">
                <a:solidFill>
                  <a:srgbClr val="34678A"/>
                </a:solidFill>
              </a:defRPr>
            </a:lvl2pPr>
            <a:lvl3pPr>
              <a:defRPr sz="1600">
                <a:solidFill>
                  <a:srgbClr val="34678A"/>
                </a:solidFill>
              </a:defRPr>
            </a:lvl3pPr>
            <a:lvl4pPr>
              <a:defRPr sz="1400">
                <a:solidFill>
                  <a:srgbClr val="34678A"/>
                </a:solidFill>
              </a:defRPr>
            </a:lvl4pPr>
            <a:lvl5pPr>
              <a:defRPr sz="1200">
                <a:solidFill>
                  <a:srgbClr val="34678A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6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9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8" cstate="email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Logo_ZBW"/>
          <p:cNvPicPr>
            <a:picLocks noChangeAspect="1" noChangeArrowheads="1"/>
          </p:cNvPicPr>
          <p:nvPr userDrawn="1"/>
        </p:nvPicPr>
        <p:blipFill>
          <a:blip r:embed="rId10" cstate="email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Grafik 32"/>
          <p:cNvPicPr>
            <a:picLocks noChangeAspect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4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cxnSp>
        <p:nvCxnSpPr>
          <p:cNvPr id="27" name="Gerade Verbindung 26"/>
          <p:cNvCxnSpPr/>
          <p:nvPr userDrawn="1"/>
        </p:nvCxnSpPr>
        <p:spPr>
          <a:xfrm>
            <a:off x="4139952" y="4584353"/>
            <a:ext cx="2448272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Grafik 35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4372" y="-717633"/>
            <a:ext cx="1090922" cy="771550"/>
          </a:xfrm>
          <a:prstGeom prst="rect">
            <a:avLst/>
          </a:prstGeom>
        </p:spPr>
      </p:pic>
      <p:pic>
        <p:nvPicPr>
          <p:cNvPr id="23" name="Grafik 22"/>
          <p:cNvPicPr>
            <a:picLocks noChangeAspect="1"/>
          </p:cNvPicPr>
          <p:nvPr userDrawn="1"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3880" y="-548834"/>
            <a:ext cx="2852068" cy="5143500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sp>
        <p:nvSpPr>
          <p:cNvPr id="37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20002000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SOE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7009" y="-219458"/>
            <a:ext cx="2719528" cy="4807432"/>
          </a:xfrm>
          <a:prstGeom prst="rect">
            <a:avLst/>
          </a:prstGeom>
          <a:ln w="76200">
            <a:noFill/>
          </a:ln>
        </p:spPr>
      </p:pic>
      <p:sp>
        <p:nvSpPr>
          <p:cNvPr id="1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2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400"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5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rgbClr val="34678A"/>
                </a:solidFill>
              </a:defRPr>
            </a:lvl1pPr>
            <a:lvl2pPr>
              <a:defRPr sz="1800">
                <a:solidFill>
                  <a:srgbClr val="34678A"/>
                </a:solidFill>
              </a:defRPr>
            </a:lvl2pPr>
            <a:lvl3pPr>
              <a:defRPr sz="1600">
                <a:solidFill>
                  <a:srgbClr val="34678A"/>
                </a:solidFill>
              </a:defRPr>
            </a:lvl3pPr>
            <a:lvl4pPr>
              <a:defRPr sz="1400">
                <a:solidFill>
                  <a:srgbClr val="34678A"/>
                </a:solidFill>
              </a:defRPr>
            </a:lvl4pPr>
            <a:lvl5pPr>
              <a:defRPr sz="1200">
                <a:solidFill>
                  <a:srgbClr val="34678A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6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9" name="Grafik 2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31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7" descr="Logo_ZBW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Grafik 34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6" name="Picture 16" descr="Druck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cxnSp>
        <p:nvCxnSpPr>
          <p:cNvPr id="20" name="Gerade Verbindung 19"/>
          <p:cNvCxnSpPr/>
          <p:nvPr userDrawn="1"/>
        </p:nvCxnSpPr>
        <p:spPr>
          <a:xfrm>
            <a:off x="4139952" y="4584353"/>
            <a:ext cx="2448272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26426231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47615"/>
            <a:ext cx="8229600" cy="2880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34678A"/>
                </a:solidFill>
              </a:defRPr>
            </a:lvl1pPr>
            <a:lvl2pPr>
              <a:defRPr sz="2400">
                <a:solidFill>
                  <a:srgbClr val="34678A"/>
                </a:solidFill>
              </a:defRPr>
            </a:lvl2pPr>
            <a:lvl3pPr>
              <a:defRPr sz="2000">
                <a:solidFill>
                  <a:srgbClr val="34678A"/>
                </a:solidFill>
              </a:defRPr>
            </a:lvl3pPr>
            <a:lvl4pPr>
              <a:defRPr sz="1800">
                <a:solidFill>
                  <a:srgbClr val="34678A"/>
                </a:solidFill>
              </a:defRPr>
            </a:lvl4pPr>
            <a:lvl5pPr>
              <a:defRPr sz="1800">
                <a:solidFill>
                  <a:srgbClr val="34678A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53680" y="771550"/>
            <a:ext cx="8229600" cy="4929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195486"/>
            <a:ext cx="8208912" cy="504056"/>
          </a:xfrm>
        </p:spPr>
        <p:txBody>
          <a:bodyPr>
            <a:noAutofit/>
          </a:bodyPr>
          <a:lstStyle>
            <a:lvl1pPr algn="l">
              <a:defRPr sz="2400"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5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84176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5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60" name="Gerade Verbindung 59"/>
          <p:cNvCxnSpPr/>
          <p:nvPr userDrawn="1"/>
        </p:nvCxnSpPr>
        <p:spPr>
          <a:xfrm>
            <a:off x="4139952" y="4587974"/>
            <a:ext cx="4526160" cy="0"/>
          </a:xfrm>
          <a:prstGeom prst="line">
            <a:avLst/>
          </a:prstGeom>
          <a:ln w="9525">
            <a:solidFill>
              <a:srgbClr val="68686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6416" y="251851"/>
            <a:ext cx="545733" cy="375683"/>
          </a:xfrm>
          <a:prstGeom prst="rect">
            <a:avLst/>
          </a:prstGeom>
        </p:spPr>
      </p:pic>
      <p:pic>
        <p:nvPicPr>
          <p:cNvPr id="21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7" descr="Logo_ZBW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28" name="Picture 14" descr="by-nc-sa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19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40445464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843559"/>
            <a:ext cx="8229600" cy="3384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34678A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  <a:lvl3pPr>
              <a:defRPr>
                <a:solidFill>
                  <a:srgbClr val="34678A"/>
                </a:solidFill>
              </a:defRPr>
            </a:lvl3pPr>
            <a:lvl4pPr>
              <a:defRPr>
                <a:solidFill>
                  <a:srgbClr val="34678A"/>
                </a:solidFill>
              </a:defRPr>
            </a:lvl4pPr>
            <a:lvl5pPr>
              <a:defRPr>
                <a:solidFill>
                  <a:srgbClr val="34678A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195486"/>
            <a:ext cx="8208912" cy="522058"/>
          </a:xfrm>
        </p:spPr>
        <p:txBody>
          <a:bodyPr>
            <a:noAutofit/>
          </a:bodyPr>
          <a:lstStyle>
            <a:lvl1pPr algn="l">
              <a:defRPr sz="2400">
                <a:solidFill>
                  <a:srgbClr val="43A59F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0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84176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sz="700" dirty="0"/>
              <a:t>Institution</a:t>
            </a:r>
          </a:p>
          <a:p>
            <a:pPr>
              <a:defRPr/>
            </a:pPr>
            <a:r>
              <a:rPr lang="de-DE" altLang="de-DE" sz="700" dirty="0"/>
              <a:t>Ort, Datum</a:t>
            </a:r>
          </a:p>
        </p:txBody>
      </p:sp>
      <p:sp>
        <p:nvSpPr>
          <p:cNvPr id="31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3309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6416" y="251851"/>
            <a:ext cx="545733" cy="375683"/>
          </a:xfrm>
          <a:prstGeom prst="rect">
            <a:avLst/>
          </a:prstGeom>
        </p:spPr>
      </p:pic>
      <p:pic>
        <p:nvPicPr>
          <p:cNvPr id="23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 descr="Logo_ZBW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Grafik 26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7" name="Picture 14" descr="by-nc-sa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cxnSp>
        <p:nvCxnSpPr>
          <p:cNvPr id="19" name="Gerade Verbindung 18"/>
          <p:cNvCxnSpPr/>
          <p:nvPr userDrawn="1"/>
        </p:nvCxnSpPr>
        <p:spPr>
          <a:xfrm>
            <a:off x="4139952" y="4587974"/>
            <a:ext cx="4526160" cy="0"/>
          </a:xfrm>
          <a:prstGeom prst="line">
            <a:avLst/>
          </a:prstGeom>
          <a:ln w="9525">
            <a:solidFill>
              <a:srgbClr val="68686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22046042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4716016" y="1131590"/>
            <a:ext cx="4680520" cy="3528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34678A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2200">
                <a:solidFill>
                  <a:srgbClr val="43A59F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3898776" cy="3230165"/>
          </a:xfrm>
        </p:spPr>
        <p:txBody>
          <a:bodyPr/>
          <a:lstStyle>
            <a:lvl1pPr marL="0" indent="0">
              <a:buNone/>
              <a:defRPr sz="2400">
                <a:solidFill>
                  <a:srgbClr val="34678A"/>
                </a:solidFill>
              </a:defRPr>
            </a:lvl1pPr>
            <a:lvl2pPr>
              <a:defRPr sz="2400">
                <a:solidFill>
                  <a:srgbClr val="34678A"/>
                </a:solidFill>
              </a:defRPr>
            </a:lvl2pPr>
            <a:lvl3pPr>
              <a:defRPr sz="2000">
                <a:solidFill>
                  <a:srgbClr val="34678A"/>
                </a:solidFill>
              </a:defRPr>
            </a:lvl3pPr>
            <a:lvl4pPr>
              <a:defRPr sz="1800">
                <a:solidFill>
                  <a:srgbClr val="34678A"/>
                </a:solidFill>
              </a:defRPr>
            </a:lvl4pPr>
            <a:lvl5pPr>
              <a:defRPr sz="1800">
                <a:solidFill>
                  <a:srgbClr val="34678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88024" y="1200150"/>
            <a:ext cx="3898776" cy="3230165"/>
          </a:xfrm>
        </p:spPr>
        <p:txBody>
          <a:bodyPr/>
          <a:lstStyle>
            <a:lvl1pPr>
              <a:defRPr sz="2800">
                <a:solidFill>
                  <a:srgbClr val="34678A"/>
                </a:solidFill>
              </a:defRPr>
            </a:lvl1pPr>
            <a:lvl2pPr>
              <a:defRPr sz="2400">
                <a:solidFill>
                  <a:srgbClr val="34678A"/>
                </a:solidFill>
              </a:defRPr>
            </a:lvl2pPr>
            <a:lvl3pPr>
              <a:defRPr sz="2000">
                <a:solidFill>
                  <a:srgbClr val="34678A"/>
                </a:solidFill>
              </a:defRPr>
            </a:lvl3pPr>
            <a:lvl4pPr>
              <a:defRPr sz="1800">
                <a:solidFill>
                  <a:srgbClr val="34678A"/>
                </a:solidFill>
              </a:defRPr>
            </a:lvl4pPr>
            <a:lvl5pPr>
              <a:defRPr sz="1800">
                <a:solidFill>
                  <a:srgbClr val="34678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Fußzeilenplatzhalter 4"/>
          <p:cNvSpPr txBox="1">
            <a:spLocks/>
          </p:cNvSpPr>
          <p:nvPr userDrawn="1"/>
        </p:nvSpPr>
        <p:spPr>
          <a:xfrm>
            <a:off x="5065712" y="4707012"/>
            <a:ext cx="1522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lnSpc>
                <a:spcPct val="80000"/>
              </a:lnSpc>
              <a:defRPr sz="800" kern="120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/>
              <a:t>Name,</a:t>
            </a:r>
          </a:p>
          <a:p>
            <a:pPr>
              <a:defRPr/>
            </a:pPr>
            <a:r>
              <a:rPr lang="de-DE" altLang="de-DE"/>
              <a:t>Institution</a:t>
            </a:r>
          </a:p>
          <a:p>
            <a:pPr>
              <a:defRPr/>
            </a:pPr>
            <a:r>
              <a:rPr lang="de-DE" altLang="de-DE"/>
              <a:t>Ort, Datum</a:t>
            </a:r>
            <a:endParaRPr lang="de-DE" altLang="de-DE" dirty="0"/>
          </a:p>
        </p:txBody>
      </p:sp>
      <p:sp>
        <p:nvSpPr>
          <p:cNvPr id="10" name="Foliennummernplatzhalter 5"/>
          <p:cNvSpPr txBox="1">
            <a:spLocks/>
          </p:cNvSpPr>
          <p:nvPr userDrawn="1"/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6416" y="251851"/>
            <a:ext cx="545733" cy="375683"/>
          </a:xfrm>
          <a:prstGeom prst="rect">
            <a:avLst/>
          </a:prstGeom>
        </p:spPr>
      </p:pic>
      <p:pic>
        <p:nvPicPr>
          <p:cNvPr id="21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7" descr="Logo_ZBW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26" name="Picture 14" descr="by-nc-sa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4139952" y="4587974"/>
            <a:ext cx="4526160" cy="0"/>
          </a:xfrm>
          <a:prstGeom prst="line">
            <a:avLst/>
          </a:prstGeom>
          <a:ln w="9525">
            <a:solidFill>
              <a:srgbClr val="68686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95288" y="4475146"/>
            <a:ext cx="3889375" cy="215900"/>
          </a:xfrm>
        </p:spPr>
        <p:txBody>
          <a:bodyPr>
            <a:no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600"/>
            </a:lvl2pPr>
            <a:lvl3pPr marL="914400" indent="0">
              <a:buNone/>
              <a:defRPr sz="600"/>
            </a:lvl3pPr>
            <a:lvl4pPr marL="1371600" indent="0">
              <a:buNone/>
              <a:defRPr sz="600"/>
            </a:lvl4pPr>
            <a:lvl5pPr marL="1828800" indent="0">
              <a:buNone/>
              <a:defRPr sz="600"/>
            </a:lvl5pPr>
          </a:lstStyle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www.gerdi-project.eu · Klaus Tochtermann,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ZBW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· Berlin </a:t>
            </a:r>
          </a:p>
        </p:txBody>
      </p:sp>
    </p:spTree>
    <p:extLst>
      <p:ext uri="{BB962C8B-B14F-4D97-AF65-F5344CB8AC3E}">
        <p14:creationId xmlns:p14="http://schemas.microsoft.com/office/powerpoint/2010/main" val="14005023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 userDrawn="1"/>
        </p:nvSpPr>
        <p:spPr>
          <a:xfrm>
            <a:off x="6615591" y="-92546"/>
            <a:ext cx="2780945" cy="4680312"/>
          </a:xfrm>
          <a:prstGeom prst="rect">
            <a:avLst/>
          </a:prstGeom>
          <a:solidFill>
            <a:srgbClr val="3467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84176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3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1" name="Picture 14" descr="by-nc-sa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6" descr="Druck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2" name="Rechteck 1"/>
          <p:cNvSpPr/>
          <p:nvPr userDrawn="1"/>
        </p:nvSpPr>
        <p:spPr>
          <a:xfrm>
            <a:off x="-308669" y="-23484"/>
            <a:ext cx="7001551" cy="47322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4" name="Picture 1" descr="4759535950_3da0ea181e_o.png"/>
          <p:cNvPicPr>
            <a:picLocks noChangeAspect="1"/>
          </p:cNvPicPr>
          <p:nvPr userDrawn="1"/>
        </p:nvPicPr>
        <p:blipFill>
          <a:blip r:embed="rId5" cstate="email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2575" y="1275606"/>
            <a:ext cx="4291421" cy="268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feld 13"/>
          <p:cNvSpPr txBox="1">
            <a:spLocks noChangeArrowheads="1"/>
          </p:cNvSpPr>
          <p:nvPr userDrawn="1"/>
        </p:nvSpPr>
        <p:spPr bwMode="auto">
          <a:xfrm>
            <a:off x="6804248" y="2364705"/>
            <a:ext cx="2232248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First</a:t>
            </a:r>
            <a:r>
              <a:rPr lang="de-DE" altLang="de-DE" sz="1400" baseline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Community</a:t>
            </a:r>
            <a:r>
              <a:rPr lang="de-DE" altLang="de-DE" sz="1400" baseline="0" dirty="0">
                <a:solidFill>
                  <a:schemeClr val="bg1">
                    <a:lumMod val="95000"/>
                  </a:schemeClr>
                </a:solidFill>
              </a:rPr>
              <a:t> Workshop</a:t>
            </a:r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Klaus Tochtermann,</a:t>
            </a:r>
            <a:r>
              <a:rPr lang="de-DE" altLang="de-DE" sz="1400" baseline="0" dirty="0">
                <a:solidFill>
                  <a:schemeClr val="bg1">
                    <a:lumMod val="95000"/>
                  </a:schemeClr>
                </a:solidFill>
              </a:rPr>
              <a:t> ZBW </a:t>
            </a:r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  <a:p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12. </a:t>
            </a:r>
            <a:r>
              <a:rPr lang="de-DE" altLang="de-DE" sz="1400" dirty="0" err="1">
                <a:solidFill>
                  <a:schemeClr val="bg1">
                    <a:lumMod val="95000"/>
                  </a:schemeClr>
                </a:solidFill>
              </a:rPr>
              <a:t>October</a:t>
            </a:r>
            <a:r>
              <a:rPr lang="de-DE" altLang="de-DE" sz="1400" baseline="0" dirty="0">
                <a:solidFill>
                  <a:schemeClr val="bg1">
                    <a:lumMod val="95000"/>
                  </a:schemeClr>
                </a:solidFill>
              </a:rPr>
              <a:t> 2018 </a:t>
            </a:r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  <a:p>
            <a:r>
              <a:rPr lang="de-DE" altLang="de-DE" sz="1400" dirty="0">
                <a:solidFill>
                  <a:schemeClr val="bg1">
                    <a:lumMod val="95000"/>
                  </a:schemeClr>
                </a:solidFill>
              </a:rPr>
              <a:t>Berlin </a:t>
            </a: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de-DE" altLang="de-DE" sz="1000" dirty="0" err="1">
                <a:solidFill>
                  <a:schemeClr val="bg1">
                    <a:lumMod val="95000"/>
                  </a:schemeClr>
                </a:solidFill>
              </a:rPr>
              <a:t>Generic</a:t>
            </a:r>
            <a:r>
              <a:rPr lang="de-DE" altLang="de-DE" sz="1000" dirty="0">
                <a:solidFill>
                  <a:schemeClr val="bg1">
                    <a:lumMod val="95000"/>
                  </a:schemeClr>
                </a:solidFill>
              </a:rPr>
              <a:t> Research Data Infrastructure </a:t>
            </a:r>
          </a:p>
          <a:p>
            <a:r>
              <a:rPr lang="de-DE" altLang="de-DE" sz="1000" dirty="0">
                <a:solidFill>
                  <a:schemeClr val="bg1">
                    <a:lumMod val="95000"/>
                  </a:schemeClr>
                </a:solidFill>
              </a:rPr>
              <a:t>www.gerdi-project.eu </a:t>
            </a:r>
          </a:p>
          <a:p>
            <a:endParaRPr lang="de-DE" altLang="de-DE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6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7" descr="Logo_ZBW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9100" y="987574"/>
            <a:ext cx="1829364" cy="779323"/>
          </a:xfrm>
          <a:prstGeom prst="rect">
            <a:avLst/>
          </a:prstGeom>
        </p:spPr>
      </p:pic>
      <p:cxnSp>
        <p:nvCxnSpPr>
          <p:cNvPr id="43" name="Gerade Verbindung 42"/>
          <p:cNvCxnSpPr/>
          <p:nvPr userDrawn="1"/>
        </p:nvCxnSpPr>
        <p:spPr>
          <a:xfrm>
            <a:off x="492424" y="4587974"/>
            <a:ext cx="61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9963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34678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9855-8E50-42AE-98E4-B43A1F2E6899}" type="datetimeFigureOut">
              <a:rPr lang="de-DE" smtClean="0"/>
              <a:t>18.10.2018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43DA-40A2-4339-9945-D7EBEA7DDD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73285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9855-8E50-42AE-98E4-B43A1F2E6899}" type="datetimeFigureOut">
              <a:rPr lang="de-DE" smtClean="0"/>
              <a:t>18.10.2018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43DA-40A2-4339-9945-D7EBEA7DDD9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611560" y="2283718"/>
            <a:ext cx="7772400" cy="936104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8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075805"/>
            <a:ext cx="6400800" cy="649238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34678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Untertitelmasters durch Klicken bearbeiten</a:t>
            </a:r>
          </a:p>
        </p:txBody>
      </p:sp>
      <p:sp>
        <p:nvSpPr>
          <p:cNvPr id="9" name="Untertitel 2"/>
          <p:cNvSpPr txBox="1">
            <a:spLocks/>
          </p:cNvSpPr>
          <p:nvPr userDrawn="1"/>
        </p:nvSpPr>
        <p:spPr>
          <a:xfrm>
            <a:off x="2683088" y="1109186"/>
            <a:ext cx="6400800" cy="440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rgbClr val="43A59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000" dirty="0" err="1">
                <a:solidFill>
                  <a:srgbClr val="083F64"/>
                </a:solidFill>
              </a:rPr>
              <a:t>Generic</a:t>
            </a:r>
            <a:r>
              <a:rPr lang="de-DE" sz="2000" dirty="0">
                <a:solidFill>
                  <a:srgbClr val="083F64"/>
                </a:solidFill>
              </a:rPr>
              <a:t> Research Data Infrastructure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364" y="342979"/>
            <a:ext cx="2206060" cy="1560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74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Dig H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 descr="Logo_ZBW"/>
          <p:cNvPicPr>
            <a:picLocks noChangeAspect="1" noChangeArrowheads="1"/>
          </p:cNvPicPr>
          <p:nvPr userDrawn="1"/>
        </p:nvPicPr>
        <p:blipFill>
          <a:blip r:embed="rId8" cstate="email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fik 5"/>
          <p:cNvPicPr>
            <a:picLocks noChangeAspect="1"/>
          </p:cNvPicPr>
          <p:nvPr userDrawn="1"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7008" y="-164670"/>
            <a:ext cx="2719528" cy="4824652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sp>
        <p:nvSpPr>
          <p:cNvPr id="2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6" name="Picture 16" descr="Druck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pic>
        <p:nvPicPr>
          <p:cNvPr id="28" name="Picture 14" descr="by-nc-sa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3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2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4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083F6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36" name="Grafik 35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339502"/>
            <a:ext cx="418407" cy="288032"/>
          </a:xfrm>
          <a:prstGeom prst="rect">
            <a:avLst/>
          </a:prstGeom>
        </p:spPr>
      </p:pic>
      <p:pic>
        <p:nvPicPr>
          <p:cNvPr id="42" name="Grafik 41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27269" y="6209466"/>
            <a:ext cx="79742" cy="45719"/>
          </a:xfrm>
          <a:prstGeom prst="rect">
            <a:avLst/>
          </a:prstGeom>
        </p:spPr>
      </p:pic>
      <p:pic>
        <p:nvPicPr>
          <p:cNvPr id="45" name="Grafik 44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sp>
        <p:nvSpPr>
          <p:cNvPr id="1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43A59F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34444068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63639"/>
            <a:ext cx="8229600" cy="26642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53680" y="1021694"/>
            <a:ext cx="8229600" cy="4929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rgbClr val="34678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49492"/>
            <a:ext cx="8208912" cy="738082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5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84176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5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6416" y="251851"/>
            <a:ext cx="545733" cy="375683"/>
          </a:xfrm>
          <a:prstGeom prst="rect">
            <a:avLst/>
          </a:prstGeom>
        </p:spPr>
      </p:pic>
      <p:pic>
        <p:nvPicPr>
          <p:cNvPr id="20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7" descr="Logo_ZBW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25" name="Picture 14" descr="by-nc-sa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30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34678A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11220806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- grün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 userDrawn="1"/>
        </p:nvSpPr>
        <p:spPr>
          <a:xfrm>
            <a:off x="-252536" y="0"/>
            <a:ext cx="9937104" cy="4659982"/>
          </a:xfrm>
          <a:prstGeom prst="rect">
            <a:avLst/>
          </a:prstGeom>
          <a:solidFill>
            <a:srgbClr val="43A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57911"/>
            <a:ext cx="8295822" cy="709191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2642" y="1165133"/>
            <a:ext cx="8295822" cy="3134809"/>
          </a:xfrm>
        </p:spPr>
        <p:txBody>
          <a:bodyPr/>
          <a:lstStyle>
            <a:lvl1pPr marL="0" indent="0">
              <a:buNone/>
              <a:defRPr sz="2200">
                <a:solidFill>
                  <a:srgbClr val="083F64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6416" y="251851"/>
            <a:ext cx="545733" cy="375683"/>
          </a:xfrm>
          <a:prstGeom prst="rect">
            <a:avLst/>
          </a:prstGeom>
        </p:spPr>
      </p:pic>
      <p:pic>
        <p:nvPicPr>
          <p:cNvPr id="25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7" descr="Logo_ZBW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Grafik 28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0" name="Picture 14" descr="by-nc-sa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18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34678A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22886970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-252536" y="0"/>
            <a:ext cx="9937104" cy="4659982"/>
          </a:xfrm>
          <a:prstGeom prst="rect">
            <a:avLst/>
          </a:prstGeom>
          <a:solidFill>
            <a:srgbClr val="43A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792288" y="3600450"/>
            <a:ext cx="5486400" cy="425450"/>
          </a:xfrm>
        </p:spPr>
        <p:txBody>
          <a:bodyPr anchor="b">
            <a:noAutofit/>
          </a:bodyPr>
          <a:lstStyle>
            <a:lvl1pPr algn="l">
              <a:defRPr sz="2400" b="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801432" y="483518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404415"/>
          </a:xfrm>
        </p:spPr>
        <p:txBody>
          <a:bodyPr/>
          <a:lstStyle>
            <a:lvl1pPr marL="0" indent="0">
              <a:buNone/>
              <a:defRPr sz="1400">
                <a:solidFill>
                  <a:srgbClr val="3747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9" name="Fußzeilenplatzhalter 4"/>
          <p:cNvSpPr txBox="1">
            <a:spLocks/>
          </p:cNvSpPr>
          <p:nvPr userDrawn="1"/>
        </p:nvSpPr>
        <p:spPr>
          <a:xfrm>
            <a:off x="5065712" y="4707012"/>
            <a:ext cx="1522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lnSpc>
                <a:spcPct val="80000"/>
              </a:lnSpc>
              <a:defRPr sz="800" kern="120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/>
              <a:t>Name,</a:t>
            </a:r>
          </a:p>
          <a:p>
            <a:pPr>
              <a:defRPr/>
            </a:pPr>
            <a:r>
              <a:rPr lang="de-DE" altLang="de-DE"/>
              <a:t>Institution</a:t>
            </a:r>
          </a:p>
          <a:p>
            <a:pPr>
              <a:defRPr/>
            </a:pPr>
            <a:r>
              <a:rPr lang="de-DE" altLang="de-DE"/>
              <a:t>Ort, Datum</a:t>
            </a:r>
            <a:endParaRPr lang="de-DE" altLang="de-DE" dirty="0"/>
          </a:p>
        </p:txBody>
      </p:sp>
      <p:sp>
        <p:nvSpPr>
          <p:cNvPr id="10" name="Foliennummernplatzhalter 5"/>
          <p:cNvSpPr txBox="1">
            <a:spLocks/>
          </p:cNvSpPr>
          <p:nvPr userDrawn="1"/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6416" y="251851"/>
            <a:ext cx="545733" cy="375683"/>
          </a:xfrm>
          <a:prstGeom prst="rect">
            <a:avLst/>
          </a:prstGeom>
        </p:spPr>
      </p:pic>
      <p:pic>
        <p:nvPicPr>
          <p:cNvPr id="21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7" descr="Logo_ZBW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26" name="Picture 14" descr="by-nc-sa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29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794752" y="4463110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34678A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24584563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>
            <a:lvl1pPr>
              <a:defRPr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9855-8E50-42AE-98E4-B43A1F2E6899}" type="datetimeFigureOut">
              <a:rPr lang="de-DE" smtClean="0"/>
              <a:t>18.10.2018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43DA-40A2-4339-9945-D7EBEA7DDD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8512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9855-8E50-42AE-98E4-B43A1F2E6899}" type="datetimeFigureOut">
              <a:rPr lang="de-DE" smtClean="0"/>
              <a:t>18.10.2018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43DA-40A2-4339-9945-D7EBEA7DDD9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611560" y="2283718"/>
            <a:ext cx="7772400" cy="936104"/>
          </a:xfrm>
        </p:spPr>
        <p:txBody>
          <a:bodyPr/>
          <a:lstStyle>
            <a:lvl1pPr>
              <a:defRPr>
                <a:solidFill>
                  <a:srgbClr val="34678A"/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8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075805"/>
            <a:ext cx="6400800" cy="649238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43A5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Untertitelmasters durch Klicken bearbeiten</a:t>
            </a:r>
          </a:p>
        </p:txBody>
      </p:sp>
      <p:sp>
        <p:nvSpPr>
          <p:cNvPr id="9" name="Untertitel 2"/>
          <p:cNvSpPr txBox="1">
            <a:spLocks/>
          </p:cNvSpPr>
          <p:nvPr userDrawn="1"/>
        </p:nvSpPr>
        <p:spPr>
          <a:xfrm>
            <a:off x="2683088" y="1109186"/>
            <a:ext cx="6400800" cy="440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rgbClr val="43A59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000" dirty="0" err="1">
                <a:solidFill>
                  <a:srgbClr val="083F64"/>
                </a:solidFill>
              </a:rPr>
              <a:t>Generic</a:t>
            </a:r>
            <a:r>
              <a:rPr lang="de-DE" sz="2000" dirty="0">
                <a:solidFill>
                  <a:srgbClr val="083F64"/>
                </a:solidFill>
              </a:rPr>
              <a:t> Research Data Infrastructure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364" y="342979"/>
            <a:ext cx="2206060" cy="1560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6389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63639"/>
            <a:ext cx="8229600" cy="26642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53680" y="1021694"/>
            <a:ext cx="8229600" cy="4929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rgbClr val="34678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49492"/>
            <a:ext cx="8208912" cy="738082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5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84176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5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6416" y="251851"/>
            <a:ext cx="545733" cy="375683"/>
          </a:xfrm>
          <a:prstGeom prst="rect">
            <a:avLst/>
          </a:prstGeom>
        </p:spPr>
      </p:pic>
      <p:pic>
        <p:nvPicPr>
          <p:cNvPr id="20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7" descr="Logo_ZBW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25" name="Picture 14" descr="by-nc-sa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31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27851071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- grün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57911"/>
            <a:ext cx="8295822" cy="709191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2642" y="1165133"/>
            <a:ext cx="8295822" cy="3134809"/>
          </a:xfrm>
        </p:spPr>
        <p:txBody>
          <a:bodyPr/>
          <a:lstStyle>
            <a:lvl1pPr marL="0" indent="0">
              <a:buNone/>
              <a:defRPr sz="2200">
                <a:solidFill>
                  <a:srgbClr val="083F64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6416" y="251851"/>
            <a:ext cx="545733" cy="375683"/>
          </a:xfrm>
          <a:prstGeom prst="rect">
            <a:avLst/>
          </a:prstGeom>
        </p:spPr>
      </p:pic>
      <p:pic>
        <p:nvPicPr>
          <p:cNvPr id="25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7" descr="Logo_ZBW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Grafik 28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0" name="Picture 14" descr="by-nc-sa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1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350817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792288" y="3600450"/>
            <a:ext cx="5486400" cy="425450"/>
          </a:xfrm>
        </p:spPr>
        <p:txBody>
          <a:bodyPr anchor="b">
            <a:noAutofit/>
          </a:bodyPr>
          <a:lstStyle>
            <a:lvl1pPr algn="l">
              <a:defRPr sz="2400" b="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801432" y="483518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404415"/>
          </a:xfrm>
        </p:spPr>
        <p:txBody>
          <a:bodyPr/>
          <a:lstStyle>
            <a:lvl1pPr marL="0" indent="0">
              <a:buNone/>
              <a:defRPr sz="1400">
                <a:solidFill>
                  <a:srgbClr val="3747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9" name="Fußzeilenplatzhalter 4"/>
          <p:cNvSpPr txBox="1">
            <a:spLocks/>
          </p:cNvSpPr>
          <p:nvPr userDrawn="1"/>
        </p:nvSpPr>
        <p:spPr>
          <a:xfrm>
            <a:off x="5065712" y="4707012"/>
            <a:ext cx="1522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lnSpc>
                <a:spcPct val="80000"/>
              </a:lnSpc>
              <a:defRPr sz="800" kern="120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/>
              <a:t>Name,</a:t>
            </a:r>
          </a:p>
          <a:p>
            <a:pPr>
              <a:defRPr/>
            </a:pPr>
            <a:r>
              <a:rPr lang="de-DE" altLang="de-DE"/>
              <a:t>Institution</a:t>
            </a:r>
          </a:p>
          <a:p>
            <a:pPr>
              <a:defRPr/>
            </a:pPr>
            <a:r>
              <a:rPr lang="de-DE" altLang="de-DE"/>
              <a:t>Ort, Datum</a:t>
            </a:r>
            <a:endParaRPr lang="de-DE" altLang="de-DE" dirty="0"/>
          </a:p>
        </p:txBody>
      </p:sp>
      <p:sp>
        <p:nvSpPr>
          <p:cNvPr id="10" name="Foliennummernplatzhalter 5"/>
          <p:cNvSpPr txBox="1">
            <a:spLocks/>
          </p:cNvSpPr>
          <p:nvPr userDrawn="1"/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6416" y="251851"/>
            <a:ext cx="545733" cy="375683"/>
          </a:xfrm>
          <a:prstGeom prst="rect">
            <a:avLst/>
          </a:prstGeom>
        </p:spPr>
      </p:pic>
      <p:pic>
        <p:nvPicPr>
          <p:cNvPr id="21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7" descr="Logo_ZBW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26" name="Picture 14" descr="by-nc-sa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17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798471" y="446381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2852420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E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3880" y="-95898"/>
            <a:ext cx="2815010" cy="4755880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sp>
        <p:nvSpPr>
          <p:cNvPr id="2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3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6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2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7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083F6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33" name="Picture 16" descr="Druck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pic>
        <p:nvPicPr>
          <p:cNvPr id="36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7" descr="Logo_ZBW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Grafik 39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sp>
        <p:nvSpPr>
          <p:cNvPr id="17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43A59F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1343470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Hydrolog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7008" y="-164670"/>
            <a:ext cx="2520789" cy="4824652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sp>
        <p:nvSpPr>
          <p:cNvPr id="1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2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3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6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2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7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083F6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9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Logo_ZBW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Grafik 32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4" name="Picture 16" descr="Druck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18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43A59F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1343470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Mikroskop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2240" y="-164670"/>
            <a:ext cx="2719528" cy="4824651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sp>
        <p:nvSpPr>
          <p:cNvPr id="1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2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3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6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2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7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083F6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9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Logo_ZBW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Grafik 32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4" name="Picture 16" descr="Druck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18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43A59F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134347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Tum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3827" y="-63342"/>
            <a:ext cx="2650701" cy="4723324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sp>
        <p:nvSpPr>
          <p:cNvPr id="1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2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3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6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2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7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083F6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9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Logo_ZBW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Grafik 32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4" name="Picture 16" descr="Druck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18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43A59F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1343470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Pal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7008" y="-92546"/>
            <a:ext cx="2886920" cy="4745704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sp>
        <p:nvSpPr>
          <p:cNvPr id="1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2" name="Picture 14" descr="by-nc-sa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5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2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6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083F6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9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Logo_ZBW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Grafik 32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4" name="Picture 16" descr="Druck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sp>
        <p:nvSpPr>
          <p:cNvPr id="20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43A59F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3483714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_Pal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65712" y="4707012"/>
            <a:ext cx="1522512" cy="365125"/>
          </a:xfrm>
        </p:spPr>
        <p:txBody>
          <a:bodyPr/>
          <a:lstStyle>
            <a:lvl1pPr algn="l">
              <a:lnSpc>
                <a:spcPct val="80000"/>
              </a:lnSpc>
              <a:defRPr sz="800">
                <a:solidFill>
                  <a:srgbClr val="686868"/>
                </a:solidFill>
              </a:defRPr>
            </a:lvl1pPr>
          </a:lstStyle>
          <a:p>
            <a:pPr>
              <a:defRPr/>
            </a:pPr>
            <a:r>
              <a:rPr lang="de-DE" altLang="de-DE" dirty="0"/>
              <a:t>Name,</a:t>
            </a:r>
          </a:p>
          <a:p>
            <a:pPr>
              <a:defRPr/>
            </a:pPr>
            <a:r>
              <a:rPr lang="de-DE" altLang="de-DE" dirty="0"/>
              <a:t>Institution</a:t>
            </a:r>
          </a:p>
          <a:p>
            <a:pPr>
              <a:defRPr/>
            </a:pPr>
            <a:r>
              <a:rPr lang="de-DE" altLang="de-DE" dirty="0"/>
              <a:t>Ort, Datum</a:t>
            </a:r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66112" y="4707012"/>
            <a:ext cx="370384" cy="365125"/>
          </a:xfrm>
          <a:prstGeom prst="rect">
            <a:avLst/>
          </a:prstGeom>
        </p:spPr>
        <p:txBody>
          <a:bodyPr/>
          <a:lstStyle>
            <a:lvl1pPr>
              <a:defRPr lang="de-DE" sz="1000" kern="1200" smtClean="0">
                <a:solidFill>
                  <a:srgbClr val="686868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3EEEB3-3CFA-4A9C-B094-2F66DE1291B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2" name="Picture 14" descr="by-nc-sa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4774629"/>
            <a:ext cx="8064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5"/>
            <a:ext cx="5631526" cy="493167"/>
          </a:xfrm>
        </p:spPr>
        <p:txBody>
          <a:bodyPr>
            <a:noAutofit/>
          </a:bodyPr>
          <a:lstStyle>
            <a:lvl1pPr algn="l">
              <a:defRPr sz="2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25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5631526" cy="2952328"/>
          </a:xfrm>
        </p:spPr>
        <p:txBody>
          <a:bodyPr/>
          <a:lstStyle>
            <a:lvl1pPr marL="0" indent="0">
              <a:buNone/>
              <a:defRPr sz="22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2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6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446856" y="771550"/>
            <a:ext cx="5637312" cy="4929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rgbClr val="083F6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bearbeiten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3636" y="251851"/>
            <a:ext cx="545733" cy="375683"/>
          </a:xfrm>
          <a:prstGeom prst="rect">
            <a:avLst/>
          </a:prstGeom>
        </p:spPr>
      </p:pic>
      <p:pic>
        <p:nvPicPr>
          <p:cNvPr id="29" name="Picture 8" descr="L:\01 Project Management\03_Logos\Logo_DFN_2016.jpg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814" y="4806602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L:\01 Project Management\03_Logos\lrz_wortbild-blau-rgb_de.png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2289" y="4806602"/>
            <a:ext cx="10636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 descr="L:\01 Project Management\03_Logos\zih_logo_de.png"/>
          <p:cNvPicPr>
            <a:picLocks noChangeAspect="1" noChangeArrowheads="1"/>
          </p:cNvPicPr>
          <p:nvPr userDrawn="1"/>
        </p:nvPicPr>
        <p:blipFill>
          <a:blip r:embed="rId8" cstate="email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4502" y="4731990"/>
            <a:ext cx="4762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Logo_ZBW"/>
          <p:cNvPicPr>
            <a:picLocks noChangeAspect="1" noChangeArrowheads="1"/>
          </p:cNvPicPr>
          <p:nvPr userDrawn="1"/>
        </p:nvPicPr>
        <p:blipFill>
          <a:blip r:embed="rId10" cstate="email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9902" y="4796010"/>
            <a:ext cx="1072778" cy="2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Grafik 32"/>
          <p:cNvPicPr>
            <a:picLocks noChangeAspect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0" y="4827074"/>
            <a:ext cx="632588" cy="210863"/>
          </a:xfrm>
          <a:prstGeom prst="rect">
            <a:avLst/>
          </a:prstGeom>
        </p:spPr>
      </p:pic>
      <p:pic>
        <p:nvPicPr>
          <p:cNvPr id="34" name="Picture 16" descr="Druck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2882" y="4859684"/>
            <a:ext cx="452437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5"/>
          <p:cNvSpPr txBox="1">
            <a:spLocks noChangeArrowheads="1"/>
          </p:cNvSpPr>
          <p:nvPr userDrawn="1"/>
        </p:nvSpPr>
        <p:spPr bwMode="auto">
          <a:xfrm>
            <a:off x="6677007" y="4740768"/>
            <a:ext cx="539750" cy="9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r" defTabSz="779242" rtl="0" fontAlgn="base">
              <a:spcBef>
                <a:spcPct val="0"/>
              </a:spcBef>
              <a:spcAft>
                <a:spcPct val="0"/>
              </a:spcAft>
              <a:defRPr sz="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85750" indent="17145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573088" indent="341313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860425" indent="511175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147763" indent="681038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r>
              <a:rPr lang="de-DE" sz="600" dirty="0" err="1">
                <a:solidFill>
                  <a:srgbClr val="686868"/>
                </a:solidFill>
                <a:latin typeface="+mn-lt"/>
              </a:rPr>
              <a:t>Funded</a:t>
            </a:r>
            <a:r>
              <a:rPr lang="de-DE" sz="600" dirty="0">
                <a:solidFill>
                  <a:srgbClr val="686868"/>
                </a:solidFill>
                <a:latin typeface="+mn-lt"/>
              </a:rPr>
              <a:t> </a:t>
            </a:r>
            <a:r>
              <a:rPr lang="de-DE" sz="600" dirty="0" err="1">
                <a:solidFill>
                  <a:srgbClr val="686868"/>
                </a:solidFill>
                <a:latin typeface="+mn-lt"/>
              </a:rPr>
              <a:t>by</a:t>
            </a:r>
            <a:endParaRPr lang="de-DE" sz="600" dirty="0">
              <a:solidFill>
                <a:srgbClr val="686868"/>
              </a:solidFill>
              <a:latin typeface="+mn-lt"/>
            </a:endParaRPr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67056" y="-477423"/>
            <a:ext cx="2852068" cy="5143500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sp>
        <p:nvSpPr>
          <p:cNvPr id="20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475146"/>
            <a:ext cx="3990975" cy="215900"/>
          </a:xfrm>
        </p:spPr>
        <p:txBody>
          <a:bodyPr>
            <a:normAutofit/>
          </a:bodyPr>
          <a:lstStyle>
            <a:lvl1pPr marL="0" indent="0">
              <a:buNone/>
              <a:defRPr sz="600">
                <a:solidFill>
                  <a:srgbClr val="43A59F"/>
                </a:solidFill>
              </a:defRPr>
            </a:lvl1pPr>
            <a:lvl2pPr>
              <a:defRPr>
                <a:solidFill>
                  <a:srgbClr val="34678A"/>
                </a:solidFill>
              </a:defRPr>
            </a:lvl2pPr>
          </a:lstStyle>
          <a:p>
            <a:pPr lvl="0"/>
            <a:r>
              <a:rPr lang="de-DE" dirty="0" err="1"/>
              <a:t>Generic</a:t>
            </a:r>
            <a:r>
              <a:rPr lang="de-DE" dirty="0"/>
              <a:t> Research Data Infrastructure · www.gerdi-project.eu · Klaus Tochtermann, ZBW  · 12. </a:t>
            </a:r>
            <a:r>
              <a:rPr lang="de-DE" dirty="0" err="1"/>
              <a:t>October</a:t>
            </a:r>
            <a:r>
              <a:rPr lang="de-DE" dirty="0"/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374314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2FF1-0FFA-4148-9AE3-D4AA7ECCD33B}" type="datetimeFigureOut">
              <a:rPr lang="de-DE" smtClean="0"/>
              <a:t>18.10.2018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F4641-4691-4DE4-B50B-F82C76BBC90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-252536" y="0"/>
            <a:ext cx="9505056" cy="4659982"/>
          </a:xfrm>
          <a:prstGeom prst="rect">
            <a:avLst/>
          </a:prstGeom>
          <a:solidFill>
            <a:srgbClr val="3467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364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739" r:id="rId9"/>
    <p:sldLayoutId id="2147483678" r:id="rId10"/>
    <p:sldLayoutId id="2147483666" r:id="rId11"/>
    <p:sldLayoutId id="2147483689" r:id="rId12"/>
    <p:sldLayoutId id="214748374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2FF1-0FFA-4148-9AE3-D4AA7ECCD33B}" type="datetimeFigureOut">
              <a:rPr lang="de-DE" smtClean="0"/>
              <a:t>18.10.2018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F4641-4691-4DE4-B50B-F82C76BBC90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834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40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B9855-8E50-42AE-98E4-B43A1F2E6899}" type="datetimeFigureOut">
              <a:rPr lang="de-DE" smtClean="0"/>
              <a:t>18.10.2018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A43DA-40A2-4339-9945-D7EBEA7DDD9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>
          <a:xfrm>
            <a:off x="-252536" y="0"/>
            <a:ext cx="9505056" cy="4659982"/>
          </a:xfrm>
          <a:prstGeom prst="rect">
            <a:avLst/>
          </a:prstGeom>
          <a:solidFill>
            <a:srgbClr val="43A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353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8" r:id="rId2"/>
    <p:sldLayoutId id="2147483687" r:id="rId3"/>
    <p:sldLayoutId id="2147483679" r:id="rId4"/>
    <p:sldLayoutId id="2147483671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B9855-8E50-42AE-98E4-B43A1F2E6899}" type="datetimeFigureOut">
              <a:rPr lang="de-DE" smtClean="0"/>
              <a:t>18.10.2018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A43DA-40A2-4339-9945-D7EBEA7DDD9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>
          <a:xfrm>
            <a:off x="-252536" y="0"/>
            <a:ext cx="9505056" cy="465998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4075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Hydrology and River Basin Management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Sonja </a:t>
            </a:r>
            <a:r>
              <a:rPr lang="en-US" dirty="0" err="1"/>
              <a:t>Teschemacher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851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100" dirty="0">
                <a:solidFill>
                  <a:prstClr val="white">
                    <a:lumMod val="75000"/>
                  </a:prstClr>
                </a:solidFill>
              </a:rPr>
              <a:t>Alpine Environmental Data Analysis </a:t>
            </a:r>
            <a:r>
              <a:rPr lang="de-DE" sz="1100" dirty="0" err="1">
                <a:solidFill>
                  <a:prstClr val="white">
                    <a:lumMod val="75000"/>
                  </a:prstClr>
                </a:solidFill>
              </a:rPr>
              <a:t>Centre</a:t>
            </a:r>
            <a:endParaRPr lang="en-US" sz="11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Research fields</a:t>
            </a:r>
          </a:p>
          <a:p>
            <a:pPr marL="538163" indent="-285750">
              <a:buFont typeface="Symbol" panose="05050102010706020507" pitchFamily="18" charset="2"/>
              <a:buChar char="-"/>
            </a:pPr>
            <a:r>
              <a:rPr lang="en-US" sz="1800" dirty="0"/>
              <a:t>We are a high-altitude research community with laboratories run by different universities. </a:t>
            </a:r>
          </a:p>
          <a:p>
            <a:pPr marL="538163" indent="-285750">
              <a:buFont typeface="Symbol" panose="05050102010706020507" pitchFamily="18" charset="2"/>
              <a:buChar char="-"/>
            </a:pPr>
            <a:r>
              <a:rPr lang="en-US" sz="1800" dirty="0"/>
              <a:t>So: Everything for which you need high altitude</a:t>
            </a:r>
          </a:p>
          <a:p>
            <a:pPr marL="538163" indent="-285750">
              <a:buFont typeface="Symbol" panose="05050102010706020507" pitchFamily="18" charset="2"/>
              <a:buChar char="-"/>
            </a:pPr>
            <a:r>
              <a:rPr lang="en-US" sz="1800" dirty="0"/>
              <a:t>That means: atmosphere, biosphere, hydrosphere, cryosphere, etc.</a:t>
            </a:r>
          </a:p>
          <a:p>
            <a:endParaRPr lang="en-US" dirty="0"/>
          </a:p>
          <a:p>
            <a:r>
              <a:rPr lang="en-US" dirty="0"/>
              <a:t>Research question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dirty="0"/>
              <a:t>Making research on this high-altitude facility easier with a data portal, allowing for RDM and Computing on Demand („simulations/analysis on a click“)</a:t>
            </a:r>
          </a:p>
          <a:p>
            <a:endParaRPr lang="en-US" dirty="0"/>
          </a:p>
          <a:p>
            <a:r>
              <a:rPr lang="en-US" dirty="0"/>
              <a:t>Research data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dirty="0"/>
              <a:t>Mostly “earth system data“ in a broad sense (from fields see above)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de-DE" sz="2800" dirty="0" err="1"/>
              <a:t>Current</a:t>
            </a:r>
            <a:r>
              <a:rPr lang="de-DE" sz="2800" dirty="0"/>
              <a:t> </a:t>
            </a:r>
            <a:r>
              <a:rPr lang="de-DE" sz="2800" dirty="0" err="1"/>
              <a:t>research</a:t>
            </a:r>
            <a:endParaRPr lang="en-US" sz="2800" dirty="0"/>
          </a:p>
        </p:txBody>
      </p:sp>
      <p:sp>
        <p:nvSpPr>
          <p:cNvPr id="6" name="Textplatzhalter 5"/>
          <p:cNvSpPr txBox="1">
            <a:spLocks noGrp="1" noChangeArrowheads="1"/>
          </p:cNvSpPr>
          <p:nvPr>
            <p:ph type="body" sz="quarter" idx="14"/>
          </p:nvPr>
        </p:nvSpPr>
        <p:spPr bwMode="auto">
          <a:xfrm>
            <a:off x="395288" y="4475146"/>
            <a:ext cx="3889375" cy="18466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Stephan </a:t>
            </a:r>
            <a:r>
              <a:rPr lang="en-US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Hachinger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3993942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100" dirty="0">
                <a:solidFill>
                  <a:prstClr val="white">
                    <a:lumMod val="75000"/>
                  </a:prstClr>
                </a:solidFill>
              </a:rPr>
              <a:t>Alpine Environmental Data Analysis </a:t>
            </a:r>
            <a:r>
              <a:rPr lang="de-DE" sz="1100" dirty="0" err="1">
                <a:solidFill>
                  <a:prstClr val="white">
                    <a:lumMod val="75000"/>
                  </a:prstClr>
                </a:solidFill>
              </a:rPr>
              <a:t>Centre</a:t>
            </a:r>
            <a:endParaRPr lang="en-US" sz="11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050" dirty="0"/>
              <a:t>Environmental data is 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sz="1050" dirty="0"/>
              <a:t>gathered from measurements and saved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sz="1050" dirty="0"/>
              <a:t>later searched for by other users, and 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sz="1050" dirty="0"/>
              <a:t>finally viewed &amp; downloaded</a:t>
            </a:r>
          </a:p>
          <a:p>
            <a:r>
              <a:rPr lang="en-US" sz="1050" dirty="0"/>
              <a:t>Environmental data is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sz="1050" dirty="0"/>
              <a:t>saved in Near-Real-Time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sz="1050" dirty="0"/>
              <a:t>displayed in a public web page</a:t>
            </a:r>
          </a:p>
          <a:p>
            <a:r>
              <a:rPr lang="en-US" sz="1050" dirty="0"/>
              <a:t>Meteorological data is downloaded from other data </a:t>
            </a:r>
            <a:r>
              <a:rPr lang="en-US" sz="1050" dirty="0" err="1"/>
              <a:t>centres</a:t>
            </a:r>
            <a:r>
              <a:rPr lang="en-US" sz="1050" dirty="0"/>
              <a:t> into a central store for usage in further simulations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sz="1050" dirty="0"/>
              <a:t>Air-tracer (particle trajectory / transport) models are 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sz="1050" dirty="0"/>
              <a:t>run with initial parameters from a web </a:t>
            </a:r>
            <a:r>
              <a:rPr lang="en-US" sz="1050" dirty="0" err="1"/>
              <a:t>protal</a:t>
            </a:r>
            <a:endParaRPr lang="en-US" sz="1050" dirty="0"/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sz="1050" dirty="0"/>
              <a:t>saved (result data) into the </a:t>
            </a:r>
            <a:r>
              <a:rPr lang="en-US" sz="1050" dirty="0" err="1"/>
              <a:t>AlpEnDAC</a:t>
            </a:r>
            <a:endParaRPr lang="en-US" sz="1050" dirty="0"/>
          </a:p>
          <a:p>
            <a:r>
              <a:rPr lang="en-US" sz="1050" dirty="0"/>
              <a:t>Data Life Cycle in research workflow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sz="1050" dirty="0"/>
              <a:t>Create: Measurements 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sz="1050" dirty="0"/>
              <a:t>Process + Analyze + Preserve: </a:t>
            </a:r>
            <a:r>
              <a:rPr lang="en-US" sz="1050" dirty="0" err="1"/>
              <a:t>AlpEnDAC</a:t>
            </a:r>
            <a:endParaRPr lang="en-US" sz="1050" dirty="0"/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sz="1050" dirty="0"/>
              <a:t>Reuse: other </a:t>
            </a:r>
            <a:r>
              <a:rPr lang="en-US" sz="1050" dirty="0" err="1"/>
              <a:t>AlpEnDAC</a:t>
            </a:r>
            <a:r>
              <a:rPr lang="en-US" sz="1050" dirty="0"/>
              <a:t> members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de-DE" sz="2800" dirty="0"/>
              <a:t>Research Workflows</a:t>
            </a:r>
            <a:endParaRPr lang="en-US" sz="2800" dirty="0"/>
          </a:p>
        </p:txBody>
      </p:sp>
      <p:sp>
        <p:nvSpPr>
          <p:cNvPr id="6" name="Textplatzhalter 5"/>
          <p:cNvSpPr txBox="1">
            <a:spLocks noGrp="1" noChangeArrowheads="1"/>
          </p:cNvSpPr>
          <p:nvPr>
            <p:ph type="body" sz="quarter" idx="14"/>
          </p:nvPr>
        </p:nvSpPr>
        <p:spPr bwMode="auto">
          <a:xfrm>
            <a:off x="395288" y="4475146"/>
            <a:ext cx="3889375" cy="18466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Stephan </a:t>
            </a:r>
            <a:r>
              <a:rPr lang="en-US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Hachinger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2232304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100" dirty="0">
                <a:solidFill>
                  <a:prstClr val="white">
                    <a:lumMod val="75000"/>
                  </a:prstClr>
                </a:solidFill>
              </a:rPr>
              <a:t>Alpine Environmental Data Analysis </a:t>
            </a:r>
            <a:r>
              <a:rPr lang="de-DE" sz="1100" dirty="0" err="1">
                <a:solidFill>
                  <a:prstClr val="white">
                    <a:lumMod val="75000"/>
                  </a:prstClr>
                </a:solidFill>
              </a:rPr>
              <a:t>Centre</a:t>
            </a:r>
            <a:endParaRPr lang="en-US" sz="11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Workflows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dirty="0"/>
              <a:t>Computational challenges: Highly-complex simulations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dirty="0"/>
              <a:t>Not easy to condense workflows into form useful for every day</a:t>
            </a:r>
          </a:p>
          <a:p>
            <a:r>
              <a:rPr lang="en-US" dirty="0"/>
              <a:t>Data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dirty="0"/>
              <a:t>Data search in our Research Data Repo is too cumbersome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dirty="0"/>
              <a:t>Metadata standardization with researchers takes long time (nothing can be done here)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dirty="0"/>
              <a:t>Metadata and/or data must be converted on ingestion or on exposition → several glue codes necessary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dirty="0"/>
              <a:t>Some data from authorities difficult to access</a:t>
            </a:r>
          </a:p>
          <a:p>
            <a:r>
              <a:rPr lang="en-US" dirty="0"/>
              <a:t>Tools</a:t>
            </a:r>
          </a:p>
          <a:p>
            <a:pPr marL="538163" lvl="1">
              <a:buFont typeface="Symbol" panose="05050102010706020507" pitchFamily="18" charset="2"/>
              <a:buChar char="-"/>
            </a:pPr>
            <a:r>
              <a:rPr lang="en-US" dirty="0"/>
              <a:t>Scientists only use their well-known tools, motivation work necessary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Untertitel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sz="2400" dirty="0"/>
              <a:t>Challenges during the research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395536" y="4478372"/>
            <a:ext cx="3888432" cy="18466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Stephan </a:t>
            </a:r>
            <a:r>
              <a:rPr lang="en-US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Hachinger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1820858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Hydrology and River Basin Management</a:t>
            </a:r>
            <a:endParaRPr lang="de-DE" sz="11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2642" y="1419622"/>
            <a:ext cx="5631526" cy="2880320"/>
          </a:xfrm>
        </p:spPr>
        <p:txBody>
          <a:bodyPr>
            <a:noAutofit/>
          </a:bodyPr>
          <a:lstStyle/>
          <a:p>
            <a:r>
              <a:rPr lang="en-US" sz="1100" dirty="0"/>
              <a:t>Research fields</a:t>
            </a:r>
          </a:p>
          <a:p>
            <a:pPr lvl="1"/>
            <a:r>
              <a:rPr lang="en-US" sz="1100" dirty="0"/>
              <a:t>Hydrology and fluid dynamics</a:t>
            </a:r>
          </a:p>
          <a:p>
            <a:pPr lvl="1"/>
            <a:r>
              <a:rPr lang="en-US" sz="1100" dirty="0"/>
              <a:t>Risk assessment and mitigation</a:t>
            </a:r>
          </a:p>
          <a:p>
            <a:pPr>
              <a:lnSpc>
                <a:spcPct val="170000"/>
              </a:lnSpc>
            </a:pPr>
            <a:r>
              <a:rPr lang="en-US" sz="1100" dirty="0"/>
              <a:t>Research questions</a:t>
            </a:r>
          </a:p>
          <a:p>
            <a:pPr lvl="1"/>
            <a:r>
              <a:rPr lang="en-US" sz="1100" dirty="0"/>
              <a:t>Potential quantification of decentralized flood protection measures like land use changes, small retention basins and river restauration</a:t>
            </a:r>
          </a:p>
          <a:p>
            <a:pPr lvl="1"/>
            <a:r>
              <a:rPr lang="en-US" sz="1100" dirty="0"/>
              <a:t>Methods to evaluate and classify the risk due to surface runoff and flash floods</a:t>
            </a:r>
          </a:p>
          <a:p>
            <a:pPr lvl="1"/>
            <a:r>
              <a:rPr lang="en-US" sz="1100" dirty="0"/>
              <a:t>Generation of a flash flood risk map for Bavaria</a:t>
            </a:r>
          </a:p>
          <a:p>
            <a:pPr>
              <a:lnSpc>
                <a:spcPct val="170000"/>
              </a:lnSpc>
            </a:pPr>
            <a:r>
              <a:rPr lang="en-US" sz="1100" dirty="0"/>
              <a:t>Research data</a:t>
            </a:r>
          </a:p>
          <a:p>
            <a:pPr lvl="1"/>
            <a:r>
              <a:rPr lang="en-US" sz="1100" dirty="0"/>
              <a:t>Topography data as digital elevation model, land use</a:t>
            </a:r>
          </a:p>
          <a:p>
            <a:pPr lvl="1"/>
            <a:r>
              <a:rPr lang="en-US" sz="1100" dirty="0"/>
              <a:t>Meteorological data as precipitation, humidity</a:t>
            </a:r>
          </a:p>
          <a:p>
            <a:pPr lvl="1"/>
            <a:r>
              <a:rPr lang="en-US" sz="1100" dirty="0"/>
              <a:t>Administrative data as municipalities and cities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sz="2800" dirty="0"/>
              <a:t>Current research</a:t>
            </a:r>
          </a:p>
        </p:txBody>
      </p:sp>
      <p:sp>
        <p:nvSpPr>
          <p:cNvPr id="6" name="Textfeld 5"/>
          <p:cNvSpPr txBox="1">
            <a:spLocks noChangeArrowheads="1"/>
          </p:cNvSpPr>
          <p:nvPr/>
        </p:nvSpPr>
        <p:spPr bwMode="auto">
          <a:xfrm>
            <a:off x="395536" y="4478372"/>
            <a:ext cx="3888432" cy="18466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Sonja </a:t>
            </a:r>
            <a:r>
              <a:rPr lang="en-US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Teschemacher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161577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Hydrology and River Basin Management</a:t>
            </a:r>
            <a:endParaRPr lang="de-DE" sz="11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Request data from public authority and other sources (once)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Verify and validate data for quality and correctness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Prepare configuration files for the simulation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Prepare data for a simulation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Run simulation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Save simulation results in a destined folder</a:t>
            </a:r>
          </a:p>
          <a:p>
            <a:pPr>
              <a:lnSpc>
                <a:spcPct val="170000"/>
              </a:lnSpc>
            </a:pPr>
            <a:r>
              <a:rPr lang="en-US" sz="1400" dirty="0"/>
              <a:t>Research Workflow and Data Life Cycle?</a:t>
            </a:r>
          </a:p>
          <a:p>
            <a:pPr lvl="1"/>
            <a:r>
              <a:rPr lang="en-US" sz="1400" dirty="0"/>
              <a:t>Not completely, a large amount of data is created by external providers</a:t>
            </a:r>
          </a:p>
          <a:p>
            <a:pPr lvl="1"/>
            <a:r>
              <a:rPr lang="en-US" sz="1400" dirty="0"/>
              <a:t>Data is kept within the project and at most shared with project members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sz="2800" dirty="0"/>
              <a:t>Research workflows</a:t>
            </a:r>
          </a:p>
        </p:txBody>
      </p:sp>
      <p:sp>
        <p:nvSpPr>
          <p:cNvPr id="6" name="Textfeld 5"/>
          <p:cNvSpPr txBox="1">
            <a:spLocks noChangeArrowheads="1"/>
          </p:cNvSpPr>
          <p:nvPr/>
        </p:nvSpPr>
        <p:spPr bwMode="auto">
          <a:xfrm>
            <a:off x="395536" y="4478372"/>
            <a:ext cx="3888432" cy="18466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Sonja </a:t>
            </a:r>
            <a:r>
              <a:rPr lang="en-US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Teschemacher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2008479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100" dirty="0">
                <a:solidFill>
                  <a:prstClr val="white">
                    <a:lumMod val="75000"/>
                  </a:prstClr>
                </a:solidFill>
              </a:rPr>
              <a:t>Hydrology and River Basin Management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1400" dirty="0">
                <a:solidFill>
                  <a:srgbClr val="43A59F"/>
                </a:solidFill>
              </a:rPr>
              <a:t>Workflows</a:t>
            </a:r>
          </a:p>
          <a:p>
            <a:pPr lvl="1"/>
            <a:r>
              <a:rPr lang="en-US" sz="1400" dirty="0"/>
              <a:t>Simulations require a large amount of time and resources</a:t>
            </a:r>
          </a:p>
          <a:p>
            <a:pPr lvl="1"/>
            <a:r>
              <a:rPr lang="en-US" sz="1400" dirty="0"/>
              <a:t>Often the work can not be automated but has to be done by hand</a:t>
            </a:r>
          </a:p>
          <a:p>
            <a:pPr>
              <a:lnSpc>
                <a:spcPct val="160000"/>
              </a:lnSpc>
            </a:pPr>
            <a:r>
              <a:rPr lang="en-US" sz="1400" dirty="0">
                <a:solidFill>
                  <a:srgbClr val="43A59F"/>
                </a:solidFill>
              </a:rPr>
              <a:t>Data</a:t>
            </a:r>
          </a:p>
          <a:p>
            <a:pPr lvl="1"/>
            <a:r>
              <a:rPr lang="en-US" sz="1400" dirty="0"/>
              <a:t>Data often do need meet the expected quality</a:t>
            </a:r>
          </a:p>
          <a:p>
            <a:pPr lvl="1"/>
            <a:r>
              <a:rPr lang="en-US" sz="1400" dirty="0"/>
              <a:t>There is data which is difficult to handle, e.g. large files, proprietary format </a:t>
            </a:r>
          </a:p>
          <a:p>
            <a:pPr>
              <a:lnSpc>
                <a:spcPct val="160000"/>
              </a:lnSpc>
            </a:pPr>
            <a:r>
              <a:rPr lang="en-US" sz="1400" dirty="0">
                <a:solidFill>
                  <a:srgbClr val="43A59F"/>
                </a:solidFill>
              </a:rPr>
              <a:t>Tools</a:t>
            </a:r>
          </a:p>
          <a:p>
            <a:pPr lvl="1"/>
            <a:r>
              <a:rPr lang="en-US" sz="1400" dirty="0"/>
              <a:t>Tools are not optimized for the problem and take a long time for the simulation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sz="2800" dirty="0"/>
              <a:t>Challenges during the research</a:t>
            </a:r>
          </a:p>
        </p:txBody>
      </p:sp>
      <p:sp>
        <p:nvSpPr>
          <p:cNvPr id="6" name="Textfeld 5"/>
          <p:cNvSpPr txBox="1">
            <a:spLocks noChangeArrowheads="1"/>
          </p:cNvSpPr>
          <p:nvPr/>
        </p:nvSpPr>
        <p:spPr bwMode="auto">
          <a:xfrm>
            <a:off x="395536" y="4478372"/>
            <a:ext cx="3888432" cy="18466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Sonja </a:t>
            </a:r>
            <a:r>
              <a:rPr lang="en-US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Teschemacher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3579423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Verba</a:t>
            </a:r>
            <a:r>
              <a:rPr lang="en-US" sz="4000" dirty="0"/>
              <a:t> </a:t>
            </a:r>
            <a:r>
              <a:rPr lang="en-US" sz="4000" dirty="0" err="1"/>
              <a:t>Alpina</a:t>
            </a:r>
            <a:endParaRPr lang="en-US" sz="4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/>
              <a:t>Thomas Krefeld</a:t>
            </a:r>
          </a:p>
          <a:p>
            <a:r>
              <a:rPr lang="de-DE" dirty="0"/>
              <a:t>Stephan Lücke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58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100" dirty="0" err="1">
                <a:solidFill>
                  <a:schemeClr val="bg1">
                    <a:lumMod val="75000"/>
                  </a:schemeClr>
                </a:solidFill>
              </a:rPr>
              <a:t>Verba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bg1">
                    <a:lumMod val="75000"/>
                  </a:schemeClr>
                </a:solidFill>
              </a:rPr>
              <a:t>Alpina</a:t>
            </a:r>
            <a:endParaRPr lang="de-DE" sz="11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1400" dirty="0">
                <a:solidFill>
                  <a:srgbClr val="34678A"/>
                </a:solidFill>
              </a:rPr>
              <a:t>Research fields</a:t>
            </a:r>
          </a:p>
          <a:p>
            <a:pPr marL="538163" lvl="1" indent="-360363">
              <a:buFont typeface="Symbol" panose="05050102010706020507" pitchFamily="18" charset="2"/>
              <a:buChar char="-"/>
            </a:pPr>
            <a:r>
              <a:rPr lang="en-US" sz="1400" dirty="0">
                <a:solidFill>
                  <a:srgbClr val="34678A"/>
                </a:solidFill>
              </a:rPr>
              <a:t>Linguistics, Lexicography (frame: Digital Humanities)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4678A"/>
                </a:solidFill>
              </a:rPr>
              <a:t>Research question</a:t>
            </a:r>
          </a:p>
          <a:p>
            <a:pPr marL="538163" lvl="1" indent="-360363">
              <a:buFont typeface="Symbol" panose="05050102010706020507" pitchFamily="18" charset="2"/>
              <a:buChar char="-"/>
            </a:pPr>
            <a:r>
              <a:rPr lang="en-US" sz="1400" dirty="0">
                <a:solidFill>
                  <a:srgbClr val="34678A"/>
                </a:solidFill>
              </a:rPr>
              <a:t>Documentation and analysis of languages and dialects spoken in the Alpine region with focus on lexis and with interdisciplinary and diachronic scope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4678A"/>
                </a:solidFill>
              </a:rPr>
              <a:t>What data do you need to answer your research question?</a:t>
            </a:r>
          </a:p>
          <a:p>
            <a:pPr marL="538163" lvl="1" indent="-360363">
              <a:buFont typeface="Symbol" panose="05050102010706020507" pitchFamily="18" charset="2"/>
              <a:buChar char="-"/>
            </a:pPr>
            <a:r>
              <a:rPr lang="en-US" sz="1400" dirty="0">
                <a:solidFill>
                  <a:srgbClr val="34678A"/>
                </a:solidFill>
              </a:rPr>
              <a:t>traditional (printed) dictionaries and linguistic atlases</a:t>
            </a:r>
          </a:p>
          <a:p>
            <a:pPr marL="538163" lvl="1" indent="-360363">
              <a:buFont typeface="Symbol" panose="05050102010706020507" pitchFamily="18" charset="2"/>
              <a:buChar char="-"/>
            </a:pPr>
            <a:r>
              <a:rPr lang="en-US" sz="1400" dirty="0">
                <a:solidFill>
                  <a:srgbClr val="34678A"/>
                </a:solidFill>
              </a:rPr>
              <a:t>digitally structured lexical data from partner projects</a:t>
            </a:r>
          </a:p>
          <a:p>
            <a:pPr marL="538163" lvl="1" indent="-360363">
              <a:buFont typeface="Symbol" panose="05050102010706020507" pitchFamily="18" charset="2"/>
              <a:buChar char="-"/>
            </a:pPr>
            <a:r>
              <a:rPr lang="en-US" sz="1400" dirty="0">
                <a:solidFill>
                  <a:srgbClr val="34678A"/>
                </a:solidFill>
              </a:rPr>
              <a:t>digitally structured lexical data from online crowdsourcing</a:t>
            </a:r>
          </a:p>
          <a:p>
            <a:pPr marL="538163" lvl="1" indent="-360363">
              <a:buFont typeface="Symbol" panose="05050102010706020507" pitchFamily="18" charset="2"/>
              <a:buChar char="-"/>
            </a:pPr>
            <a:r>
              <a:rPr lang="en-US" sz="1400" dirty="0">
                <a:solidFill>
                  <a:srgbClr val="34678A"/>
                </a:solidFill>
              </a:rPr>
              <a:t>Media in the form of images or videos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sz="2800" dirty="0"/>
              <a:t>Current research</a:t>
            </a:r>
          </a:p>
        </p:txBody>
      </p:sp>
      <p:sp>
        <p:nvSpPr>
          <p:cNvPr id="6" name="Textfeld 5"/>
          <p:cNvSpPr txBox="1">
            <a:spLocks noChangeArrowheads="1"/>
          </p:cNvSpPr>
          <p:nvPr/>
        </p:nvSpPr>
        <p:spPr bwMode="auto">
          <a:xfrm>
            <a:off x="395536" y="4478372"/>
            <a:ext cx="3888432" cy="18466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Thomas Krefeld and Stephan </a:t>
            </a:r>
            <a:r>
              <a:rPr lang="en-US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Lücke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2095568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100" dirty="0" err="1">
                <a:solidFill>
                  <a:prstClr val="white">
                    <a:lumMod val="75000"/>
                  </a:prstClr>
                </a:solidFill>
              </a:rPr>
              <a:t>Verba</a:t>
            </a:r>
            <a:r>
              <a:rPr lang="en-US" sz="1100" dirty="0">
                <a:solidFill>
                  <a:prstClr val="white">
                    <a:lumMod val="75000"/>
                  </a:prstClr>
                </a:solidFill>
              </a:rPr>
              <a:t> </a:t>
            </a:r>
            <a:r>
              <a:rPr lang="en-US" sz="1100" dirty="0" err="1">
                <a:solidFill>
                  <a:prstClr val="white">
                    <a:lumMod val="75000"/>
                  </a:prstClr>
                </a:solidFill>
              </a:rPr>
              <a:t>Alpina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>
              <a:buFont typeface="Symbol" panose="05050102010706020507" pitchFamily="18" charset="2"/>
              <a:buChar char="-"/>
            </a:pPr>
            <a:r>
              <a:rPr lang="en-US" sz="1200" dirty="0">
                <a:solidFill>
                  <a:srgbClr val="34678A"/>
                </a:solidFill>
              </a:rPr>
              <a:t>structured gathering of dictionary data from printed sources by manual data entry (ASCII-characters, using self-developed online tools; storing in a relational database)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en-US" sz="1200" dirty="0">
                <a:solidFill>
                  <a:srgbClr val="34678A"/>
                </a:solidFill>
              </a:rPr>
              <a:t>import of digital, structured material from partner projects (often requires </a:t>
            </a:r>
            <a:r>
              <a:rPr lang="en-US" sz="1200" dirty="0" err="1">
                <a:solidFill>
                  <a:srgbClr val="34678A"/>
                </a:solidFill>
              </a:rPr>
              <a:t>restructering</a:t>
            </a:r>
            <a:r>
              <a:rPr lang="en-US" sz="1200" dirty="0">
                <a:solidFill>
                  <a:srgbClr val="34678A"/>
                </a:solidFill>
              </a:rPr>
              <a:t>)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en-US" sz="1200" dirty="0">
                <a:solidFill>
                  <a:srgbClr val="34678A"/>
                </a:solidFill>
              </a:rPr>
              <a:t>typecasting of gathered data to gain </a:t>
            </a:r>
            <a:r>
              <a:rPr lang="en-US" sz="1200" dirty="0" err="1">
                <a:solidFill>
                  <a:srgbClr val="34678A"/>
                </a:solidFill>
              </a:rPr>
              <a:t>morpho</a:t>
            </a:r>
            <a:r>
              <a:rPr lang="en-US" sz="1200" dirty="0">
                <a:solidFill>
                  <a:srgbClr val="34678A"/>
                </a:solidFill>
              </a:rPr>
              <a:t>-lexical items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en-US" sz="1200" dirty="0">
                <a:solidFill>
                  <a:srgbClr val="34678A"/>
                </a:solidFill>
              </a:rPr>
              <a:t>Comment on </a:t>
            </a:r>
            <a:r>
              <a:rPr lang="en-US" sz="1200" dirty="0" err="1">
                <a:solidFill>
                  <a:srgbClr val="34678A"/>
                </a:solidFill>
              </a:rPr>
              <a:t>morpho</a:t>
            </a:r>
            <a:r>
              <a:rPr lang="en-US" sz="1200" dirty="0">
                <a:solidFill>
                  <a:srgbClr val="34678A"/>
                </a:solidFill>
              </a:rPr>
              <a:t>-lexical items from a linguistic and historical perspective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en-US" sz="1200" dirty="0">
                <a:solidFill>
                  <a:srgbClr val="34678A"/>
                </a:solidFill>
              </a:rPr>
              <a:t>Visualize the distribution of lexical phenomena together with complementary non-linguistic data on interactive online maps, thus making linking patterns (e.g. common etymology, etymological relation of dialects) obvious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en-US" sz="1200" dirty="0">
                <a:solidFill>
                  <a:srgbClr val="34678A"/>
                </a:solidFill>
              </a:rPr>
              <a:t>analyze and </a:t>
            </a:r>
            <a:r>
              <a:rPr lang="en-US" sz="1200" dirty="0" err="1">
                <a:solidFill>
                  <a:srgbClr val="34678A"/>
                </a:solidFill>
              </a:rPr>
              <a:t>interprete</a:t>
            </a:r>
            <a:r>
              <a:rPr lang="en-US" sz="1200" dirty="0">
                <a:solidFill>
                  <a:srgbClr val="34678A"/>
                </a:solidFill>
              </a:rPr>
              <a:t> the distribution of linguistic phenomena and write papers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1400" dirty="0">
                <a:solidFill>
                  <a:srgbClr val="43A59F"/>
                </a:solidFill>
              </a:rPr>
              <a:t>Research workflows and Data Life Cycle? 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solidFill>
                  <a:srgbClr val="43A59F"/>
                </a:solidFill>
              </a:rPr>
              <a:t>The complete data life cycle is supported.</a:t>
            </a:r>
          </a:p>
          <a:p>
            <a:pPr marL="342900" indent="-342900">
              <a:buFont typeface="Symbol" panose="05050102010706020507" pitchFamily="18" charset="2"/>
              <a:buChar char="-"/>
            </a:pPr>
            <a:endParaRPr lang="en-US" sz="1200" dirty="0"/>
          </a:p>
        </p:txBody>
      </p:sp>
      <p:sp>
        <p:nvSpPr>
          <p:cNvPr id="4" name="Untertitel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de-DE" sz="2800" dirty="0"/>
              <a:t>Research </a:t>
            </a:r>
            <a:r>
              <a:rPr lang="en-US" sz="2800" dirty="0"/>
              <a:t>workflows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395536" y="4478372"/>
            <a:ext cx="3888432" cy="18466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Thomas Krefeld and Stephan </a:t>
            </a:r>
            <a:r>
              <a:rPr lang="en-US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Lücke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1867597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100" dirty="0" err="1">
                <a:solidFill>
                  <a:prstClr val="white">
                    <a:lumMod val="75000"/>
                  </a:prstClr>
                </a:solidFill>
              </a:rPr>
              <a:t>Verba</a:t>
            </a:r>
            <a:r>
              <a:rPr lang="en-US" sz="1100" dirty="0">
                <a:solidFill>
                  <a:prstClr val="white">
                    <a:lumMod val="75000"/>
                  </a:prstClr>
                </a:solidFill>
              </a:rPr>
              <a:t> </a:t>
            </a:r>
            <a:r>
              <a:rPr lang="en-US" sz="1100" dirty="0" err="1">
                <a:solidFill>
                  <a:prstClr val="white">
                    <a:lumMod val="75000"/>
                  </a:prstClr>
                </a:solidFill>
              </a:rPr>
              <a:t>Alpina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2642" y="1347614"/>
            <a:ext cx="6207590" cy="29523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43A59F"/>
                </a:solidFill>
              </a:rPr>
              <a:t>Workflows</a:t>
            </a:r>
          </a:p>
          <a:p>
            <a:pPr lvl="1"/>
            <a:r>
              <a:rPr lang="en-US" sz="1200" dirty="0">
                <a:solidFill>
                  <a:srgbClr val="34678A"/>
                </a:solidFill>
              </a:rPr>
              <a:t>Recurring but non-automatable tasks (transcribing, typecasting)</a:t>
            </a:r>
          </a:p>
          <a:p>
            <a:pPr lvl="1"/>
            <a:r>
              <a:rPr lang="en-US" sz="1200" dirty="0">
                <a:solidFill>
                  <a:srgbClr val="34678A"/>
                </a:solidFill>
              </a:rPr>
              <a:t>OCR of data from linguistic atlases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43A59F"/>
                </a:solidFill>
              </a:rPr>
              <a:t>Data</a:t>
            </a:r>
          </a:p>
          <a:p>
            <a:pPr lvl="1"/>
            <a:r>
              <a:rPr lang="en-US" sz="1200" dirty="0">
                <a:solidFill>
                  <a:srgbClr val="34678A"/>
                </a:solidFill>
              </a:rPr>
              <a:t>mapping of data from partner projects (with regard to structure and character encoding)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43A59F"/>
                </a:solidFill>
              </a:rPr>
              <a:t>Tools</a:t>
            </a:r>
          </a:p>
          <a:p>
            <a:pPr lvl="1"/>
            <a:r>
              <a:rPr lang="en-US" sz="1200" dirty="0">
                <a:solidFill>
                  <a:srgbClr val="34678A"/>
                </a:solidFill>
              </a:rPr>
              <a:t>maintenance of the project website and all its functionalities for an indefinite period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43A59F"/>
                </a:solidFill>
              </a:rPr>
              <a:t>Others</a:t>
            </a:r>
          </a:p>
          <a:p>
            <a:pPr lvl="1"/>
            <a:r>
              <a:rPr lang="en-US" sz="1200" dirty="0">
                <a:solidFill>
                  <a:srgbClr val="34678A"/>
                </a:solidFill>
              </a:rPr>
              <a:t>problematic record linkage regarding data from other lexicographic online </a:t>
            </a:r>
            <a:br>
              <a:rPr lang="en-US" sz="1200" dirty="0">
                <a:solidFill>
                  <a:srgbClr val="34678A"/>
                </a:solidFill>
              </a:rPr>
            </a:br>
            <a:r>
              <a:rPr lang="en-US" sz="1200" dirty="0">
                <a:solidFill>
                  <a:srgbClr val="34678A"/>
                </a:solidFill>
              </a:rPr>
              <a:t>projects at a fine granular level</a:t>
            </a:r>
          </a:p>
          <a:p>
            <a:pPr lvl="1"/>
            <a:r>
              <a:rPr lang="en-US" sz="1200" dirty="0">
                <a:solidFill>
                  <a:srgbClr val="34678A"/>
                </a:solidFill>
              </a:rPr>
              <a:t>Retrieval of fine granulated data through library catalogues</a:t>
            </a:r>
          </a:p>
          <a:p>
            <a:pPr lvl="1"/>
            <a:r>
              <a:rPr lang="en-US" sz="1200" dirty="0">
                <a:solidFill>
                  <a:srgbClr val="34678A"/>
                </a:solidFill>
              </a:rPr>
              <a:t>Permanent citation of digital objects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sz="2800" dirty="0"/>
              <a:t>Challenges during the research</a:t>
            </a:r>
          </a:p>
        </p:txBody>
      </p:sp>
      <p:sp>
        <p:nvSpPr>
          <p:cNvPr id="6" name="Textfeld 5"/>
          <p:cNvSpPr txBox="1">
            <a:spLocks noChangeArrowheads="1"/>
          </p:cNvSpPr>
          <p:nvPr/>
        </p:nvSpPr>
        <p:spPr bwMode="auto">
          <a:xfrm>
            <a:off x="395536" y="4478372"/>
            <a:ext cx="3888432" cy="18466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Generic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Research Data Infrastructure ·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Thomas Krefeld and Stephan </a:t>
            </a:r>
            <a:r>
              <a:rPr lang="en-US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Lücke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· 12. </a:t>
            </a:r>
            <a:r>
              <a:rPr lang="de-DE" altLang="de-DE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October</a:t>
            </a:r>
            <a:r>
              <a:rPr lang="de-DE" altLang="de-DE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2018  · Berlin </a:t>
            </a:r>
          </a:p>
        </p:txBody>
      </p:sp>
    </p:spTree>
    <p:extLst>
      <p:ext uri="{BB962C8B-B14F-4D97-AF65-F5344CB8AC3E}">
        <p14:creationId xmlns:p14="http://schemas.microsoft.com/office/powerpoint/2010/main" val="2304610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 err="1"/>
              <a:t>AlpEnDAC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Alpine Environmental Data Analysis Centre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362672"/>
            <a:ext cx="6400800" cy="649238"/>
          </a:xfrm>
        </p:spPr>
        <p:txBody>
          <a:bodyPr/>
          <a:lstStyle/>
          <a:p>
            <a:r>
              <a:rPr lang="en-US" dirty="0"/>
              <a:t>Stephan </a:t>
            </a:r>
            <a:r>
              <a:rPr lang="en-US" dirty="0" err="1"/>
              <a:t>Hachinger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081158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enutzerdefiniertes Design">
  <a:themeElements>
    <a:clrScheme name="GeRDI">
      <a:dk1>
        <a:srgbClr val="34678A"/>
      </a:dk1>
      <a:lt1>
        <a:sysClr val="window" lastClr="FFFFFF"/>
      </a:lt1>
      <a:dk2>
        <a:srgbClr val="37474F"/>
      </a:dk2>
      <a:lt2>
        <a:srgbClr val="686868"/>
      </a:lt2>
      <a:accent1>
        <a:srgbClr val="43A59F"/>
      </a:accent1>
      <a:accent2>
        <a:srgbClr val="34678A"/>
      </a:accent2>
      <a:accent3>
        <a:srgbClr val="37474F"/>
      </a:accent3>
      <a:accent4>
        <a:srgbClr val="686868"/>
      </a:accent4>
      <a:accent5>
        <a:srgbClr val="37474F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">
  <a:themeElements>
    <a:clrScheme name="GeRDI">
      <a:dk1>
        <a:srgbClr val="34678A"/>
      </a:dk1>
      <a:lt1>
        <a:sysClr val="window" lastClr="FFFFFF"/>
      </a:lt1>
      <a:dk2>
        <a:srgbClr val="37474F"/>
      </a:dk2>
      <a:lt2>
        <a:srgbClr val="686868"/>
      </a:lt2>
      <a:accent1>
        <a:srgbClr val="43A59F"/>
      </a:accent1>
      <a:accent2>
        <a:srgbClr val="34678A"/>
      </a:accent2>
      <a:accent3>
        <a:srgbClr val="37474F"/>
      </a:accent3>
      <a:accent4>
        <a:srgbClr val="686868"/>
      </a:accent4>
      <a:accent5>
        <a:srgbClr val="37474F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917</Words>
  <Application>Microsoft Office PowerPoint</Application>
  <PresentationFormat>Bildschirmpräsentation (16:9)</PresentationFormat>
  <Paragraphs>125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4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Benutzerdefiniertes Design</vt:lpstr>
      <vt:lpstr>4_Benutzerdefiniertes Design</vt:lpstr>
      <vt:lpstr>1_Benutzerdefiniertes Design</vt:lpstr>
      <vt:lpstr>2_Benutzerdefiniertes Design</vt:lpstr>
      <vt:lpstr>Hydrology and River Basin Management</vt:lpstr>
      <vt:lpstr>Hydrology and River Basin Management</vt:lpstr>
      <vt:lpstr>Hydrology and River Basin Management</vt:lpstr>
      <vt:lpstr>Hydrology and River Basin Management</vt:lpstr>
      <vt:lpstr>Verba Alpina</vt:lpstr>
      <vt:lpstr>Verba Alpina</vt:lpstr>
      <vt:lpstr>Verba Alpina</vt:lpstr>
      <vt:lpstr>Verba Alpina</vt:lpstr>
      <vt:lpstr>AlpEnDAC Alpine Environmental Data Analysis Centre</vt:lpstr>
      <vt:lpstr>Alpine Environmental Data Analysis Centre</vt:lpstr>
      <vt:lpstr>Alpine Environmental Data Analysis Centre</vt:lpstr>
      <vt:lpstr>Alpine Environmental Data Analysis Centre</vt:lpstr>
    </vt:vector>
  </TitlesOfParts>
  <Company>ZBW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Busch Anja</dc:creator>
  <cp:lastModifiedBy>itg</cp:lastModifiedBy>
  <cp:revision>120</cp:revision>
  <cp:lastPrinted>2018-10-11T18:00:43Z</cp:lastPrinted>
  <dcterms:created xsi:type="dcterms:W3CDTF">2017-03-28T11:19:32Z</dcterms:created>
  <dcterms:modified xsi:type="dcterms:W3CDTF">2018-10-18T14:32:57Z</dcterms:modified>
</cp:coreProperties>
</file>