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52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6" r:id="rId3"/>
    <p:sldId id="283" r:id="rId4"/>
    <p:sldId id="304" r:id="rId5"/>
    <p:sldId id="327" r:id="rId6"/>
    <p:sldId id="305" r:id="rId7"/>
    <p:sldId id="324" r:id="rId8"/>
    <p:sldId id="317" r:id="rId9"/>
    <p:sldId id="267" r:id="rId10"/>
    <p:sldId id="302" r:id="rId11"/>
    <p:sldId id="300" r:id="rId12"/>
    <p:sldId id="308" r:id="rId13"/>
    <p:sldId id="309" r:id="rId14"/>
    <p:sldId id="322" r:id="rId15"/>
    <p:sldId id="310" r:id="rId16"/>
    <p:sldId id="311" r:id="rId17"/>
    <p:sldId id="312" r:id="rId18"/>
    <p:sldId id="313" r:id="rId19"/>
    <p:sldId id="314" r:id="rId20"/>
    <p:sldId id="323" r:id="rId21"/>
    <p:sldId id="325" r:id="rId22"/>
    <p:sldId id="326" r:id="rId23"/>
    <p:sldId id="315" r:id="rId24"/>
    <p:sldId id="316" r:id="rId25"/>
    <p:sldId id="321" r:id="rId26"/>
  </p:sldIdLst>
  <p:sldSz cx="9144000" cy="6858000" type="screen4x3"/>
  <p:notesSz cx="7099300" cy="10234613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LMU CompatilFact" panose="02000500060000020003" pitchFamily="2" charset="0"/>
      <p:regular r:id="rId41"/>
      <p:bold r:id="rId42"/>
      <p:italic r:id="rId43"/>
      <p:boldItalic r:id="rId44"/>
    </p:embeddedFont>
    <p:embeddedFont>
      <p:font typeface="LMU SabonNext Demi" panose="02020400000000000000" pitchFamily="18" charset="0"/>
      <p:regular r:id="rId45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itchFamily="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itchFamily="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itchFamily="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itchFamily="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itchFamily="2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LMU CompatilFact" pitchFamily="2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LMU CompatilFact" pitchFamily="2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LMU CompatilFact" pitchFamily="2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LMU CompatilFact" pitchFamily="2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9933"/>
    <a:srgbClr val="B2B2B2"/>
    <a:srgbClr val="00B000"/>
    <a:srgbClr val="006C30"/>
    <a:srgbClr val="009440"/>
    <a:srgbClr val="009441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920" autoAdjust="0"/>
    <p:restoredTop sz="83559" autoAdjust="0"/>
  </p:normalViewPr>
  <p:slideViewPr>
    <p:cSldViewPr>
      <p:cViewPr>
        <p:scale>
          <a:sx n="70" d="100"/>
          <a:sy n="70" d="100"/>
        </p:scale>
        <p:origin x="-115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08"/>
    </p:cViewPr>
  </p:sorterViewPr>
  <p:notesViewPr>
    <p:cSldViewPr>
      <p:cViewPr varScale="1">
        <p:scale>
          <a:sx n="111" d="100"/>
          <a:sy n="111" d="100"/>
        </p:scale>
        <p:origin x="-3160" y="-120"/>
      </p:cViewPr>
      <p:guideLst>
        <p:guide orient="horz" pos="3223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871" cy="5121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884" tIns="47942" rIns="95884" bIns="47942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300">
                <a:latin typeface="LMU SabonNext Demi" pitchFamily="18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429" y="0"/>
            <a:ext cx="3076871" cy="5121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884" tIns="47942" rIns="95884" bIns="47942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300">
                <a:latin typeface="LMU SabonNext Demi" pitchFamily="18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2471"/>
            <a:ext cx="3076871" cy="5121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884" tIns="47942" rIns="95884" bIns="47942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300">
                <a:latin typeface="LMU SabonNext Demi" pitchFamily="18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429" y="9722471"/>
            <a:ext cx="3076871" cy="5121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884" tIns="47942" rIns="95884" bIns="47942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300">
                <a:latin typeface="LMU SabonNext Demi" pitchFamily="18" charset="0"/>
                <a:cs typeface="+mn-cs"/>
              </a:defRPr>
            </a:lvl1pPr>
          </a:lstStyle>
          <a:p>
            <a:pPr>
              <a:defRPr/>
            </a:pPr>
            <a:fld id="{6AC56537-0B53-4072-836E-D582C6D8B98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79150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871" cy="2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884" tIns="47942" rIns="95884" bIns="47942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spcBef>
                <a:spcPct val="50000"/>
              </a:spcBef>
              <a:defRPr sz="1300">
                <a:latin typeface="LMU SabonNext Demi" pitchFamily="18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429" y="0"/>
            <a:ext cx="3076871" cy="2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884" tIns="47942" rIns="95884" bIns="47942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spcBef>
                <a:spcPct val="50000"/>
              </a:spcBef>
              <a:defRPr sz="1300">
                <a:latin typeface="LMU SabonNext Demi" pitchFamily="18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250" y="4861235"/>
            <a:ext cx="5204800" cy="12729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884" tIns="47942" rIns="95884" bIns="47942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noProof="0" smtClean="0"/>
              <a:t>Mastertextformat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937738"/>
            <a:ext cx="3076871" cy="2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884" tIns="47942" rIns="95884" bIns="47942" numCol="1" anchor="b" anchorCtr="0" compatLnSpc="1">
            <a:prstTxWarp prst="textNoShape">
              <a:avLst/>
            </a:prstTxWarp>
            <a:spAutoFit/>
          </a:bodyPr>
          <a:lstStyle>
            <a:lvl1pPr eaLnBrk="0" hangingPunct="0">
              <a:spcBef>
                <a:spcPct val="50000"/>
              </a:spcBef>
              <a:defRPr sz="1300">
                <a:latin typeface="LMU SabonNext Demi" pitchFamily="18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429" y="9937738"/>
            <a:ext cx="3076871" cy="2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884" tIns="47942" rIns="95884" bIns="47942" numCol="1" anchor="b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spcBef>
                <a:spcPct val="50000"/>
              </a:spcBef>
              <a:defRPr sz="1300">
                <a:latin typeface="LMU SabonNext Demi" pitchFamily="18" charset="0"/>
                <a:cs typeface="+mn-cs"/>
              </a:defRPr>
            </a:lvl1pPr>
          </a:lstStyle>
          <a:p>
            <a:pPr>
              <a:defRPr/>
            </a:pPr>
            <a:fld id="{E8F64FF5-5649-4A63-AAF7-908154EEDA2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14319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mtClean="0"/>
          </a:p>
          <a:p>
            <a:r>
              <a:rPr lang="de-DE" smtClean="0"/>
              <a:t>Die Alpen</a:t>
            </a:r>
          </a:p>
          <a:p>
            <a:endParaRPr lang="de-DE" smtClean="0"/>
          </a:p>
          <a:p>
            <a:r>
              <a:rPr lang="de-DE" smtClean="0"/>
              <a:t>Homogen: Naturraum, Lebensbedingungen,</a:t>
            </a:r>
            <a:r>
              <a:rPr lang="de-DE" baseline="0" smtClean="0"/>
              <a:t> Wirtschaftsformen (traditionell *und* modern: Almwirtschaft und Tourismus)</a:t>
            </a:r>
          </a:p>
          <a:p>
            <a:endParaRPr lang="de-DE" baseline="0" smtClean="0"/>
          </a:p>
          <a:p>
            <a:r>
              <a:rPr lang="de-DE" baseline="0" smtClean="0"/>
              <a:t>Foto: Man kann schwerlich sagen, ob das in F, D, A, CH oder SLO ist</a:t>
            </a:r>
          </a:p>
          <a:p>
            <a:endParaRPr lang="de-DE" baseline="0" smtClean="0"/>
          </a:p>
          <a:p>
            <a:r>
              <a:rPr lang="de-DE" baseline="0" smtClean="0"/>
              <a:t>Heterogen: sprachlich, politisch, historisch</a:t>
            </a:r>
            <a:endParaRPr lang="de-DE" smtClean="0"/>
          </a:p>
          <a:p>
            <a:endParaRPr lang="de-DE" smtClean="0"/>
          </a:p>
          <a:p>
            <a:endParaRPr lang="de-DE" smtClean="0"/>
          </a:p>
          <a:p>
            <a:r>
              <a:rPr lang="de-DE" smtClean="0"/>
              <a:t>Quelle Foto:</a:t>
            </a:r>
            <a:r>
              <a:rPr lang="de-DE" baseline="0" smtClean="0"/>
              <a:t> http://vtg-krems.at/?attachment_id=493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64FF5-5649-4A63-AAF7-908154EEDA26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5837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Focus:</a:t>
            </a:r>
            <a:r>
              <a:rPr lang="de-DE" baseline="0" smtClean="0"/>
              <a:t> Sprache, innerhalb der Sprache: Lexik</a:t>
            </a:r>
          </a:p>
          <a:p>
            <a:r>
              <a:rPr lang="de-DE" baseline="0" smtClean="0"/>
              <a:t>Vor dem Hintergrund </a:t>
            </a:r>
          </a:p>
          <a:p>
            <a:r>
              <a:rPr lang="de-DE" baseline="0" smtClean="0"/>
              <a:t>Wechselspiel zwischen Bezeichnung und Begriff bzw. Konzept</a:t>
            </a:r>
          </a:p>
          <a:p>
            <a:endParaRPr lang="de-DE" baseline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64FF5-5649-4A63-AAF7-908154EEDA26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352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Focus:</a:t>
            </a:r>
            <a:r>
              <a:rPr lang="de-DE" baseline="0" smtClean="0"/>
              <a:t> Sprache, innerhalb der Sprache: Lexik</a:t>
            </a:r>
          </a:p>
          <a:p>
            <a:endParaRPr lang="de-DE" baseline="0" smtClean="0"/>
          </a:p>
          <a:p>
            <a:r>
              <a:rPr lang="de-DE" baseline="0" smtClean="0"/>
              <a:t>Wechselspiel zwischen Bezeichnung und Begriff bzw. Konzept</a:t>
            </a:r>
          </a:p>
          <a:p>
            <a:endParaRPr lang="de-DE" baseline="0" smtClean="0"/>
          </a:p>
          <a:p>
            <a:r>
              <a:rPr lang="de-DE" baseline="0" smtClean="0"/>
              <a:t>Gewohnte Perspektive: die des </a:t>
            </a:r>
            <a:r>
              <a:rPr lang="de-DE" b="1" baseline="0" smtClean="0"/>
              <a:t>Lexikons</a:t>
            </a:r>
            <a:endParaRPr lang="de-DE" b="1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64FF5-5649-4A63-AAF7-908154EEDA26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352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Umgekehrte Perspektive: die des </a:t>
            </a:r>
            <a:r>
              <a:rPr lang="de-DE" b="1" smtClean="0"/>
              <a:t>Sprachatlas</a:t>
            </a:r>
            <a:endParaRPr lang="de-DE" b="1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64FF5-5649-4A63-AAF7-908154EEDA26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4489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smtClean="0">
              <a:solidFill>
                <a:schemeClr val="tx1"/>
              </a:solidFill>
              <a:effectLst/>
              <a:latin typeface="Times" pitchFamily="-4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smtClean="0">
              <a:solidFill>
                <a:schemeClr val="tx1"/>
              </a:solidFill>
              <a:effectLst/>
              <a:latin typeface="Times" pitchFamily="-4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smtClean="0">
              <a:solidFill>
                <a:schemeClr val="tx1"/>
              </a:solidFill>
              <a:effectLst/>
              <a:latin typeface="Times" pitchFamily="-4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smtClean="0">
              <a:solidFill>
                <a:schemeClr val="tx1"/>
              </a:solidFill>
              <a:effectLst/>
              <a:latin typeface="Times" pitchFamily="-4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smtClean="0">
                <a:solidFill>
                  <a:schemeClr val="tx1"/>
                </a:solidFill>
                <a:effectLst/>
                <a:latin typeface="Times" pitchFamily="-44" charset="0"/>
                <a:ea typeface="+mn-ea"/>
                <a:cs typeface="+mn-cs"/>
              </a:rPr>
              <a:t>Rotzschlucht Käsekeller.JPG (https://commons.wikimedia.org/wiki/File:Rotzschlucht_K%C3%A4sekeller.JPG)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64FF5-5649-4A63-AAF7-908154EEDA26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2317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Suche nach z.B. ALMHÜTTE</a:t>
            </a:r>
            <a:r>
              <a:rPr lang="de-DE" baseline="0" smtClean="0"/>
              <a:t> liefert sämtliche Bilder, die mit diesem Konzept verbunden sind.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64FF5-5649-4A63-AAF7-908154EEDA26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1842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/>
          <p:cNvSpPr>
            <a:spLocks noGrp="1"/>
          </p:cNvSpPr>
          <p:nvPr>
            <p:ph type="body" idx="1"/>
          </p:nvPr>
        </p:nvSpPr>
        <p:spPr>
          <a:xfrm>
            <a:off x="947250" y="4861235"/>
            <a:ext cx="5204800" cy="281486"/>
          </a:xfrm>
          <a:noFill/>
        </p:spPr>
        <p:txBody>
          <a:bodyPr/>
          <a:lstStyle/>
          <a:p>
            <a:pPr eaLnBrk="1" hangingPunct="1"/>
            <a:r>
              <a:rPr lang="de-CH" altLang="de-DE" smtClean="0"/>
              <a:t>Erwähnen, dass zahlreiche Kooperationspartner vorhanden</a:t>
            </a: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LMU CompatilFact" pitchFamily="2" charset="0"/>
              </a:defRPr>
            </a:lvl1pPr>
            <a:lvl2pPr marL="779057" indent="-299637">
              <a:defRPr sz="1500">
                <a:solidFill>
                  <a:schemeClr val="tx1"/>
                </a:solidFill>
                <a:latin typeface="LMU CompatilFact" pitchFamily="2" charset="0"/>
              </a:defRPr>
            </a:lvl2pPr>
            <a:lvl3pPr marL="1198550" indent="-239710">
              <a:defRPr sz="1500">
                <a:solidFill>
                  <a:schemeClr val="tx1"/>
                </a:solidFill>
                <a:latin typeface="LMU CompatilFact" pitchFamily="2" charset="0"/>
              </a:defRPr>
            </a:lvl3pPr>
            <a:lvl4pPr marL="1677970" indent="-239710">
              <a:defRPr sz="1500">
                <a:solidFill>
                  <a:schemeClr val="tx1"/>
                </a:solidFill>
                <a:latin typeface="LMU CompatilFact" pitchFamily="2" charset="0"/>
              </a:defRPr>
            </a:lvl4pPr>
            <a:lvl5pPr marL="2157390" indent="-239710">
              <a:defRPr sz="1500">
                <a:solidFill>
                  <a:schemeClr val="tx1"/>
                </a:solidFill>
                <a:latin typeface="LMU CompatilFact" pitchFamily="2" charset="0"/>
              </a:defRPr>
            </a:lvl5pPr>
            <a:lvl6pPr marL="2636810" indent="-23971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MU CompatilFact" pitchFamily="2" charset="0"/>
              </a:defRPr>
            </a:lvl6pPr>
            <a:lvl7pPr marL="3116229" indent="-23971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MU CompatilFact" pitchFamily="2" charset="0"/>
              </a:defRPr>
            </a:lvl7pPr>
            <a:lvl8pPr marL="3595649" indent="-23971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MU CompatilFact" pitchFamily="2" charset="0"/>
              </a:defRPr>
            </a:lvl8pPr>
            <a:lvl9pPr marL="4075069" indent="-23971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fld id="{1565DAD1-76E1-4645-87BD-7B07EDB69681}" type="slidenum">
              <a:rPr lang="de-DE" altLang="de-DE" sz="1300">
                <a:latin typeface="LMU SabonNext Demi" pitchFamily="18" charset="0"/>
              </a:rPr>
              <a:pPr/>
              <a:t>10</a:t>
            </a:fld>
            <a:endParaRPr lang="de-DE" altLang="de-DE" sz="1300">
              <a:latin typeface="LMU SabonNext Demi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Unterschiedliche Quellen liefern Material unterschiedlicher Qualität.</a:t>
            </a:r>
          </a:p>
          <a:p>
            <a:endParaRPr lang="de-DE" smtClean="0"/>
          </a:p>
          <a:p>
            <a:r>
              <a:rPr lang="de-DE" smtClean="0"/>
              <a:t>Italienischer</a:t>
            </a:r>
            <a:r>
              <a:rPr lang="de-DE" baseline="0" smtClean="0"/>
              <a:t> Sprachatlas versus Vorarlberger Sprachatlas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64FF5-5649-4A63-AAF7-908154EEDA26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3507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0" descr="star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495800"/>
            <a:ext cx="6445250" cy="990600"/>
          </a:xfrm>
          <a:extLst/>
        </p:spPr>
        <p:txBody>
          <a:bodyPr/>
          <a:lstStyle>
            <a:lvl1pPr marL="0" indent="0">
              <a:defRPr sz="1800"/>
            </a:lvl1pPr>
          </a:lstStyle>
          <a:p>
            <a:pPr lvl="0"/>
            <a:r>
              <a:rPr lang="de-DE" altLang="de-DE" noProof="0" smtClean="0"/>
              <a:t>Master-Untertitelformat bearbeiten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3200400"/>
            <a:ext cx="6445250" cy="1066800"/>
          </a:xfrm>
          <a:extLst/>
        </p:spPr>
        <p:txBody>
          <a:bodyPr/>
          <a:lstStyle>
            <a:lvl1pPr>
              <a:lnSpc>
                <a:spcPct val="80000"/>
              </a:lnSpc>
              <a:defRPr sz="3600" b="1"/>
            </a:lvl1pPr>
          </a:lstStyle>
          <a:p>
            <a:pPr lvl="0"/>
            <a:r>
              <a:rPr lang="de-DE" altLang="de-DE" noProof="0" smtClean="0"/>
              <a:t>Mastertitelformat bearbeiten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0" y="2144713"/>
            <a:ext cx="4716463" cy="476250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 altLang="de-DE"/>
              <a:t>© VerbaAlpina 2015</a:t>
            </a:r>
            <a:endParaRPr lang="de-DE" altLang="de-DE" sz="200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6D1C4653-6AEB-466D-AC61-D20EECFA25C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5A6AD-BDED-4100-8029-49269026E6FC}" type="datetime1">
              <a:rPr lang="de-DE"/>
              <a:pPr/>
              <a:t>29.01.2016</a:t>
            </a:fld>
            <a:r>
              <a:rPr lang="de-DE" altLang="de-DE"/>
              <a:t>Name 1 | Name 2 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© VerbaAlpina 2015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53250" y="657225"/>
            <a:ext cx="1962150" cy="55911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6800" y="657225"/>
            <a:ext cx="5734050" cy="55911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10F323AB-3A17-471F-8B0D-B5CEBFD8CCA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BF745-272B-46FA-80EC-CE2322ED2B07}" type="datetime1">
              <a:rPr lang="de-DE"/>
              <a:pPr/>
              <a:t>29.01.2016</a:t>
            </a:fld>
            <a:r>
              <a:rPr lang="de-DE" altLang="de-DE"/>
              <a:t>Name 1 | Name 2 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© VerbaAlpina 2015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23728" y="548680"/>
            <a:ext cx="3941762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VerbaAlpina - Projektpräsentation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AF7434B1-FFA7-42B7-BD3D-07E865B420D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xfrm>
            <a:off x="5220072" y="6477000"/>
            <a:ext cx="2844428" cy="3048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29.01.2016 – Stephan Lücke</a:t>
            </a:r>
            <a:endParaRPr lang="de-DE" altLang="de-DE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© VerbaAlpina 2016</a:t>
            </a:r>
            <a:endParaRPr lang="de-DE" altLang="de-DE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9CB69735-CA3A-45E3-9A5F-AD3BD58FE2D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3C0E0-915A-4ED3-AAB9-447093001551}" type="datetime1">
              <a:rPr lang="de-DE"/>
              <a:pPr/>
              <a:t>29.01.2016</a:t>
            </a:fld>
            <a:r>
              <a:rPr lang="de-DE" altLang="de-DE"/>
              <a:t>Name 1 | Name 2 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© VerbaAlpina 2015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6800" y="1524000"/>
            <a:ext cx="38481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7300" y="1524000"/>
            <a:ext cx="38481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42E23D72-D8E7-43B1-A7B1-4099DAD491B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B84B9-26FF-45EB-9751-3AEF17E8EF37}" type="datetime1">
              <a:rPr lang="de-DE"/>
              <a:pPr/>
              <a:t>29.01.2016</a:t>
            </a:fld>
            <a:r>
              <a:rPr lang="de-DE" altLang="de-DE"/>
              <a:t>Name 1 | Name 2 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© VerbaAlpina 2015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70C209A6-00B8-4851-B2AE-653020708C0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2C362-3595-4993-A1BA-EB5CA5D44E5E}" type="datetime1">
              <a:rPr lang="de-DE"/>
              <a:pPr/>
              <a:t>29.01.2016</a:t>
            </a:fld>
            <a:r>
              <a:rPr lang="de-DE" altLang="de-DE"/>
              <a:t>Name 1 | Name 2 </a:t>
            </a: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© VerbaAlpina 2015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E0D24B1A-06F1-42F0-820D-C3D09978379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7CF9E-61B7-4F51-962D-43DCDD424053}" type="datetime1">
              <a:rPr lang="de-DE"/>
              <a:pPr/>
              <a:t>29.01.2016</a:t>
            </a:fld>
            <a:r>
              <a:rPr lang="de-DE" altLang="de-DE"/>
              <a:t>Name 1 | Name 2 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© VerbaAlpina 2015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92C830F4-9951-4FCD-A01F-865997066EE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1703C1-198B-4BF2-AA01-91BAC40650F6}" type="datetime1">
              <a:rPr lang="de-DE"/>
              <a:pPr/>
              <a:t>29.01.2016</a:t>
            </a:fld>
            <a:r>
              <a:rPr lang="de-DE" altLang="de-DE"/>
              <a:t>Name 1 | Name 2 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© VerbaAlpina 2015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E185F475-356E-4874-AE0B-BD5CF74A73E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7EE9A4-8A4E-4523-9510-38C263728DD0}" type="datetime1">
              <a:rPr lang="de-DE"/>
              <a:pPr/>
              <a:t>29.01.2016</a:t>
            </a:fld>
            <a:r>
              <a:rPr lang="de-DE" altLang="de-DE"/>
              <a:t>Name 1 | Name 2 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© VerbaAlpina 2015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# </a:t>
            </a:r>
            <a:fld id="{D2FCB075-3DED-4429-9E1B-CF74C22AC06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367BE-0066-481A-AC6E-5A4595933AB8}" type="datetime1">
              <a:rPr lang="de-DE"/>
              <a:pPr/>
              <a:t>29.01.2016</a:t>
            </a:fld>
            <a:r>
              <a:rPr lang="de-DE" altLang="de-DE"/>
              <a:t>Name 1 | Name 2 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© VerbaAlpina 2015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2" descr="standard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5475" y="6477000"/>
            <a:ext cx="790575" cy="314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rgbClr val="777777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# </a:t>
            </a:r>
            <a:fld id="{63F103C4-7215-44E0-BE3E-2DE29EE9773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76938" y="6477000"/>
            <a:ext cx="2087562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rgbClr val="777777"/>
                </a:solidFill>
              </a:defRPr>
            </a:lvl1pPr>
          </a:lstStyle>
          <a:p>
            <a:fld id="{F80C1783-C888-4D58-91B3-3CDF00F37367}" type="datetime1">
              <a:rPr lang="de-DE"/>
              <a:pPr/>
              <a:t>29.01.2016</a:t>
            </a:fld>
            <a:r>
              <a:rPr lang="de-DE" altLang="de-DE"/>
              <a:t>Name 1 | Name 2 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524000"/>
            <a:ext cx="7848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86039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491288"/>
            <a:ext cx="5414963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rgbClr val="777777"/>
                </a:solidFill>
              </a:defRPr>
            </a:lvl1pPr>
          </a:lstStyle>
          <a:p>
            <a:r>
              <a:rPr lang="de-DE" altLang="de-DE"/>
              <a:t>© VerbaAlpina 2015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78038" y="657225"/>
            <a:ext cx="3941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</p:sldLayoutIdLst>
  <p:transition spd="med"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6C3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6C30"/>
          </a:solidFill>
          <a:latin typeface="LMU CompatilFact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6C30"/>
          </a:solidFill>
          <a:latin typeface="LMU CompatilFact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6C30"/>
          </a:solidFill>
          <a:latin typeface="LMU CompatilFact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6C30"/>
          </a:solidFill>
          <a:latin typeface="LMU CompatilFact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rgbClr val="006C30"/>
          </a:solidFill>
          <a:latin typeface="LMU CompatilFact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rgbClr val="006C30"/>
          </a:solidFill>
          <a:latin typeface="LMU CompatilFact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rgbClr val="006C30"/>
          </a:solidFill>
          <a:latin typeface="LMU CompatilFact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rgbClr val="006C30"/>
          </a:solidFill>
          <a:latin typeface="LMU CompatilFact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Font typeface="Wingdings" pitchFamily="2" charset="2"/>
        <a:defRPr sz="2400">
          <a:solidFill>
            <a:srgbClr val="006C3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Clr>
          <a:srgbClr val="006600"/>
        </a:buClr>
        <a:buFont typeface="Times"/>
        <a:buChar char="•"/>
        <a:defRPr sz="1600">
          <a:solidFill>
            <a:srgbClr val="006C3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LMU CompatilFact" pitchFamily="2" charset="0"/>
        <a:buChar char="–"/>
        <a:defRPr sz="1600">
          <a:solidFill>
            <a:srgbClr val="006C30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Char char="-"/>
        <a:defRPr sz="1600">
          <a:solidFill>
            <a:srgbClr val="006C30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laxyzoo.org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verba-alpina.gwi.uni-muenchen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Tabula_Peutingeriana#/media/File:TabulaPeutingeriana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altLang="de-DE" smtClean="0">
                <a:solidFill>
                  <a:srgbClr val="006600"/>
                </a:solidFill>
                <a:latin typeface="Calibri" pitchFamily="34" charset="0"/>
              </a:rPr>
              <a:t>VerbaAlpina: Projektpräsentation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495800"/>
            <a:ext cx="6445250" cy="446088"/>
          </a:xfrm>
        </p:spPr>
        <p:txBody>
          <a:bodyPr/>
          <a:lstStyle/>
          <a:p>
            <a:pPr eaLnBrk="1" hangingPunct="1"/>
            <a:r>
              <a:rPr lang="de-DE" altLang="de-DE" smtClean="0">
                <a:latin typeface="Calibri" pitchFamily="34" charset="0"/>
              </a:rPr>
              <a:t>http://www.verba-alpina.gwi.uni-muenchen.de</a:t>
            </a:r>
          </a:p>
        </p:txBody>
      </p:sp>
      <p:pic>
        <p:nvPicPr>
          <p:cNvPr id="15363" name="Picture 13" descr="LOGO_301305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0"/>
            <a:ext cx="202723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61"/>
          <p:cNvSpPr>
            <a:spLocks noGrp="1" noChangeArrowheads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altLang="de-DE" smtClean="0">
                <a:latin typeface="Calibri" pitchFamily="34" charset="0"/>
              </a:rPr>
              <a:t>Stephan Lücke</a:t>
            </a:r>
            <a:endParaRPr lang="it-IT" altLang="de-DE"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87450" y="5445125"/>
            <a:ext cx="6445250" cy="446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Font typeface="Wingdings" pitchFamily="2" charset="2"/>
              <a:defRPr sz="1800">
                <a:solidFill>
                  <a:srgbClr val="006C3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Times" pitchFamily="-44" charset="0"/>
              <a:buChar char="•"/>
              <a:defRPr sz="1600">
                <a:solidFill>
                  <a:srgbClr val="006C3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LMU CompatilFact" pitchFamily="2" charset="0"/>
              <a:buChar char="–"/>
              <a:defRPr sz="1600">
                <a:solidFill>
                  <a:srgbClr val="006C30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+mn-lt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it-IT" altLang="de-DE" kern="0">
                <a:latin typeface="Calibri" panose="020F0502020204030204" pitchFamily="34" charset="0"/>
              </a:rPr>
              <a:t>dhmuc-Workshop “Digitale Daten”, 28./29. </a:t>
            </a:r>
            <a:r>
              <a:rPr lang="it-IT" altLang="de-DE" kern="0" smtClean="0">
                <a:latin typeface="Calibri" panose="020F0502020204030204" pitchFamily="34" charset="0"/>
              </a:rPr>
              <a:t>Januar 2016</a:t>
            </a:r>
            <a:endParaRPr lang="it-IT" altLang="de-DE" kern="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latin typeface="Calibri" panose="020F0502020204030204" pitchFamily="34" charset="0"/>
              </a:rPr>
              <a:t>2) Eckdaten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042988" y="2205038"/>
            <a:ext cx="7826375" cy="38496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de-CH" sz="2000" u="sng" smtClean="0">
                <a:latin typeface="Calibri" panose="020F0502020204030204" pitchFamily="34" charset="0"/>
              </a:rPr>
              <a:t>Projektleitung</a:t>
            </a:r>
          </a:p>
          <a:p>
            <a:pPr eaLnBrk="1" hangingPunct="1">
              <a:buFontTx/>
              <a:buChar char="-"/>
              <a:defRPr/>
            </a:pPr>
            <a:r>
              <a:rPr lang="de-CH" sz="2000" smtClean="0">
                <a:latin typeface="Calibri" panose="020F0502020204030204" pitchFamily="34" charset="0"/>
              </a:rPr>
              <a:t>Prof. Dr. Thomas Krefeld (Institut für Romanische Philologie)</a:t>
            </a:r>
          </a:p>
          <a:p>
            <a:pPr eaLnBrk="1" hangingPunct="1">
              <a:buFontTx/>
              <a:buChar char="-"/>
              <a:defRPr/>
            </a:pPr>
            <a:r>
              <a:rPr lang="de-CH" sz="2000" smtClean="0">
                <a:latin typeface="Calibri" panose="020F0502020204030204" pitchFamily="34" charset="0"/>
              </a:rPr>
              <a:t>Dr. Stephan Lücke (IT-Gruppe Geisteswissenschaften)</a:t>
            </a:r>
          </a:p>
          <a:p>
            <a:pPr marL="0" indent="0" eaLnBrk="1" hangingPunct="1">
              <a:defRPr/>
            </a:pPr>
            <a:endParaRPr lang="de-CH" sz="2000" u="sng" smtClean="0">
              <a:latin typeface="Calibri" panose="020F0502020204030204" pitchFamily="34" charset="0"/>
            </a:endParaRPr>
          </a:p>
          <a:p>
            <a:pPr marL="0" indent="0" eaLnBrk="1" hangingPunct="1">
              <a:defRPr/>
            </a:pPr>
            <a:r>
              <a:rPr lang="de-CH" sz="2000" u="sng" smtClean="0">
                <a:latin typeface="Calibri" panose="020F0502020204030204" pitchFamily="34" charset="0"/>
              </a:rPr>
              <a:t>MitarbeiterInnen</a:t>
            </a:r>
            <a:endParaRPr lang="de-CH" sz="2000" smtClean="0">
              <a:latin typeface="Calibri" panose="020F0502020204030204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de-CH" sz="2000" smtClean="0">
                <a:latin typeface="Calibri" panose="020F0502020204030204" pitchFamily="34" charset="0"/>
              </a:rPr>
              <a:t>Susanne Oberholzer (wiss. Koordination, Germanistik/Romanistik)</a:t>
            </a:r>
          </a:p>
          <a:p>
            <a:pPr eaLnBrk="1" hangingPunct="1">
              <a:buFontTx/>
              <a:buChar char="-"/>
              <a:defRPr/>
            </a:pPr>
            <a:r>
              <a:rPr lang="de-CH" sz="2000" smtClean="0">
                <a:latin typeface="Calibri" panose="020F0502020204030204" pitchFamily="34" charset="0"/>
              </a:rPr>
              <a:t>Markus Kunzmann (Germanistik)</a:t>
            </a:r>
          </a:p>
          <a:p>
            <a:pPr eaLnBrk="1" hangingPunct="1">
              <a:buFontTx/>
              <a:buChar char="-"/>
              <a:defRPr/>
            </a:pPr>
            <a:r>
              <a:rPr lang="de-CH" sz="2000" smtClean="0">
                <a:latin typeface="Calibri" panose="020F0502020204030204" pitchFamily="34" charset="0"/>
              </a:rPr>
              <a:t>Aleksander Wiatr (Romanistik, Slowenisch)</a:t>
            </a:r>
          </a:p>
          <a:p>
            <a:pPr eaLnBrk="1" hangingPunct="1">
              <a:buFontTx/>
              <a:buChar char="-"/>
              <a:defRPr/>
            </a:pPr>
            <a:r>
              <a:rPr lang="de-CH" sz="2000" smtClean="0">
                <a:latin typeface="Calibri" panose="020F0502020204030204" pitchFamily="34" charset="0"/>
              </a:rPr>
              <a:t>Florian Zacherl (Informatik)</a:t>
            </a:r>
          </a:p>
          <a:p>
            <a:pPr eaLnBrk="1" hangingPunct="1">
              <a:buFontTx/>
              <a:buChar char="-"/>
              <a:defRPr/>
            </a:pPr>
            <a:r>
              <a:rPr lang="de-CH" sz="2000" smtClean="0">
                <a:latin typeface="Calibri" panose="020F0502020204030204" pitchFamily="34" charset="0"/>
              </a:rPr>
              <a:t>Mona Neumeier, Giorgia Grimaldi, Christina Mutter, Beatrice Colcuc (wissenschaftliche Hilfskräfte)</a:t>
            </a:r>
            <a:endParaRPr lang="de-CH" sz="2000" dirty="0" smtClean="0">
              <a:latin typeface="Calibri" panose="020F0502020204030204" pitchFamily="34" charset="0"/>
            </a:endParaRPr>
          </a:p>
        </p:txBody>
      </p:sp>
      <p:sp>
        <p:nvSpPr>
          <p:cNvPr id="6151" name="Rechteck 13"/>
          <p:cNvSpPr>
            <a:spLocks noChangeArrowheads="1"/>
          </p:cNvSpPr>
          <p:nvPr/>
        </p:nvSpPr>
        <p:spPr bwMode="auto">
          <a:xfrm>
            <a:off x="1042988" y="1555750"/>
            <a:ext cx="7489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Team: 10 Personen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10</a:t>
            </a:fld>
            <a:endParaRPr lang="de-DE" altLang="de-DE"/>
          </a:p>
        </p:txBody>
      </p:sp>
      <p:pic>
        <p:nvPicPr>
          <p:cNvPr id="9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1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25824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>
                <a:latin typeface="Calibri" panose="020F0502020204030204" pitchFamily="34" charset="0"/>
              </a:rPr>
              <a:t>2) Eckdaten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2" name="Inhaltsplatzhalter 2"/>
          <p:cNvSpPr>
            <a:spLocks noGrp="1"/>
          </p:cNvSpPr>
          <p:nvPr>
            <p:ph idx="1"/>
          </p:nvPr>
        </p:nvSpPr>
        <p:spPr>
          <a:xfrm>
            <a:off x="1042988" y="2205038"/>
            <a:ext cx="7826375" cy="3849687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de-CH" altLang="de-DE" sz="2000" smtClean="0">
                <a:latin typeface="Calibri" panose="020F0502020204030204" pitchFamily="34" charset="0"/>
              </a:rPr>
              <a:t>Förderung </a:t>
            </a:r>
            <a:r>
              <a:rPr lang="de-CH" altLang="de-DE" sz="2000" dirty="0" smtClean="0">
                <a:latin typeface="Calibri" panose="020F0502020204030204" pitchFamily="34" charset="0"/>
              </a:rPr>
              <a:t>durch </a:t>
            </a:r>
            <a:r>
              <a:rPr lang="de-CH" altLang="de-DE" sz="2000" smtClean="0">
                <a:latin typeface="Calibri" panose="020F0502020204030204" pitchFamily="34" charset="0"/>
              </a:rPr>
              <a:t>die DFG seit 2014 als </a:t>
            </a:r>
            <a:r>
              <a:rPr lang="de-DE" sz="2000" smtClean="0"/>
              <a:t>“Langfristvorhaben“</a:t>
            </a:r>
            <a:endParaRPr lang="de-CH" altLang="de-DE" sz="20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Char char="-"/>
            </a:pPr>
            <a:r>
              <a:rPr lang="de-CH" altLang="de-DE" sz="2000" dirty="0" smtClean="0">
                <a:latin typeface="Calibri" panose="020F0502020204030204" pitchFamily="34" charset="0"/>
              </a:rPr>
              <a:t>1. Laufzeit: 2014–2017 (Perspektive bis 2025)</a:t>
            </a:r>
          </a:p>
          <a:p>
            <a:pPr eaLnBrk="1" hangingPunct="1">
              <a:buFontTx/>
              <a:buChar char="-"/>
            </a:pPr>
            <a:r>
              <a:rPr lang="de-CH" altLang="de-DE" sz="2000" smtClean="0">
                <a:latin typeface="Calibri" panose="020F0502020204030204" pitchFamily="34" charset="0"/>
              </a:rPr>
              <a:t>Kombination </a:t>
            </a:r>
            <a:r>
              <a:rPr lang="de-CH" altLang="de-DE" sz="2000" dirty="0" smtClean="0">
                <a:latin typeface="Calibri" panose="020F0502020204030204" pitchFamily="34" charset="0"/>
              </a:rPr>
              <a:t>von (Geo-)Linguistik mit </a:t>
            </a:r>
            <a:r>
              <a:rPr lang="de-CH" altLang="de-DE" sz="2000" i="1" smtClean="0">
                <a:latin typeface="Calibri" panose="020F0502020204030204" pitchFamily="34" charset="0"/>
              </a:rPr>
              <a:t>Digital Humanities</a:t>
            </a:r>
          </a:p>
          <a:p>
            <a:pPr eaLnBrk="1" hangingPunct="1">
              <a:buFontTx/>
              <a:buChar char="-"/>
            </a:pPr>
            <a:r>
              <a:rPr lang="de-CH" altLang="de-DE" sz="2000" i="1" smtClean="0">
                <a:latin typeface="Calibri" panose="020F0502020204030204" pitchFamily="34" charset="0"/>
              </a:rPr>
              <a:t>Projektphasen:</a:t>
            </a:r>
          </a:p>
          <a:p>
            <a:pPr lvl="1"/>
            <a:r>
              <a:rPr lang="de-DE"/>
              <a:t>„Kultur“ (</a:t>
            </a:r>
            <a:r>
              <a:rPr lang="de-DE" b="1"/>
              <a:t>Almwirtschaft, </a:t>
            </a:r>
            <a:r>
              <a:rPr lang="de-DE"/>
              <a:t>volkstümliche Medizin, traditionelle Küche) (2014-2017)</a:t>
            </a:r>
          </a:p>
          <a:p>
            <a:pPr lvl="1"/>
            <a:r>
              <a:rPr lang="de-DE"/>
              <a:t>„Natur“ (Landschaftsformationen, Wetter, Fauna, Flora) (2017-2020)</a:t>
            </a:r>
          </a:p>
          <a:p>
            <a:pPr lvl="1"/>
            <a:r>
              <a:rPr lang="de-DE"/>
              <a:t>„Moderne Lebenswelt“ (Ökologie, Tourismus) (2020-2023)</a:t>
            </a:r>
          </a:p>
          <a:p>
            <a:pPr eaLnBrk="1" hangingPunct="1">
              <a:buFontTx/>
              <a:buChar char="-"/>
            </a:pPr>
            <a:endParaRPr lang="de-CH" altLang="de-DE" sz="2000" dirty="0" smtClean="0">
              <a:latin typeface="Calibri" panose="020F0502020204030204" pitchFamily="34" charset="0"/>
            </a:endParaRPr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1042988" y="155575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DFG-Förderung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11</a:t>
            </a:fld>
            <a:endParaRPr lang="de-DE" altLang="de-DE"/>
          </a:p>
        </p:txBody>
      </p:sp>
      <p:pic>
        <p:nvPicPr>
          <p:cNvPr id="9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1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01563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>
                <a:latin typeface="Calibri" panose="020F0502020204030204" pitchFamily="34" charset="0"/>
              </a:rPr>
              <a:t>2) Eckdaten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2" name="Inhaltsplatzhalter 2"/>
          <p:cNvSpPr>
            <a:spLocks noGrp="1"/>
          </p:cNvSpPr>
          <p:nvPr>
            <p:ph idx="1"/>
          </p:nvPr>
        </p:nvSpPr>
        <p:spPr>
          <a:xfrm>
            <a:off x="971600" y="2564904"/>
            <a:ext cx="7826375" cy="384968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800" smtClean="0">
                <a:latin typeface="Calibri" panose="020F0502020204030204" pitchFamily="34" charset="0"/>
              </a:rPr>
              <a:t>Derzeit 30 Projektpartner im In- und Ausland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800" smtClean="0">
                <a:latin typeface="Calibri" panose="020F0502020204030204" pitchFamily="34" charset="0"/>
              </a:rPr>
              <a:t>Institutionen und Einzelpersonen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800" smtClean="0">
                <a:latin typeface="Calibri" panose="020F0502020204030204" pitchFamily="34" charset="0"/>
              </a:rPr>
              <a:t>Datenaustausch im Rahmen konkreter Kooperationsvereinbarungen</a:t>
            </a:r>
            <a:endParaRPr lang="de-CH" altLang="de-DE" sz="2800" dirty="0" smtClean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CH" altLang="de-DE" sz="2800" smtClean="0">
                <a:latin typeface="Calibri" panose="020F0502020204030204" pitchFamily="34" charset="0"/>
              </a:rPr>
              <a:t>Wissenschaftlicher Beirat</a:t>
            </a:r>
            <a:endParaRPr lang="de-CH" altLang="de-DE" sz="2800" dirty="0" smtClean="0">
              <a:latin typeface="Calibri" panose="020F0502020204030204" pitchFamily="34" charset="0"/>
            </a:endParaRPr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1042988" y="155575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VA-Projektpartner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12</a:t>
            </a:fld>
            <a:endParaRPr lang="de-DE" altLang="de-DE"/>
          </a:p>
        </p:txBody>
      </p:sp>
      <p:pic>
        <p:nvPicPr>
          <p:cNvPr id="9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1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8029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 smtClean="0">
                <a:latin typeface="Calibri" pitchFamily="34" charset="0"/>
              </a:rPr>
              <a:t>3) Methode und Konzept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2" name="Inhaltsplatzhalter 2"/>
          <p:cNvSpPr>
            <a:spLocks noGrp="1"/>
          </p:cNvSpPr>
          <p:nvPr>
            <p:ph idx="1"/>
          </p:nvPr>
        </p:nvSpPr>
        <p:spPr>
          <a:xfrm>
            <a:off x="1042988" y="2205038"/>
            <a:ext cx="7826375" cy="3849687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de-DE" sz="2800" dirty="0"/>
              <a:t>Digitalisierung und strukturierte Erfassung von Sprachatlanten und Wörterbüchern mit georeferenziertem </a:t>
            </a:r>
            <a:r>
              <a:rPr lang="de-DE" sz="2800" dirty="0" smtClean="0"/>
              <a:t>Sprachmaterial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e-DE" sz="2800" dirty="0" err="1" smtClean="0"/>
              <a:t>Georeferenzierung</a:t>
            </a:r>
            <a:r>
              <a:rPr lang="de-DE" sz="2800" dirty="0" smtClean="0"/>
              <a:t> (</a:t>
            </a:r>
            <a:r>
              <a:rPr lang="de-DE" sz="2800" dirty="0" err="1" smtClean="0"/>
              <a:t>Lat</a:t>
            </a:r>
            <a:r>
              <a:rPr lang="de-DE" sz="2800" dirty="0" smtClean="0"/>
              <a:t>/Long)</a:t>
            </a:r>
            <a:endParaRPr lang="de-DE" sz="28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de-DE" sz="2800" dirty="0"/>
              <a:t>Abgleich und Übernahme von Sprachmaterial aus Partnerprojekten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e-DE" sz="2800" dirty="0"/>
              <a:t>Ergänzung, Ausgleich und Validierung des gesammelten Materials durch die „</a:t>
            </a:r>
            <a:r>
              <a:rPr lang="de-DE" sz="2800" dirty="0" err="1"/>
              <a:t>Crowd</a:t>
            </a:r>
            <a:r>
              <a:rPr lang="de-DE" sz="2800" dirty="0"/>
              <a:t>“</a:t>
            </a:r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1042988" y="155575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Arbeitsschritte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13</a:t>
            </a:fld>
            <a:endParaRPr lang="de-DE" altLang="de-DE"/>
          </a:p>
        </p:txBody>
      </p:sp>
      <p:pic>
        <p:nvPicPr>
          <p:cNvPr id="13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5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104087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181719" y="2420888"/>
            <a:ext cx="8928992" cy="792088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>
                <a:latin typeface="Calibri" pitchFamily="34" charset="0"/>
              </a:rPr>
              <a:t>3) Methode und Konzept</a:t>
            </a:r>
            <a:endParaRPr lang="de-DE" altLang="de-DE" dirty="0" smtClean="0">
              <a:latin typeface="Calibri" pitchFamily="34" charset="0"/>
            </a:endParaRPr>
          </a:p>
        </p:txBody>
      </p:sp>
      <p:sp>
        <p:nvSpPr>
          <p:cNvPr id="9" name="Rechteck 13"/>
          <p:cNvSpPr>
            <a:spLocks noChangeArrowheads="1"/>
          </p:cNvSpPr>
          <p:nvPr/>
        </p:nvSpPr>
        <p:spPr bwMode="auto">
          <a:xfrm>
            <a:off x="179512" y="1340768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Datenausgleich: Transkriptionssysteme (</a:t>
            </a:r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IPA)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1981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6228184" y="3564305"/>
            <a:ext cx="1460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/>
              <a:t>2o1n1t</a:t>
            </a:r>
          </a:p>
        </p:txBody>
      </p:sp>
      <p:sp>
        <p:nvSpPr>
          <p:cNvPr id="3" name="Rechteck 2"/>
          <p:cNvSpPr/>
          <p:nvPr/>
        </p:nvSpPr>
        <p:spPr>
          <a:xfrm>
            <a:off x="3513951" y="2492896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/>
              <a:t>ˈont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0" y="4293096"/>
            <a:ext cx="9036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6156176" y="4437112"/>
            <a:ext cx="1634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/>
              <a:t>ALD-II 850_1, </a:t>
            </a:r>
            <a:r>
              <a:rPr lang="it-IT" smtClean="0"/>
              <a:t>198</a:t>
            </a:r>
          </a:p>
          <a:p>
            <a:pPr algn="ctr"/>
            <a:r>
              <a:rPr lang="it-IT" smtClean="0"/>
              <a:t>(Forni </a:t>
            </a:r>
            <a:r>
              <a:rPr lang="it-IT"/>
              <a:t>di Sopra)</a:t>
            </a:r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467544" y="4365104"/>
            <a:ext cx="1425575" cy="663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mtClean="0">
                <a:solidFill>
                  <a:schemeClr val="tx1"/>
                </a:solidFill>
              </a:rPr>
              <a:t>Quelle</a:t>
            </a:r>
          </a:p>
          <a:p>
            <a:pPr algn="ctr">
              <a:defRPr/>
            </a:pPr>
            <a:r>
              <a:rPr lang="de-DE" smtClean="0">
                <a:solidFill>
                  <a:schemeClr val="tx1"/>
                </a:solidFill>
              </a:rPr>
              <a:t>(Ortschaft)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67544" y="3573016"/>
            <a:ext cx="1425575" cy="663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>
                <a:solidFill>
                  <a:schemeClr val="tx1"/>
                </a:solidFill>
              </a:rPr>
              <a:t>Beleg</a:t>
            </a:r>
          </a:p>
        </p:txBody>
      </p:sp>
      <p:sp>
        <p:nvSpPr>
          <p:cNvPr id="17" name="Rechteck 16"/>
          <p:cNvSpPr/>
          <p:nvPr/>
        </p:nvSpPr>
        <p:spPr>
          <a:xfrm>
            <a:off x="2884013" y="4437112"/>
            <a:ext cx="1698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/>
              <a:t>AIS 1207_1, </a:t>
            </a:r>
            <a:r>
              <a:rPr lang="it-IT" smtClean="0"/>
              <a:t>328</a:t>
            </a:r>
          </a:p>
          <a:p>
            <a:pPr algn="ctr"/>
            <a:r>
              <a:rPr lang="it-IT" smtClean="0"/>
              <a:t>(Tramonti </a:t>
            </a:r>
            <a:r>
              <a:rPr lang="it-IT"/>
              <a:t>di Sotto)</a:t>
            </a:r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67544" y="2492896"/>
            <a:ext cx="1425575" cy="6635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mtClean="0">
                <a:solidFill>
                  <a:schemeClr val="tx1"/>
                </a:solidFill>
              </a:rPr>
              <a:t>IPA</a:t>
            </a:r>
          </a:p>
          <a:p>
            <a:pPr algn="ctr">
              <a:defRPr/>
            </a:pPr>
            <a:r>
              <a:rPr lang="de-DE" smtClean="0">
                <a:solidFill>
                  <a:schemeClr val="tx1"/>
                </a:solidFill>
              </a:rPr>
              <a:t>(Referenz-transkription)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516216" y="2492896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/>
              <a:t>ˈont</a:t>
            </a:r>
          </a:p>
        </p:txBody>
      </p:sp>
      <p:sp>
        <p:nvSpPr>
          <p:cNvPr id="21" name="Pfeil nach unten 20"/>
          <p:cNvSpPr/>
          <p:nvPr/>
        </p:nvSpPr>
        <p:spPr>
          <a:xfrm rot="10800000">
            <a:off x="3973264" y="3068960"/>
            <a:ext cx="166688" cy="5243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2" name="Pfeil nach unten 21"/>
          <p:cNvSpPr/>
          <p:nvPr/>
        </p:nvSpPr>
        <p:spPr>
          <a:xfrm rot="10800000">
            <a:off x="6948264" y="3068960"/>
            <a:ext cx="166688" cy="5243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4" name="Rechteck 23"/>
          <p:cNvSpPr/>
          <p:nvPr/>
        </p:nvSpPr>
        <p:spPr>
          <a:xfrm>
            <a:off x="2699792" y="5363924"/>
            <a:ext cx="1894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b="1" smtClean="0"/>
              <a:t>Sprachatlas AIS</a:t>
            </a:r>
            <a:endParaRPr lang="de-DE" sz="1800" b="1"/>
          </a:p>
        </p:txBody>
      </p:sp>
      <p:sp>
        <p:nvSpPr>
          <p:cNvPr id="25" name="Rechteck 24"/>
          <p:cNvSpPr/>
          <p:nvPr/>
        </p:nvSpPr>
        <p:spPr>
          <a:xfrm>
            <a:off x="5828035" y="5342658"/>
            <a:ext cx="2301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b="1" smtClean="0"/>
              <a:t>Partnerprojekt ALD</a:t>
            </a:r>
            <a:endParaRPr lang="de-DE" sz="1800" b="1"/>
          </a:p>
        </p:txBody>
      </p:sp>
      <p:sp>
        <p:nvSpPr>
          <p:cNvPr id="2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14</a:t>
            </a:fld>
            <a:endParaRPr lang="de-DE" altLang="de-DE"/>
          </a:p>
        </p:txBody>
      </p:sp>
      <p:pic>
        <p:nvPicPr>
          <p:cNvPr id="26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28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95462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>
                <a:latin typeface="Calibri" pitchFamily="34" charset="0"/>
              </a:rPr>
              <a:t>3) Methode und Konzept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179512" y="1340768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Datenausgleich: Typisierung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7504" y="2996953"/>
            <a:ext cx="8928992" cy="792088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cxnSp>
        <p:nvCxnSpPr>
          <p:cNvPr id="11" name="Gerade Verbindung 10"/>
          <p:cNvCxnSpPr/>
          <p:nvPr/>
        </p:nvCxnSpPr>
        <p:spPr>
          <a:xfrm>
            <a:off x="0" y="2965623"/>
            <a:ext cx="9036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0" y="3851448"/>
            <a:ext cx="9036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0" y="4788073"/>
            <a:ext cx="9036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0" y="5723111"/>
            <a:ext cx="9036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179388" y="4921795"/>
            <a:ext cx="1425575" cy="663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mtClean="0">
                <a:solidFill>
                  <a:schemeClr val="tx1"/>
                </a:solidFill>
              </a:rPr>
              <a:t>Äußerung</a:t>
            </a:r>
          </a:p>
          <a:p>
            <a:pPr algn="ctr">
              <a:defRPr/>
            </a:pPr>
            <a:r>
              <a:rPr lang="de-DE">
                <a:solidFill>
                  <a:schemeClr val="tx1"/>
                </a:solidFill>
              </a:rPr>
              <a:t>d</a:t>
            </a:r>
            <a:r>
              <a:rPr lang="de-DE" smtClean="0">
                <a:solidFill>
                  <a:schemeClr val="tx1"/>
                </a:solidFill>
              </a:rPr>
              <a:t>es Sprechers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79388" y="3989561"/>
            <a:ext cx="1425575" cy="663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mtClean="0">
                <a:solidFill>
                  <a:schemeClr val="tx1"/>
                </a:solidFill>
              </a:rPr>
              <a:t>Phon. Typ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29" name="Gerade Verbindung 28"/>
          <p:cNvCxnSpPr/>
          <p:nvPr/>
        </p:nvCxnSpPr>
        <p:spPr>
          <a:xfrm>
            <a:off x="3132138" y="2014522"/>
            <a:ext cx="0" cy="4187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42"/>
          <p:cNvSpPr txBox="1">
            <a:spLocks noChangeArrowheads="1"/>
          </p:cNvSpPr>
          <p:nvPr/>
        </p:nvSpPr>
        <p:spPr bwMode="auto">
          <a:xfrm>
            <a:off x="5556784" y="4005064"/>
            <a:ext cx="856325" cy="5232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de-DE" altLang="de-DE" sz="2800" dirty="0" err="1"/>
              <a:t>taːiə</a:t>
            </a:r>
            <a:endParaRPr lang="de-DE" altLang="de-DE" sz="2800" dirty="0"/>
          </a:p>
        </p:txBody>
      </p:sp>
      <p:sp>
        <p:nvSpPr>
          <p:cNvPr id="37" name="Textfeld 44"/>
          <p:cNvSpPr txBox="1">
            <a:spLocks noChangeArrowheads="1"/>
          </p:cNvSpPr>
          <p:nvPr/>
        </p:nvSpPr>
        <p:spPr bwMode="auto">
          <a:xfrm>
            <a:off x="5815186" y="5089499"/>
            <a:ext cx="2664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de-DE" altLang="de-DE" b="1" smtClean="0"/>
              <a:t>?</a:t>
            </a:r>
            <a:endParaRPr lang="de-DE" altLang="de-DE" b="1"/>
          </a:p>
        </p:txBody>
      </p:sp>
      <p:sp>
        <p:nvSpPr>
          <p:cNvPr id="41" name="Pfeil nach unten 40"/>
          <p:cNvSpPr/>
          <p:nvPr/>
        </p:nvSpPr>
        <p:spPr>
          <a:xfrm rot="10800000">
            <a:off x="5867400" y="3517985"/>
            <a:ext cx="166688" cy="5243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43" name="Textfeld 46"/>
          <p:cNvSpPr txBox="1">
            <a:spLocks noChangeArrowheads="1"/>
          </p:cNvSpPr>
          <p:nvPr/>
        </p:nvSpPr>
        <p:spPr bwMode="auto">
          <a:xfrm>
            <a:off x="3418993" y="5795416"/>
            <a:ext cx="12250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de-DE" altLang="de-DE" b="1"/>
              <a:t>AIS</a:t>
            </a:r>
            <a:r>
              <a:rPr lang="de-DE" altLang="de-DE"/>
              <a:t> 1192_1, </a:t>
            </a:r>
            <a:r>
              <a:rPr lang="de-DE" altLang="de-DE" smtClean="0"/>
              <a:t>5</a:t>
            </a:r>
          </a:p>
          <a:p>
            <a:r>
              <a:rPr lang="de-DE" altLang="de-DE" smtClean="0"/>
              <a:t>(Ems-Domat</a:t>
            </a:r>
            <a:r>
              <a:rPr lang="de-DE" altLang="de-DE"/>
              <a:t>)</a:t>
            </a:r>
          </a:p>
        </p:txBody>
      </p:sp>
      <p:sp>
        <p:nvSpPr>
          <p:cNvPr id="44" name="Textfeld 62"/>
          <p:cNvSpPr txBox="1">
            <a:spLocks noChangeArrowheads="1"/>
          </p:cNvSpPr>
          <p:nvPr/>
        </p:nvSpPr>
        <p:spPr bwMode="auto">
          <a:xfrm>
            <a:off x="5004048" y="5795416"/>
            <a:ext cx="19180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pPr algn="ctr"/>
            <a:r>
              <a:rPr lang="de-DE" altLang="de-DE" b="1"/>
              <a:t>VALTS</a:t>
            </a:r>
            <a:r>
              <a:rPr lang="de-DE" altLang="de-DE"/>
              <a:t> IV_73_1, </a:t>
            </a:r>
            <a:r>
              <a:rPr lang="de-DE" altLang="de-DE" smtClean="0"/>
              <a:t>T12</a:t>
            </a:r>
          </a:p>
          <a:p>
            <a:pPr algn="ctr"/>
            <a:r>
              <a:rPr lang="de-DE" altLang="de-DE" smtClean="0"/>
              <a:t>(St</a:t>
            </a:r>
            <a:r>
              <a:rPr lang="de-DE" altLang="de-DE"/>
              <a:t>. Anton am Arlberg)</a:t>
            </a:r>
          </a:p>
        </p:txBody>
      </p:sp>
      <p:sp>
        <p:nvSpPr>
          <p:cNvPr id="45" name="Rechteck 44"/>
          <p:cNvSpPr/>
          <p:nvPr/>
        </p:nvSpPr>
        <p:spPr>
          <a:xfrm>
            <a:off x="179512" y="3031407"/>
            <a:ext cx="1425575" cy="7257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de-DE" dirty="0" smtClean="0">
                <a:solidFill>
                  <a:schemeClr val="tx1"/>
                </a:solidFill>
              </a:rPr>
              <a:t>Morph. Typ</a:t>
            </a:r>
          </a:p>
          <a:p>
            <a:pPr algn="ctr">
              <a:defRPr/>
            </a:pPr>
            <a:r>
              <a:rPr lang="de-DE" dirty="0" smtClean="0">
                <a:solidFill>
                  <a:schemeClr val="tx1"/>
                </a:solidFill>
              </a:rPr>
              <a:t>(Referenztyp</a:t>
            </a:r>
            <a:r>
              <a:rPr lang="de-DE" dirty="0" smtClean="0">
                <a:solidFill>
                  <a:schemeClr val="tx1"/>
                </a:solidFill>
              </a:rPr>
              <a:t>)</a:t>
            </a:r>
          </a:p>
          <a:p>
            <a:pPr algn="ctr">
              <a:defRPr/>
            </a:pPr>
            <a:r>
              <a:rPr lang="de-DE" b="1" dirty="0" smtClean="0">
                <a:solidFill>
                  <a:schemeClr val="tx1"/>
                </a:solidFill>
              </a:rPr>
              <a:t>Lexikon</a:t>
            </a:r>
            <a:endParaRPr lang="de-DE" b="1" dirty="0" smtClean="0">
              <a:solidFill>
                <a:schemeClr val="tx1"/>
              </a:solidFill>
            </a:endParaRPr>
          </a:p>
          <a:p>
            <a:pPr algn="ctr"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6" name="Textfeld 29"/>
          <p:cNvSpPr txBox="1">
            <a:spLocks noChangeArrowheads="1"/>
          </p:cNvSpPr>
          <p:nvPr/>
        </p:nvSpPr>
        <p:spPr bwMode="auto">
          <a:xfrm>
            <a:off x="3563888" y="3068960"/>
            <a:ext cx="930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de-DE" altLang="de-DE" sz="2800" smtClean="0"/>
              <a:t>tegia</a:t>
            </a:r>
            <a:endParaRPr lang="de-DE" altLang="de-DE" sz="2800"/>
          </a:p>
        </p:txBody>
      </p:sp>
      <p:sp>
        <p:nvSpPr>
          <p:cNvPr id="47" name="Textfeld 29"/>
          <p:cNvSpPr txBox="1">
            <a:spLocks noChangeArrowheads="1"/>
          </p:cNvSpPr>
          <p:nvPr/>
        </p:nvSpPr>
        <p:spPr bwMode="auto">
          <a:xfrm>
            <a:off x="5453875" y="3140968"/>
            <a:ext cx="11343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de-DE" altLang="de-DE" sz="2400" smtClean="0"/>
              <a:t>Teie(n)</a:t>
            </a:r>
            <a:endParaRPr lang="de-DE" altLang="de-DE" sz="2400"/>
          </a:p>
        </p:txBody>
      </p:sp>
      <p:sp>
        <p:nvSpPr>
          <p:cNvPr id="2" name="Rechteck 1"/>
          <p:cNvSpPr/>
          <p:nvPr/>
        </p:nvSpPr>
        <p:spPr>
          <a:xfrm>
            <a:off x="1878353" y="5085184"/>
            <a:ext cx="1037463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de-DE" sz="2400" dirty="0" err="1"/>
              <a:t>tˈiːdzɑ</a:t>
            </a:r>
            <a:endParaRPr lang="de-DE" sz="2400" dirty="0"/>
          </a:p>
        </p:txBody>
      </p:sp>
      <p:sp>
        <p:nvSpPr>
          <p:cNvPr id="3" name="Rechteck 2"/>
          <p:cNvSpPr/>
          <p:nvPr/>
        </p:nvSpPr>
        <p:spPr>
          <a:xfrm>
            <a:off x="1663136" y="5805264"/>
            <a:ext cx="1405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/>
              <a:t>AIS</a:t>
            </a:r>
            <a:r>
              <a:rPr lang="de-DE"/>
              <a:t> 1192_1, </a:t>
            </a:r>
            <a:r>
              <a:rPr lang="de-DE" smtClean="0"/>
              <a:t>27</a:t>
            </a:r>
          </a:p>
          <a:p>
            <a:pPr algn="ctr"/>
            <a:r>
              <a:rPr lang="de-DE" smtClean="0"/>
              <a:t>(Latsch</a:t>
            </a:r>
            <a:r>
              <a:rPr lang="de-DE"/>
              <a:t>)</a:t>
            </a:r>
          </a:p>
        </p:txBody>
      </p:sp>
      <p:sp>
        <p:nvSpPr>
          <p:cNvPr id="4" name="Rechteck 3"/>
          <p:cNvSpPr/>
          <p:nvPr/>
        </p:nvSpPr>
        <p:spPr>
          <a:xfrm>
            <a:off x="3563888" y="5085184"/>
            <a:ext cx="1055097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de-DE" sz="2400" dirty="0" err="1"/>
              <a:t>tˈeːʥɑ</a:t>
            </a:r>
            <a:endParaRPr lang="de-DE" sz="2400" dirty="0"/>
          </a:p>
        </p:txBody>
      </p:sp>
      <p:sp>
        <p:nvSpPr>
          <p:cNvPr id="51" name="Rechteck 50"/>
          <p:cNvSpPr/>
          <p:nvPr/>
        </p:nvSpPr>
        <p:spPr>
          <a:xfrm>
            <a:off x="179512" y="5805264"/>
            <a:ext cx="1425575" cy="663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mtClean="0">
                <a:solidFill>
                  <a:schemeClr val="tx1"/>
                </a:solidFill>
              </a:rPr>
              <a:t>Quelle</a:t>
            </a:r>
          </a:p>
          <a:p>
            <a:pPr algn="ctr">
              <a:defRPr/>
            </a:pPr>
            <a:r>
              <a:rPr lang="de-DE" smtClean="0">
                <a:solidFill>
                  <a:schemeClr val="tx1"/>
                </a:solidFill>
              </a:rPr>
              <a:t>(Ortschaft)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2" name="Rechteck 51"/>
          <p:cNvSpPr/>
          <p:nvPr/>
        </p:nvSpPr>
        <p:spPr>
          <a:xfrm>
            <a:off x="194097" y="2189361"/>
            <a:ext cx="1425575" cy="663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mtClean="0">
                <a:solidFill>
                  <a:schemeClr val="tx1"/>
                </a:solidFill>
              </a:rPr>
              <a:t>Basistyp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3" name="Pfeil nach unten 52"/>
          <p:cNvSpPr/>
          <p:nvPr/>
        </p:nvSpPr>
        <p:spPr>
          <a:xfrm rot="10800000">
            <a:off x="2273723" y="3604118"/>
            <a:ext cx="165100" cy="149069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4" name="Textfeld 29"/>
          <p:cNvSpPr txBox="1">
            <a:spLocks noChangeArrowheads="1"/>
          </p:cNvSpPr>
          <p:nvPr/>
        </p:nvSpPr>
        <p:spPr bwMode="auto">
          <a:xfrm>
            <a:off x="1913682" y="3068960"/>
            <a:ext cx="930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de-DE" altLang="de-DE" sz="2800" smtClean="0"/>
              <a:t>tegia</a:t>
            </a:r>
            <a:endParaRPr lang="de-DE" altLang="de-DE" sz="2800"/>
          </a:p>
        </p:txBody>
      </p:sp>
      <p:sp>
        <p:nvSpPr>
          <p:cNvPr id="55" name="Textfeld 29"/>
          <p:cNvSpPr txBox="1">
            <a:spLocks noChangeArrowheads="1"/>
          </p:cNvSpPr>
          <p:nvPr/>
        </p:nvSpPr>
        <p:spPr bwMode="auto">
          <a:xfrm>
            <a:off x="3563888" y="2276872"/>
            <a:ext cx="930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de-DE" altLang="de-DE" sz="2800" smtClean="0"/>
              <a:t>tegia</a:t>
            </a:r>
            <a:endParaRPr lang="de-DE" altLang="de-DE" sz="2800"/>
          </a:p>
        </p:txBody>
      </p:sp>
      <p:sp>
        <p:nvSpPr>
          <p:cNvPr id="56" name="Textfeld 29"/>
          <p:cNvSpPr txBox="1">
            <a:spLocks noChangeArrowheads="1"/>
          </p:cNvSpPr>
          <p:nvPr/>
        </p:nvSpPr>
        <p:spPr bwMode="auto">
          <a:xfrm>
            <a:off x="7596336" y="2276872"/>
            <a:ext cx="930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de-DE" altLang="de-DE" sz="2800" smtClean="0"/>
              <a:t>tegia</a:t>
            </a:r>
            <a:endParaRPr lang="de-DE" altLang="de-DE" sz="2800"/>
          </a:p>
        </p:txBody>
      </p:sp>
      <p:sp>
        <p:nvSpPr>
          <p:cNvPr id="57" name="Textfeld 29"/>
          <p:cNvSpPr txBox="1">
            <a:spLocks noChangeArrowheads="1"/>
          </p:cNvSpPr>
          <p:nvPr/>
        </p:nvSpPr>
        <p:spPr bwMode="auto">
          <a:xfrm>
            <a:off x="5508104" y="2276872"/>
            <a:ext cx="930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de-DE" altLang="de-DE" sz="2800" smtClean="0"/>
              <a:t>tegia</a:t>
            </a:r>
            <a:endParaRPr lang="de-DE" altLang="de-DE" sz="2800"/>
          </a:p>
        </p:txBody>
      </p:sp>
      <p:sp>
        <p:nvSpPr>
          <p:cNvPr id="58" name="Textfeld 29"/>
          <p:cNvSpPr txBox="1">
            <a:spLocks noChangeArrowheads="1"/>
          </p:cNvSpPr>
          <p:nvPr/>
        </p:nvSpPr>
        <p:spPr bwMode="auto">
          <a:xfrm>
            <a:off x="1979712" y="2276872"/>
            <a:ext cx="930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de-DE" altLang="de-DE" sz="2800" smtClean="0"/>
              <a:t>tegia</a:t>
            </a:r>
            <a:endParaRPr lang="de-DE" altLang="de-DE" sz="2800"/>
          </a:p>
        </p:txBody>
      </p:sp>
      <p:sp>
        <p:nvSpPr>
          <p:cNvPr id="59" name="Pfeil nach unten 58"/>
          <p:cNvSpPr/>
          <p:nvPr/>
        </p:nvSpPr>
        <p:spPr>
          <a:xfrm rot="10800000">
            <a:off x="7948042" y="2754426"/>
            <a:ext cx="183357" cy="43338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0" name="Pfeil nach unten 59"/>
          <p:cNvSpPr/>
          <p:nvPr/>
        </p:nvSpPr>
        <p:spPr>
          <a:xfrm rot="10800000">
            <a:off x="5878777" y="2754426"/>
            <a:ext cx="166688" cy="43338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1" name="Pfeil nach unten 60"/>
          <p:cNvSpPr/>
          <p:nvPr/>
        </p:nvSpPr>
        <p:spPr>
          <a:xfrm rot="10800000">
            <a:off x="3923928" y="2765981"/>
            <a:ext cx="166688" cy="43338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2" name="Pfeil nach unten 61"/>
          <p:cNvSpPr/>
          <p:nvPr/>
        </p:nvSpPr>
        <p:spPr>
          <a:xfrm rot="10800000">
            <a:off x="2295814" y="2776614"/>
            <a:ext cx="166688" cy="43338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cxnSp>
        <p:nvCxnSpPr>
          <p:cNvPr id="63" name="Gerade Verbindung 62"/>
          <p:cNvCxnSpPr/>
          <p:nvPr/>
        </p:nvCxnSpPr>
        <p:spPr>
          <a:xfrm>
            <a:off x="5004048" y="2060848"/>
            <a:ext cx="0" cy="4187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>
            <a:off x="7164288" y="2132856"/>
            <a:ext cx="0" cy="4187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>
            <a:off x="1670414" y="2132856"/>
            <a:ext cx="0" cy="4187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15</a:t>
            </a:fld>
            <a:endParaRPr lang="de-DE" altLang="de-DE"/>
          </a:p>
        </p:txBody>
      </p:sp>
      <p:pic>
        <p:nvPicPr>
          <p:cNvPr id="67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69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  <p:sp>
        <p:nvSpPr>
          <p:cNvPr id="30" name="Pfeil nach unten 29"/>
          <p:cNvSpPr/>
          <p:nvPr/>
        </p:nvSpPr>
        <p:spPr>
          <a:xfrm rot="10800000">
            <a:off x="3923929" y="3604118"/>
            <a:ext cx="165100" cy="149069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408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>
                <a:latin typeface="Calibri" pitchFamily="34" charset="0"/>
              </a:rPr>
              <a:t>3) Methode und Konzept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2" name="Inhaltsplatzhalter 2"/>
          <p:cNvSpPr>
            <a:spLocks noGrp="1"/>
          </p:cNvSpPr>
          <p:nvPr>
            <p:ph idx="1"/>
          </p:nvPr>
        </p:nvSpPr>
        <p:spPr>
          <a:xfrm>
            <a:off x="1042988" y="2205038"/>
            <a:ext cx="7826375" cy="38496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000" smtClean="0"/>
              <a:t>Zweck: Ergänzung</a:t>
            </a:r>
            <a:r>
              <a:rPr lang="de-DE" sz="2000"/>
              <a:t>, Ausgleich und Validierung des gesammelten Materials</a:t>
            </a:r>
            <a:endParaRPr lang="de-DE" sz="200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sz="2000" smtClean="0"/>
              <a:t>Wie </a:t>
            </a:r>
            <a:r>
              <a:rPr lang="de-DE" sz="2000"/>
              <a:t>erreichen wir die Crowd?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/>
              <a:t>Netzwerk der Kooperationspartner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/>
              <a:t>Kontakte zu Medien, Bildungseinrichtungen, Verbänden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/>
              <a:t>Welche Daten wollen wir einheben?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/>
              <a:t>Text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/>
              <a:t>Bilder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/>
              <a:t>Kommentare, Diskussionen</a:t>
            </a:r>
          </a:p>
          <a:p>
            <a:pPr lvl="0">
              <a:buFont typeface="Arial" panose="020B0604020202020204" pitchFamily="34" charset="0"/>
              <a:buChar char="•"/>
            </a:pPr>
            <a:endParaRPr lang="de-DE" sz="2000"/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1042988" y="155575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Crowd-Sourcing I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16</a:t>
            </a:fld>
            <a:endParaRPr lang="de-DE" altLang="de-DE"/>
          </a:p>
        </p:txBody>
      </p:sp>
      <p:pic>
        <p:nvPicPr>
          <p:cNvPr id="9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1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403585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>
                <a:latin typeface="Calibri" pitchFamily="34" charset="0"/>
              </a:rPr>
              <a:t>3) Methode und Konzept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2" name="Inhaltsplatzhalter 2"/>
          <p:cNvSpPr>
            <a:spLocks noGrp="1"/>
          </p:cNvSpPr>
          <p:nvPr>
            <p:ph idx="1"/>
          </p:nvPr>
        </p:nvSpPr>
        <p:spPr>
          <a:xfrm>
            <a:off x="1042988" y="2205038"/>
            <a:ext cx="7826375" cy="38496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000" dirty="0" smtClean="0"/>
              <a:t>Wie werden die Daten der </a:t>
            </a:r>
            <a:r>
              <a:rPr lang="de-DE" sz="2000" dirty="0" err="1" smtClean="0"/>
              <a:t>Crowd</a:t>
            </a:r>
            <a:r>
              <a:rPr lang="de-DE" sz="2000" dirty="0" smtClean="0"/>
              <a:t> validiert? </a:t>
            </a:r>
            <a:endParaRPr lang="de-DE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Intrinsisch nach dem Prinzip der unabhängigen Quellen („einmal ist keinmal und zweimal ist immer“)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Durch Kompetenztests nach dem Vorbild des </a:t>
            </a:r>
            <a:r>
              <a:rPr lang="de-DE" sz="2000" dirty="0" err="1"/>
              <a:t>Zooniverse</a:t>
            </a:r>
            <a:r>
              <a:rPr lang="de-DE" sz="2000" dirty="0"/>
              <a:t>-Projekts (https://www.zooniverse.org/)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Bildung einer „</a:t>
            </a:r>
            <a:r>
              <a:rPr lang="de-DE" sz="2000" dirty="0" err="1"/>
              <a:t>community</a:t>
            </a:r>
            <a:r>
              <a:rPr lang="de-DE" sz="2000" dirty="0"/>
              <a:t>“ durch Vergabe von </a:t>
            </a:r>
            <a:r>
              <a:rPr lang="de-DE" sz="2000" dirty="0" err="1"/>
              <a:t>Useraccounts</a:t>
            </a:r>
            <a:endParaRPr lang="de-DE" sz="2000" dirty="0"/>
          </a:p>
          <a:p>
            <a:pPr lvl="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1042988" y="155575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Crowd-Sourcing II: Datenvalidierung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17</a:t>
            </a:fld>
            <a:endParaRPr lang="de-DE" altLang="de-DE"/>
          </a:p>
        </p:txBody>
      </p:sp>
      <p:pic>
        <p:nvPicPr>
          <p:cNvPr id="9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1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95496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>
                <a:latin typeface="Calibri" pitchFamily="34" charset="0"/>
              </a:rPr>
              <a:t>3) Methode und Konzept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2" name="Inhaltsplatzhalter 2"/>
          <p:cNvSpPr>
            <a:spLocks noGrp="1"/>
          </p:cNvSpPr>
          <p:nvPr>
            <p:ph idx="1"/>
          </p:nvPr>
        </p:nvSpPr>
        <p:spPr>
          <a:xfrm>
            <a:off x="1042988" y="2205038"/>
            <a:ext cx="7826375" cy="3849687"/>
          </a:xfrm>
        </p:spPr>
        <p:txBody>
          <a:bodyPr/>
          <a:lstStyle/>
          <a:p>
            <a:r>
              <a:rPr lang="de-DE" sz="2000" smtClean="0"/>
              <a:t>Entwurf</a:t>
            </a:r>
            <a:endParaRPr lang="de-DE" sz="2000"/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683568" y="1555750"/>
            <a:ext cx="7849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Crowd-Sourcing </a:t>
            </a:r>
            <a:r>
              <a:rPr lang="de-DE" altLang="de-DE" sz="2400" b="1">
                <a:solidFill>
                  <a:srgbClr val="006C31"/>
                </a:solidFill>
                <a:latin typeface="Calibri" panose="020F0502020204030204" pitchFamily="34" charset="0"/>
              </a:rPr>
              <a:t>III: Frage aus onomasiologischer Perspektive 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475656" y="2780928"/>
            <a:ext cx="6408067" cy="3288393"/>
            <a:chOff x="684213" y="2395538"/>
            <a:chExt cx="7678737" cy="3674077"/>
          </a:xfrm>
        </p:grpSpPr>
        <p:sp>
          <p:nvSpPr>
            <p:cNvPr id="8" name="AutoShape 5" descr="2Q=="/>
            <p:cNvSpPr>
              <a:spLocks noChangeAspect="1" noChangeArrowheads="1"/>
            </p:cNvSpPr>
            <p:nvPr/>
          </p:nvSpPr>
          <p:spPr bwMode="auto">
            <a:xfrm>
              <a:off x="4419600" y="38989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3122616" y="2395538"/>
              <a:ext cx="3238505" cy="2908300"/>
              <a:chOff x="1967" y="1509"/>
              <a:chExt cx="2040" cy="1832"/>
            </a:xfrm>
          </p:grpSpPr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8" y="1864"/>
                <a:ext cx="1253" cy="1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2200" y="1509"/>
                <a:ext cx="1551" cy="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altLang="de-DE" dirty="0"/>
                  <a:t>Helfen Sie uns!</a:t>
                </a:r>
              </a:p>
              <a:p>
                <a:pPr algn="ctr"/>
                <a:r>
                  <a:rPr lang="de-DE" altLang="de-DE" dirty="0" smtClean="0"/>
                  <a:t>Und </a:t>
                </a:r>
                <a:r>
                  <a:rPr lang="de-DE" altLang="de-DE" dirty="0"/>
                  <a:t>der Wissenschaft!</a:t>
                </a:r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1967" y="2973"/>
                <a:ext cx="2040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altLang="de-DE" smtClean="0"/>
                  <a:t>Wie bezeichnen Sie den Begriff</a:t>
                </a:r>
              </a:p>
              <a:p>
                <a:pPr algn="ctr"/>
                <a:r>
                  <a:rPr lang="de-DE" altLang="de-DE" b="1" smtClean="0"/>
                  <a:t>ALMHÜTTE</a:t>
                </a:r>
                <a:r>
                  <a:rPr lang="de-DE" altLang="de-DE" smtClean="0"/>
                  <a:t>?</a:t>
                </a:r>
                <a:endParaRPr lang="de-DE" altLang="de-DE"/>
              </a:p>
            </p:txBody>
          </p:sp>
        </p:grp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684213" y="5654675"/>
              <a:ext cx="1098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/>
                <a:t>Almhütte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2195513" y="5673725"/>
              <a:ext cx="71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/>
                <a:t>Tegia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3281363" y="5654675"/>
              <a:ext cx="7667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/>
                <a:t>Malga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419600" y="5673726"/>
              <a:ext cx="755285" cy="395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mtClean="0"/>
                <a:t>Hütte</a:t>
              </a:r>
              <a:endParaRPr lang="de-DE" altLang="de-DE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5976938" y="5654675"/>
              <a:ext cx="2386012" cy="36671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DE" altLang="de-DE"/>
                <a:t>Andere Bezeichnung?</a:t>
              </a:r>
            </a:p>
          </p:txBody>
        </p:sp>
      </p:grpSp>
      <p:sp>
        <p:nvSpPr>
          <p:cNvPr id="21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18</a:t>
            </a:fld>
            <a:endParaRPr lang="de-DE" altLang="de-DE"/>
          </a:p>
        </p:txBody>
      </p:sp>
      <p:pic>
        <p:nvPicPr>
          <p:cNvPr id="22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24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  <p:sp>
        <p:nvSpPr>
          <p:cNvPr id="25" name="Rechteck 13"/>
          <p:cNvSpPr>
            <a:spLocks noChangeArrowheads="1"/>
          </p:cNvSpPr>
          <p:nvPr/>
        </p:nvSpPr>
        <p:spPr bwMode="auto">
          <a:xfrm>
            <a:off x="6084168" y="2780928"/>
            <a:ext cx="29523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pPr marL="342900" indent="-342900">
              <a:buFontTx/>
              <a:buChar char="-"/>
            </a:pPr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Webseite</a:t>
            </a:r>
          </a:p>
          <a:p>
            <a:pPr marL="342900" indent="-342900">
              <a:buFontTx/>
              <a:buChar char="-"/>
            </a:pPr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Smartphone App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6429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>
                <a:latin typeface="Calibri" pitchFamily="34" charset="0"/>
              </a:rPr>
              <a:t>3) Methode und Konzept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2" name="Inhaltsplatzhalter 2"/>
          <p:cNvSpPr>
            <a:spLocks noGrp="1"/>
          </p:cNvSpPr>
          <p:nvPr>
            <p:ph idx="1"/>
          </p:nvPr>
        </p:nvSpPr>
        <p:spPr>
          <a:xfrm>
            <a:off x="1042988" y="2205038"/>
            <a:ext cx="7826375" cy="3849687"/>
          </a:xfrm>
        </p:spPr>
        <p:txBody>
          <a:bodyPr/>
          <a:lstStyle/>
          <a:p>
            <a:r>
              <a:rPr lang="de-DE" sz="2000" smtClean="0"/>
              <a:t>Entwurf</a:t>
            </a:r>
            <a:endParaRPr lang="de-DE" sz="2000"/>
          </a:p>
          <a:p>
            <a:pPr lvl="0">
              <a:buFont typeface="Arial" panose="020B0604020202020204" pitchFamily="34" charset="0"/>
              <a:buChar char="•"/>
            </a:pPr>
            <a:endParaRPr lang="de-DE" sz="2000"/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1042988" y="1555750"/>
            <a:ext cx="777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Crowd-Sourcing </a:t>
            </a:r>
            <a:r>
              <a:rPr lang="de-DE" altLang="de-DE" sz="2400" b="1">
                <a:solidFill>
                  <a:srgbClr val="006C31"/>
                </a:solidFill>
                <a:latin typeface="Calibri" panose="020F0502020204030204" pitchFamily="34" charset="0"/>
              </a:rPr>
              <a:t>IV: Frage aus semasiologischer Perspektive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80928"/>
            <a:ext cx="4669829" cy="347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19</a:t>
            </a:fld>
            <a:endParaRPr lang="de-DE" altLang="de-DE"/>
          </a:p>
        </p:txBody>
      </p:sp>
      <p:pic>
        <p:nvPicPr>
          <p:cNvPr id="10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2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  <p:sp>
        <p:nvSpPr>
          <p:cNvPr id="13" name="Textfeld 12"/>
          <p:cNvSpPr txBox="1"/>
          <p:nvPr/>
        </p:nvSpPr>
        <p:spPr>
          <a:xfrm>
            <a:off x="3419872" y="2780928"/>
            <a:ext cx="2088232" cy="8463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b="1" smtClean="0"/>
              <a:t>Che cosa significa la parola</a:t>
            </a:r>
          </a:p>
          <a:p>
            <a:pPr algn="ctr"/>
            <a:r>
              <a:rPr lang="de-DE" sz="1600" b="1">
                <a:solidFill>
                  <a:srgbClr val="FF0000"/>
                </a:solidFill>
              </a:rPr>
              <a:t>m</a:t>
            </a:r>
            <a:r>
              <a:rPr lang="de-DE" sz="1600" b="1" smtClean="0">
                <a:solidFill>
                  <a:srgbClr val="FF0000"/>
                </a:solidFill>
              </a:rPr>
              <a:t>alga</a:t>
            </a:r>
            <a:endParaRPr lang="de-DE" sz="1100" b="1" smtClean="0">
              <a:solidFill>
                <a:srgbClr val="FF0000"/>
              </a:solidFill>
            </a:endParaRPr>
          </a:p>
          <a:p>
            <a:pPr algn="ctr"/>
            <a:r>
              <a:rPr lang="de-DE" sz="1100" b="1" smtClean="0"/>
              <a:t>?</a:t>
            </a:r>
          </a:p>
          <a:p>
            <a:pPr algn="ctr"/>
            <a:r>
              <a:rPr lang="de-DE" sz="1100" b="1" smtClean="0"/>
              <a:t>Clicca sulla foto</a:t>
            </a:r>
            <a:endParaRPr lang="de-DE" sz="1100"/>
          </a:p>
        </p:txBody>
      </p:sp>
      <p:sp>
        <p:nvSpPr>
          <p:cNvPr id="14" name="Textfeld 13"/>
          <p:cNvSpPr txBox="1"/>
          <p:nvPr/>
        </p:nvSpPr>
        <p:spPr>
          <a:xfrm>
            <a:off x="2195736" y="3501008"/>
            <a:ext cx="117875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b="1" smtClean="0"/>
              <a:t>ALMGELÄNDE</a:t>
            </a:r>
            <a:endParaRPr lang="de-DE" sz="1100"/>
          </a:p>
        </p:txBody>
      </p:sp>
      <p:sp>
        <p:nvSpPr>
          <p:cNvPr id="15" name="Textfeld 14"/>
          <p:cNvSpPr txBox="1"/>
          <p:nvPr/>
        </p:nvSpPr>
        <p:spPr>
          <a:xfrm>
            <a:off x="2195736" y="4774268"/>
            <a:ext cx="1178753" cy="2162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b="1" smtClean="0"/>
              <a:t>ALMHÜTTTE</a:t>
            </a:r>
            <a:endParaRPr lang="de-DE" sz="1100"/>
          </a:p>
        </p:txBody>
      </p:sp>
      <p:sp>
        <p:nvSpPr>
          <p:cNvPr id="16" name="Textfeld 15"/>
          <p:cNvSpPr txBox="1"/>
          <p:nvPr/>
        </p:nvSpPr>
        <p:spPr>
          <a:xfrm>
            <a:off x="2190377" y="5680721"/>
            <a:ext cx="117875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b="1" smtClean="0"/>
              <a:t>HERDE</a:t>
            </a:r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110512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2</a:t>
            </a:fld>
            <a:endParaRPr lang="de-DE" altLang="de-DE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 smtClean="0">
                <a:latin typeface="Calibri" pitchFamily="34" charset="0"/>
              </a:rPr>
              <a:t>VerbaAlpina: Projektpräsentation</a:t>
            </a:r>
          </a:p>
        </p:txBody>
      </p:sp>
      <p:pic>
        <p:nvPicPr>
          <p:cNvPr id="16388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Inhaltsplatzhalter 2"/>
          <p:cNvSpPr>
            <a:spLocks noGrp="1"/>
          </p:cNvSpPr>
          <p:nvPr>
            <p:ph idx="1"/>
          </p:nvPr>
        </p:nvSpPr>
        <p:spPr>
          <a:xfrm>
            <a:off x="1042988" y="2205038"/>
            <a:ext cx="7826375" cy="3849687"/>
          </a:xfrm>
        </p:spPr>
        <p:txBody>
          <a:bodyPr/>
          <a:lstStyle/>
          <a:p>
            <a:pPr marL="0" indent="0" eaLnBrk="1" hangingPunct="1"/>
            <a:r>
              <a:rPr lang="it-IT" altLang="de-DE" smtClean="0">
                <a:latin typeface="Calibri" pitchFamily="34" charset="0"/>
              </a:rPr>
              <a:t>1) Grundidee</a:t>
            </a:r>
          </a:p>
          <a:p>
            <a:pPr marL="0" indent="0" eaLnBrk="1" hangingPunct="1"/>
            <a:r>
              <a:rPr lang="it-IT" altLang="de-DE" smtClean="0">
                <a:latin typeface="Calibri" pitchFamily="34" charset="0"/>
              </a:rPr>
              <a:t>2) Eckdaten (administrativ)</a:t>
            </a:r>
          </a:p>
          <a:p>
            <a:pPr marL="0" indent="0" eaLnBrk="1" hangingPunct="1"/>
            <a:r>
              <a:rPr lang="it-IT" altLang="de-DE" smtClean="0">
                <a:latin typeface="Calibri" pitchFamily="34" charset="0"/>
              </a:rPr>
              <a:t>3) Methode und Konzept</a:t>
            </a:r>
          </a:p>
          <a:p>
            <a:pPr lvl="1" eaLnBrk="1" hangingPunct="1">
              <a:buFontTx/>
              <a:buChar char="-"/>
            </a:pPr>
            <a:r>
              <a:rPr lang="it-IT" altLang="de-DE" sz="1800" smtClean="0">
                <a:latin typeface="Calibri" pitchFamily="34" charset="0"/>
              </a:rPr>
              <a:t>Arbeitsschritte</a:t>
            </a:r>
          </a:p>
          <a:p>
            <a:pPr lvl="1" eaLnBrk="1" hangingPunct="1">
              <a:buFontTx/>
              <a:buChar char="-"/>
            </a:pPr>
            <a:r>
              <a:rPr lang="it-IT" altLang="de-DE" sz="1800" smtClean="0">
                <a:latin typeface="Calibri" pitchFamily="34" charset="0"/>
              </a:rPr>
              <a:t>Typisierung</a:t>
            </a:r>
          </a:p>
          <a:p>
            <a:pPr lvl="1" eaLnBrk="1" hangingPunct="1">
              <a:buFontTx/>
              <a:buChar char="-"/>
            </a:pPr>
            <a:r>
              <a:rPr lang="it-IT" altLang="de-DE" sz="1800" smtClean="0">
                <a:latin typeface="Calibri" pitchFamily="34" charset="0"/>
              </a:rPr>
              <a:t>Crowd-Sourcing</a:t>
            </a:r>
          </a:p>
          <a:p>
            <a:pPr marL="0" indent="0" eaLnBrk="1" hangingPunct="1"/>
            <a:r>
              <a:rPr lang="it-IT" altLang="de-DE" smtClean="0">
                <a:latin typeface="Calibri" pitchFamily="34" charset="0"/>
              </a:rPr>
              <a:t>4) Die Technik</a:t>
            </a:r>
          </a:p>
          <a:p>
            <a:pPr marL="0" indent="0" eaLnBrk="1" hangingPunct="1"/>
            <a:r>
              <a:rPr lang="it-IT" altLang="de-DE" smtClean="0">
                <a:latin typeface="Calibri" pitchFamily="34" charset="0"/>
              </a:rPr>
              <a:t>5) Nachhaltigkeit</a:t>
            </a:r>
          </a:p>
        </p:txBody>
      </p:sp>
      <p:sp>
        <p:nvSpPr>
          <p:cNvPr id="16390" name="Rechteck 13"/>
          <p:cNvSpPr>
            <a:spLocks noChangeArrowheads="1"/>
          </p:cNvSpPr>
          <p:nvPr/>
        </p:nvSpPr>
        <p:spPr bwMode="auto">
          <a:xfrm>
            <a:off x="1042988" y="1555750"/>
            <a:ext cx="7489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altLang="de-DE" sz="2400" b="1" smtClean="0">
                <a:solidFill>
                  <a:srgbClr val="006C31"/>
                </a:solidFill>
                <a:latin typeface="Calibri" pitchFamily="34" charset="0"/>
              </a:rPr>
              <a:t>Übersicht</a:t>
            </a:r>
            <a:endParaRPr lang="it-IT" altLang="de-DE" sz="2400" b="1">
              <a:solidFill>
                <a:srgbClr val="006C31"/>
              </a:solidFill>
              <a:latin typeface="Calibri" pitchFamily="34" charset="0"/>
            </a:endParaRPr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3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>
                <a:latin typeface="Calibri" pitchFamily="34" charset="0"/>
              </a:rPr>
              <a:t>3) Methode und Konzept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1042988" y="155575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Crowd-Sourcing V: Datenvalidierung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162324"/>
            <a:ext cx="6408737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243411"/>
            <a:ext cx="63373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13176"/>
            <a:ext cx="3190875" cy="126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20</a:t>
            </a:fld>
            <a:endParaRPr lang="de-DE" altLang="de-DE"/>
          </a:p>
        </p:txBody>
      </p:sp>
      <p:pic>
        <p:nvPicPr>
          <p:cNvPr id="14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6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  <p:sp>
        <p:nvSpPr>
          <p:cNvPr id="17" name="Rechteck 13"/>
          <p:cNvSpPr>
            <a:spLocks noChangeArrowheads="1"/>
          </p:cNvSpPr>
          <p:nvPr/>
        </p:nvSpPr>
        <p:spPr bwMode="auto">
          <a:xfrm>
            <a:off x="5193292" y="1268760"/>
            <a:ext cx="39872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1600" b="1" smtClean="0">
                <a:solidFill>
                  <a:srgbClr val="006C31"/>
                </a:solidFill>
                <a:latin typeface="Calibri" panose="020F0502020204030204" pitchFamily="34" charset="0"/>
              </a:rPr>
              <a:t>„Einmal ist kein Mal und zweimal ist immer!“</a:t>
            </a:r>
            <a:endParaRPr lang="de-DE" altLang="de-DE" sz="16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72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>
                <a:latin typeface="Calibri" pitchFamily="34" charset="0"/>
              </a:rPr>
              <a:t>3) Methode und Konzept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611560" y="1412776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Crowd-Sourcing VI: Datenvalidierung - Kompetenztest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187624" y="2060848"/>
            <a:ext cx="6768752" cy="4176464"/>
            <a:chOff x="1042988" y="1268413"/>
            <a:chExt cx="6805612" cy="50419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1268413"/>
              <a:ext cx="5567363" cy="4167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4356100" y="5805488"/>
              <a:ext cx="34925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>
                  <a:latin typeface="Arial" charset="0"/>
                </a:rPr>
                <a:t>Idee: </a:t>
              </a:r>
              <a:r>
                <a:rPr lang="de-DE" altLang="de-DE" sz="1800">
                  <a:latin typeface="Arial" charset="0"/>
                  <a:hlinkClick r:id="rId3"/>
                </a:rPr>
                <a:t>http://www.galaxyzoo.org/</a:t>
              </a:r>
              <a:r>
                <a:rPr lang="de-DE" altLang="de-DE" sz="1800">
                  <a:latin typeface="Arial" charset="0"/>
                </a:rPr>
                <a:t> </a:t>
              </a: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4292600"/>
              <a:ext cx="3097212" cy="201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21</a:t>
            </a:fld>
            <a:endParaRPr lang="de-DE" altLang="de-DE"/>
          </a:p>
        </p:txBody>
      </p:sp>
      <p:pic>
        <p:nvPicPr>
          <p:cNvPr id="12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6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17772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>
                <a:latin typeface="Calibri" pitchFamily="34" charset="0"/>
              </a:rPr>
              <a:t>3) Methode und Konzept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2" name="Inhaltsplatzhalter 2"/>
          <p:cNvSpPr>
            <a:spLocks noGrp="1"/>
          </p:cNvSpPr>
          <p:nvPr>
            <p:ph idx="1"/>
          </p:nvPr>
        </p:nvSpPr>
        <p:spPr>
          <a:xfrm>
            <a:off x="1042988" y="2205038"/>
            <a:ext cx="7826375" cy="3849687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de-DE" sz="3200" smtClean="0"/>
              <a:t>Datensammlung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e-DE" sz="3200" smtClean="0"/>
              <a:t>Datenpräsentation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e-DE" sz="3200" smtClean="0"/>
              <a:t>Forum für Diskurs zwischen Wissenschaftlern und Laien gleichermaßen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e-DE" sz="3200" smtClean="0"/>
              <a:t>Publikation</a:t>
            </a:r>
            <a:endParaRPr lang="de-DE" sz="3200"/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1042988" y="155575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Multifunktionales </a:t>
            </a:r>
            <a:r>
              <a:rPr lang="de-DE" altLang="de-DE" sz="2400" b="1">
                <a:solidFill>
                  <a:srgbClr val="006C31"/>
                </a:solidFill>
                <a:latin typeface="Calibri" panose="020F0502020204030204" pitchFamily="34" charset="0"/>
              </a:rPr>
              <a:t>Portal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22</a:t>
            </a:fld>
            <a:endParaRPr lang="de-DE" altLang="de-DE"/>
          </a:p>
        </p:txBody>
      </p:sp>
      <p:pic>
        <p:nvPicPr>
          <p:cNvPr id="9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1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324651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 smtClean="0">
                <a:latin typeface="Calibri" pitchFamily="34" charset="0"/>
              </a:rPr>
              <a:t>4) Technik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2" name="Inhaltsplatzhalter 2"/>
          <p:cNvSpPr>
            <a:spLocks noGrp="1"/>
          </p:cNvSpPr>
          <p:nvPr>
            <p:ph idx="1"/>
          </p:nvPr>
        </p:nvSpPr>
        <p:spPr>
          <a:xfrm>
            <a:off x="1042988" y="2205038"/>
            <a:ext cx="7826375" cy="3849687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endParaRPr lang="de-DE" sz="320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de-DE" sz="3200" smtClean="0"/>
              <a:t>Ausschließlich </a:t>
            </a:r>
            <a:r>
              <a:rPr lang="de-DE" sz="3200" b="1" smtClean="0"/>
              <a:t>Webtechnologie</a:t>
            </a:r>
            <a:endParaRPr lang="de-DE" sz="3200" b="1"/>
          </a:p>
          <a:p>
            <a:pPr lvl="0">
              <a:buFont typeface="Arial" panose="020B0604020202020204" pitchFamily="34" charset="0"/>
              <a:buChar char="•"/>
            </a:pPr>
            <a:r>
              <a:rPr lang="de-DE" sz="3200"/>
              <a:t>Backend: MySQL-Datenbank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e-DE" sz="3200"/>
              <a:t>Frontend: Wordpress (PHP)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e-DE" sz="3200"/>
              <a:t>Google Maps (Javascript)</a:t>
            </a:r>
          </a:p>
          <a:p>
            <a:pPr lvl="0">
              <a:buFont typeface="Arial" panose="020B0604020202020204" pitchFamily="34" charset="0"/>
              <a:buChar char="•"/>
            </a:pPr>
            <a:endParaRPr lang="de-DE" sz="2000"/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1042988" y="155575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Die Technik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23</a:t>
            </a:fld>
            <a:endParaRPr lang="de-DE" altLang="de-DE"/>
          </a:p>
        </p:txBody>
      </p:sp>
      <p:pic>
        <p:nvPicPr>
          <p:cNvPr id="9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1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8580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de-DE" smtClean="0">
                <a:latin typeface="Calibri" pitchFamily="34" charset="0"/>
              </a:rPr>
              <a:t>5) Nachhaltigkeit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3" name="Rechteck 13"/>
          <p:cNvSpPr>
            <a:spLocks noChangeArrowheads="1"/>
          </p:cNvSpPr>
          <p:nvPr/>
        </p:nvSpPr>
        <p:spPr bwMode="auto">
          <a:xfrm>
            <a:off x="1042988" y="155575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 b="1" smtClean="0">
                <a:solidFill>
                  <a:srgbClr val="006C31"/>
                </a:solidFill>
                <a:latin typeface="Calibri" panose="020F0502020204030204" pitchFamily="34" charset="0"/>
              </a:rPr>
              <a:t>Nachhaltigkeit (und Nachnutzbarkeit)</a:t>
            </a:r>
            <a:endParaRPr lang="de-DE" altLang="de-DE" sz="2400" b="1" dirty="0">
              <a:solidFill>
                <a:srgbClr val="006C3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1042988" y="2205038"/>
            <a:ext cx="7826375" cy="3849687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de-DE" sz="2000" smtClean="0"/>
              <a:t>Institutionelle </a:t>
            </a:r>
            <a:r>
              <a:rPr lang="de-DE" sz="2000"/>
              <a:t>Einbettung: ITG der LMU; </a:t>
            </a:r>
            <a:r>
              <a:rPr lang="de-DE" sz="2000" smtClean="0"/>
              <a:t>UB; LRZ</a:t>
            </a:r>
            <a:endParaRPr lang="de-DE" sz="2000"/>
          </a:p>
          <a:p>
            <a:pPr lvl="0">
              <a:buFont typeface="Arial" panose="020B0604020202020204" pitchFamily="34" charset="0"/>
              <a:buChar char="•"/>
            </a:pPr>
            <a:r>
              <a:rPr lang="de-DE" sz="2000" smtClean="0"/>
              <a:t>Datenversionierung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e-DE" sz="2000" smtClean="0"/>
              <a:t>Backups </a:t>
            </a:r>
            <a:r>
              <a:rPr lang="de-DE" sz="2000"/>
              <a:t>und </a:t>
            </a:r>
            <a:r>
              <a:rPr lang="de-DE" sz="2000" smtClean="0"/>
              <a:t>Archivierung (z.B</a:t>
            </a:r>
            <a:r>
              <a:rPr lang="de-DE" sz="2000"/>
              <a:t>. </a:t>
            </a:r>
            <a:r>
              <a:rPr lang="de-DE" sz="2000" smtClean="0"/>
              <a:t>Clarin-D, LRZ)</a:t>
            </a:r>
            <a:endParaRPr lang="de-DE" sz="2000"/>
          </a:p>
          <a:p>
            <a:pPr lvl="0">
              <a:buFont typeface="Arial" panose="020B0604020202020204" pitchFamily="34" charset="0"/>
              <a:buChar char="•"/>
            </a:pPr>
            <a:r>
              <a:rPr lang="de-DE" sz="2000"/>
              <a:t>Dokumentation (Rubrik „Methodologie“)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/>
              <a:t>Aufnahme in Kataloge, z.B der DNB (persistente Netz-Adressen)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e-DE" sz="2000" smtClean="0"/>
              <a:t>Probleme </a:t>
            </a:r>
            <a:r>
              <a:rPr lang="de-DE" sz="2000"/>
              <a:t>/ Desiderate: </a:t>
            </a:r>
            <a:r>
              <a:rPr lang="de-DE" sz="2000" smtClean="0"/>
              <a:t>langfristige </a:t>
            </a:r>
            <a:r>
              <a:rPr lang="de-DE" sz="2000"/>
              <a:t>Erhaltung der interaktiven Weboberfläche (Lebensdauer nach Abschluss der Entwicklungsarbeiten ca. 5 Jahre; abhängig von Fortentwicklung der </a:t>
            </a:r>
            <a:r>
              <a:rPr lang="de-DE" sz="2000" smtClean="0"/>
              <a:t>Serversoftware – kein spezifisches VA-Problem)</a:t>
            </a:r>
          </a:p>
          <a:p>
            <a:pPr lvl="0">
              <a:buFont typeface="Arial" panose="020B0604020202020204" pitchFamily="34" charset="0"/>
              <a:buChar char="•"/>
            </a:pPr>
            <a:endParaRPr lang="de-DE" sz="200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24</a:t>
            </a:fld>
            <a:endParaRPr lang="de-DE" altLang="de-DE"/>
          </a:p>
        </p:txBody>
      </p:sp>
      <p:pic>
        <p:nvPicPr>
          <p:cNvPr id="9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2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54504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4102" name="Inhaltsplatzhalter 2"/>
          <p:cNvSpPr>
            <a:spLocks noGrp="1"/>
          </p:cNvSpPr>
          <p:nvPr>
            <p:ph idx="1"/>
          </p:nvPr>
        </p:nvSpPr>
        <p:spPr>
          <a:xfrm>
            <a:off x="611188" y="1407546"/>
            <a:ext cx="7992888" cy="2021454"/>
          </a:xfrm>
        </p:spPr>
        <p:txBody>
          <a:bodyPr/>
          <a:lstStyle/>
          <a:p>
            <a:pPr marL="0" lvl="0" indent="0" algn="ctr"/>
            <a:r>
              <a:rPr lang="de-DE" sz="3200" b="1" dirty="0" smtClean="0"/>
              <a:t>Danke </a:t>
            </a:r>
            <a:r>
              <a:rPr lang="de-DE" sz="3200" b="1" dirty="0" smtClean="0"/>
              <a:t>für Ihre Aufmerksamkeit!</a:t>
            </a:r>
          </a:p>
          <a:p>
            <a:pPr marL="0" lvl="0" indent="0" algn="ctr"/>
            <a:endParaRPr lang="de-DE" sz="3200" dirty="0" smtClean="0"/>
          </a:p>
          <a:p>
            <a:pPr marL="0" lvl="0" indent="0" algn="ctr"/>
            <a:r>
              <a:rPr lang="de-DE" sz="3200" dirty="0" smtClean="0">
                <a:hlinkClick r:id="rId2"/>
              </a:rPr>
              <a:t>www.verba-alpina.gwi.uni-muenchen.de</a:t>
            </a:r>
            <a:endParaRPr lang="de-DE" sz="3200" dirty="0"/>
          </a:p>
          <a:p>
            <a:pPr lvl="0" algn="ctr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25</a:t>
            </a:fld>
            <a:endParaRPr lang="de-DE" altLang="de-DE"/>
          </a:p>
        </p:txBody>
      </p:sp>
      <p:pic>
        <p:nvPicPr>
          <p:cNvPr id="8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0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63" y="3501008"/>
            <a:ext cx="2934072" cy="293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402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latin typeface="Calibri" pitchFamily="34" charset="0"/>
              </a:rPr>
              <a:t>1) </a:t>
            </a:r>
            <a:r>
              <a:rPr lang="it-IT" altLang="de-DE">
                <a:latin typeface="Calibri" pitchFamily="34" charset="0"/>
              </a:rPr>
              <a:t>Grundidee</a:t>
            </a:r>
            <a:endParaRPr lang="de-DE" altLang="de-DE" smtClean="0">
              <a:latin typeface="Calibri" pitchFamily="34" charset="0"/>
            </a:endParaRPr>
          </a:p>
        </p:txBody>
      </p:sp>
      <p:pic>
        <p:nvPicPr>
          <p:cNvPr id="19463" name="Picture 2" descr="Y:\fakultaet13\Romanistik\VerbaAlpina\Vorträge_Tagungen\2015_Oberseminar Romanistik\Informanten V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1412776"/>
            <a:ext cx="6846168" cy="499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5004048" y="4653136"/>
            <a:ext cx="3168352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sz="2000" b="1" smtClean="0">
                <a:solidFill>
                  <a:schemeClr val="bg1"/>
                </a:solidFill>
              </a:rPr>
              <a:t>heterogen</a:t>
            </a:r>
            <a:r>
              <a:rPr lang="de-DE" sz="2000" smtClean="0">
                <a:solidFill>
                  <a:schemeClr val="bg1"/>
                </a:solidFill>
              </a:rPr>
              <a:t>:</a:t>
            </a:r>
          </a:p>
          <a:p>
            <a:r>
              <a:rPr lang="de-DE" sz="2000" smtClean="0">
                <a:solidFill>
                  <a:srgbClr val="FF0000"/>
                </a:solidFill>
              </a:rPr>
              <a:t>Sprachlich</a:t>
            </a:r>
          </a:p>
          <a:p>
            <a:r>
              <a:rPr lang="de-DE" sz="2000" smtClean="0">
                <a:solidFill>
                  <a:schemeClr val="bg1"/>
                </a:solidFill>
              </a:rPr>
              <a:t>Politisch</a:t>
            </a:r>
          </a:p>
          <a:p>
            <a:r>
              <a:rPr lang="de-DE" sz="2000" smtClean="0">
                <a:solidFill>
                  <a:schemeClr val="bg1"/>
                </a:solidFill>
              </a:rPr>
              <a:t>Historisch</a:t>
            </a:r>
          </a:p>
          <a:p>
            <a:r>
              <a:rPr lang="de-DE" sz="2000" smtClean="0">
                <a:solidFill>
                  <a:schemeClr val="bg1"/>
                </a:solidFill>
              </a:rPr>
              <a:t>…</a:t>
            </a: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13" name="Rechteck 13"/>
          <p:cNvSpPr>
            <a:spLocks noChangeArrowheads="1"/>
          </p:cNvSpPr>
          <p:nvPr/>
        </p:nvSpPr>
        <p:spPr bwMode="auto">
          <a:xfrm>
            <a:off x="467544" y="1268760"/>
            <a:ext cx="81374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altLang="de-DE" sz="2400" b="1" smtClean="0">
                <a:solidFill>
                  <a:srgbClr val="006C31"/>
                </a:solidFill>
                <a:latin typeface="Calibri" pitchFamily="34" charset="0"/>
              </a:rPr>
              <a:t>Das Untersuchungsgebiet: Homogen vs. heterogen</a:t>
            </a:r>
            <a:endParaRPr lang="it-IT" altLang="de-DE" sz="2400" b="1">
              <a:solidFill>
                <a:srgbClr val="006C31"/>
              </a:solidFill>
              <a:latin typeface="Calibri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9512" y="1916832"/>
            <a:ext cx="316835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smtClean="0"/>
              <a:t>homogen</a:t>
            </a:r>
            <a:r>
              <a:rPr lang="de-DE" sz="2000" smtClean="0"/>
              <a:t>:</a:t>
            </a:r>
          </a:p>
          <a:p>
            <a:r>
              <a:rPr lang="de-DE" sz="2000" smtClean="0"/>
              <a:t>naturräumlich</a:t>
            </a:r>
          </a:p>
          <a:p>
            <a:r>
              <a:rPr lang="de-DE" sz="2000" smtClean="0"/>
              <a:t>Lebensbedingungen</a:t>
            </a:r>
          </a:p>
          <a:p>
            <a:r>
              <a:rPr lang="de-DE" sz="2000" smtClean="0"/>
              <a:t>Wirtschaftsformen</a:t>
            </a:r>
            <a:endParaRPr lang="de-DE" sz="2000"/>
          </a:p>
          <a:p>
            <a:r>
              <a:rPr lang="de-DE" sz="2000" smtClean="0"/>
              <a:t>…</a:t>
            </a:r>
            <a:endParaRPr lang="de-DE" sz="200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3</a:t>
            </a:fld>
            <a:endParaRPr lang="de-DE" altLang="de-DE"/>
          </a:p>
        </p:txBody>
      </p:sp>
      <p:pic>
        <p:nvPicPr>
          <p:cNvPr id="16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8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107504" y="3284984"/>
            <a:ext cx="2520281" cy="1656184"/>
            <a:chOff x="107504" y="3501008"/>
            <a:chExt cx="2520281" cy="1656184"/>
          </a:xfrm>
        </p:grpSpPr>
        <p:pic>
          <p:nvPicPr>
            <p:cNvPr id="1026" name="Picture 2" descr="alm qu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501008"/>
              <a:ext cx="2514002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467544" y="4941168"/>
              <a:ext cx="216024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800"/>
                <a:t>http://vtg-krems.at/?attachment_id=493</a:t>
              </a:r>
            </a:p>
          </p:txBody>
        </p:sp>
      </p:grpSp>
      <p:pic>
        <p:nvPicPr>
          <p:cNvPr id="19464" name="Picture 3" descr="Y:\fakultaet13\Romanistik\VerbaAlpina\Vorträge_Tagungen\2015_Oberseminar Romanistik\Legende Informanten VA.PNG"/>
          <p:cNvPicPr>
            <a:picLocks noChangeAspect="1" noChangeArrowheads="1"/>
          </p:cNvPicPr>
          <p:nvPr/>
        </p:nvPicPr>
        <p:blipFill rotWithShape="1">
          <a:blip r:embed="rId6"/>
          <a:srcRect l="-4673" t="-20236" r="4673" b="41382"/>
          <a:stretch/>
        </p:blipFill>
        <p:spPr bwMode="auto">
          <a:xfrm>
            <a:off x="7308304" y="2228436"/>
            <a:ext cx="1365250" cy="256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latin typeface="Calibri" pitchFamily="34" charset="0"/>
              </a:rPr>
              <a:t>1) </a:t>
            </a:r>
            <a:r>
              <a:rPr lang="it-IT" altLang="de-DE">
                <a:latin typeface="Calibri" pitchFamily="34" charset="0"/>
              </a:rPr>
              <a:t>Grundidee</a:t>
            </a:r>
            <a:endParaRPr lang="de-DE"/>
          </a:p>
        </p:txBody>
      </p:sp>
      <p:sp>
        <p:nvSpPr>
          <p:cNvPr id="1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4</a:t>
            </a:fld>
            <a:endParaRPr lang="de-DE" altLang="de-DE"/>
          </a:p>
        </p:txBody>
      </p:sp>
      <p:pic>
        <p:nvPicPr>
          <p:cNvPr id="19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21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  <p:sp>
        <p:nvSpPr>
          <p:cNvPr id="17" name="Rechteck 13"/>
          <p:cNvSpPr>
            <a:spLocks noChangeArrowheads="1"/>
          </p:cNvSpPr>
          <p:nvPr/>
        </p:nvSpPr>
        <p:spPr bwMode="auto">
          <a:xfrm>
            <a:off x="2555776" y="2566065"/>
            <a:ext cx="376051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endParaRPr lang="it-IT" altLang="de-DE" sz="2200" b="1" dirty="0">
              <a:solidFill>
                <a:srgbClr val="006C31"/>
              </a:solidFill>
              <a:latin typeface="Calibri" pitchFamily="34" charset="0"/>
            </a:endParaRPr>
          </a:p>
          <a:p>
            <a:pPr algn="ctr" eaLnBrk="0" hangingPunct="0"/>
            <a:r>
              <a:rPr lang="it-IT" altLang="de-DE" sz="4400" b="1" dirty="0" smtClean="0">
                <a:solidFill>
                  <a:srgbClr val="006C31"/>
                </a:solidFill>
                <a:latin typeface="Calibri" pitchFamily="34" charset="0"/>
              </a:rPr>
              <a:t>LEXIK</a:t>
            </a:r>
            <a:endParaRPr lang="it-IT" altLang="de-DE" sz="2200" b="1" dirty="0" smtClean="0">
              <a:solidFill>
                <a:srgbClr val="006C31"/>
              </a:solidFill>
              <a:latin typeface="Calibri" pitchFamily="34" charset="0"/>
            </a:endParaRPr>
          </a:p>
          <a:p>
            <a:pPr algn="ctr" eaLnBrk="0" hangingPunct="0"/>
            <a:endParaRPr lang="it-IT" altLang="de-DE" sz="2200" b="1" dirty="0">
              <a:solidFill>
                <a:srgbClr val="006C31"/>
              </a:solidFill>
              <a:latin typeface="Calibri" pitchFamily="34" charset="0"/>
            </a:endParaRPr>
          </a:p>
        </p:txBody>
      </p:sp>
      <p:sp>
        <p:nvSpPr>
          <p:cNvPr id="27" name="Rechteck 13"/>
          <p:cNvSpPr>
            <a:spLocks noChangeArrowheads="1"/>
          </p:cNvSpPr>
          <p:nvPr/>
        </p:nvSpPr>
        <p:spPr bwMode="auto">
          <a:xfrm>
            <a:off x="2771800" y="1556792"/>
            <a:ext cx="3418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altLang="de-DE" sz="2800" b="1" dirty="0" smtClean="0">
                <a:solidFill>
                  <a:srgbClr val="006C31"/>
                </a:solidFill>
                <a:latin typeface="Calibri" pitchFamily="34" charset="0"/>
              </a:rPr>
              <a:t>Im </a:t>
            </a:r>
            <a:r>
              <a:rPr lang="it-IT" altLang="de-DE" sz="2800" b="1" dirty="0" err="1" smtClean="0">
                <a:solidFill>
                  <a:srgbClr val="006C31"/>
                </a:solidFill>
                <a:latin typeface="Calibri" pitchFamily="34" charset="0"/>
              </a:rPr>
              <a:t>Fokus</a:t>
            </a:r>
            <a:endParaRPr lang="it-IT" altLang="de-DE" sz="2800" b="1" dirty="0">
              <a:solidFill>
                <a:srgbClr val="006C31"/>
              </a:solidFill>
              <a:latin typeface="Calibri" pitchFamily="34" charset="0"/>
            </a:endParaRPr>
          </a:p>
        </p:txBody>
      </p:sp>
      <p:sp>
        <p:nvSpPr>
          <p:cNvPr id="28" name="Rechteck 13"/>
          <p:cNvSpPr>
            <a:spLocks noChangeArrowheads="1"/>
          </p:cNvSpPr>
          <p:nvPr/>
        </p:nvSpPr>
        <p:spPr bwMode="auto">
          <a:xfrm>
            <a:off x="1979712" y="3862209"/>
            <a:ext cx="53285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altLang="de-DE" sz="2200" b="1">
                <a:solidFill>
                  <a:srgbClr val="006C31"/>
                </a:solidFill>
                <a:latin typeface="Calibri" pitchFamily="34" charset="0"/>
              </a:rPr>
              <a:t>Bezeichnung ↔ KONZEPT </a:t>
            </a:r>
            <a:r>
              <a:rPr lang="it-IT" altLang="de-DE" sz="2200" b="1" smtClean="0">
                <a:solidFill>
                  <a:srgbClr val="006C31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it-IT" altLang="de-DE" sz="2200" b="1" smtClean="0">
                <a:solidFill>
                  <a:srgbClr val="006C31"/>
                </a:solidFill>
                <a:latin typeface="Calibri" pitchFamily="34" charset="0"/>
              </a:rPr>
              <a:t>Raum </a:t>
            </a:r>
            <a:r>
              <a:rPr lang="it-IT" altLang="de-DE" sz="2200" b="1">
                <a:solidFill>
                  <a:srgbClr val="006C31"/>
                </a:solidFill>
                <a:latin typeface="Calibri" pitchFamily="34" charset="0"/>
              </a:rPr>
              <a:t>&amp; Zeit</a:t>
            </a:r>
          </a:p>
        </p:txBody>
      </p:sp>
      <p:sp>
        <p:nvSpPr>
          <p:cNvPr id="3" name="Rechteck 2"/>
          <p:cNvSpPr/>
          <p:nvPr/>
        </p:nvSpPr>
        <p:spPr>
          <a:xfrm>
            <a:off x="3463282" y="5137447"/>
            <a:ext cx="2012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it-IT" altLang="de-DE" b="1" smtClean="0">
                <a:solidFill>
                  <a:srgbClr val="006C31"/>
                </a:solidFill>
                <a:latin typeface="Calibri" pitchFamily="34" charset="0"/>
              </a:rPr>
              <a:t>(Phase 1: Almwirtschaft)</a:t>
            </a:r>
            <a:endParaRPr lang="it-IT" altLang="de-DE" b="1">
              <a:solidFill>
                <a:srgbClr val="006C3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818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latin typeface="Calibri" pitchFamily="34" charset="0"/>
              </a:rPr>
              <a:t>1) </a:t>
            </a:r>
            <a:r>
              <a:rPr lang="it-IT" altLang="de-DE">
                <a:latin typeface="Calibri" pitchFamily="34" charset="0"/>
              </a:rPr>
              <a:t>Grundidee</a:t>
            </a:r>
            <a:endParaRPr lang="de-DE"/>
          </a:p>
        </p:txBody>
      </p:sp>
      <p:pic>
        <p:nvPicPr>
          <p:cNvPr id="12" name="Grafik 11"/>
          <p:cNvPicPr/>
          <p:nvPr/>
        </p:nvPicPr>
        <p:blipFill>
          <a:blip r:embed="rId3"/>
          <a:stretch>
            <a:fillRect/>
          </a:stretch>
        </p:blipFill>
        <p:spPr>
          <a:xfrm>
            <a:off x="4067944" y="3284984"/>
            <a:ext cx="4968552" cy="3024336"/>
          </a:xfrm>
          <a:prstGeom prst="rect">
            <a:avLst/>
          </a:prstGeom>
        </p:spPr>
      </p:pic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999599"/>
              </p:ext>
            </p:extLst>
          </p:nvPr>
        </p:nvGraphicFramePr>
        <p:xfrm>
          <a:off x="251520" y="2060848"/>
          <a:ext cx="6120680" cy="108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0340"/>
                <a:gridCol w="3060340"/>
              </a:tblGrid>
              <a:tr h="27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</a:rPr>
                        <a:t>Bezeichnung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</a:rPr>
                        <a:t>KONZEPT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</a:rPr>
                        <a:t>malga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highlight>
                            <a:srgbClr val="FF0000"/>
                          </a:highlight>
                        </a:rPr>
                        <a:t>ALM</a:t>
                      </a:r>
                      <a:endParaRPr lang="de-DE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</a:rPr>
                        <a:t>malga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highlight>
                            <a:srgbClr val="0000FF"/>
                          </a:highlight>
                        </a:rPr>
                        <a:t>ALMHÜTTE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effectLst/>
                        </a:rPr>
                        <a:t>malga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highlight>
                            <a:srgbClr val="00FF00"/>
                          </a:highlight>
                        </a:rPr>
                        <a:t>KUHHERDE</a:t>
                      </a:r>
                      <a:endParaRPr lang="de-DE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7524328" y="5301208"/>
            <a:ext cx="7200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smtClean="0"/>
              <a:t>malga</a:t>
            </a:r>
            <a:endParaRPr lang="de-DE" b="1"/>
          </a:p>
        </p:txBody>
      </p:sp>
      <p:sp>
        <p:nvSpPr>
          <p:cNvPr id="1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5</a:t>
            </a:fld>
            <a:endParaRPr lang="de-DE" altLang="de-DE"/>
          </a:p>
        </p:txBody>
      </p:sp>
      <p:pic>
        <p:nvPicPr>
          <p:cNvPr id="19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21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  <p:grpSp>
        <p:nvGrpSpPr>
          <p:cNvPr id="22" name="Gruppieren 21"/>
          <p:cNvGrpSpPr/>
          <p:nvPr/>
        </p:nvGrpSpPr>
        <p:grpSpPr>
          <a:xfrm>
            <a:off x="107504" y="4581128"/>
            <a:ext cx="3960103" cy="677108"/>
            <a:chOff x="323528" y="4581128"/>
            <a:chExt cx="3960103" cy="677108"/>
          </a:xfrm>
        </p:grpSpPr>
        <p:sp>
          <p:nvSpPr>
            <p:cNvPr id="23" name="Textfeld 22"/>
            <p:cNvSpPr txBox="1"/>
            <p:nvPr/>
          </p:nvSpPr>
          <p:spPr>
            <a:xfrm>
              <a:off x="323528" y="4581128"/>
              <a:ext cx="2952328" cy="6771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smtClean="0"/>
                <a:t>Georeferenzierung </a:t>
              </a:r>
              <a:r>
                <a:rPr lang="de-DE" smtClean="0">
                  <a:sym typeface="Wingdings" panose="05000000000000000000" pitchFamily="2" charset="2"/>
                </a:rPr>
                <a:t> Verteilung im Raum</a:t>
              </a:r>
              <a:endParaRPr lang="de-DE"/>
            </a:p>
          </p:txBody>
        </p:sp>
        <p:sp>
          <p:nvSpPr>
            <p:cNvPr id="24" name="Pfeil nach rechts 23"/>
            <p:cNvSpPr/>
            <p:nvPr/>
          </p:nvSpPr>
          <p:spPr bwMode="auto">
            <a:xfrm>
              <a:off x="3275519" y="4797152"/>
              <a:ext cx="1008112" cy="288032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MU CompatilFact" pitchFamily="2" charset="0"/>
              </a:endParaRPr>
            </a:p>
          </p:txBody>
        </p:sp>
      </p:grpSp>
      <p:cxnSp>
        <p:nvCxnSpPr>
          <p:cNvPr id="25" name="Gerade Verbindung mit Pfeil 24"/>
          <p:cNvCxnSpPr>
            <a:stCxn id="14" idx="2"/>
            <a:endCxn id="23" idx="0"/>
          </p:cNvCxnSpPr>
          <p:nvPr/>
        </p:nvCxnSpPr>
        <p:spPr bwMode="auto">
          <a:xfrm flipH="1">
            <a:off x="1583668" y="3140968"/>
            <a:ext cx="1728192" cy="144016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Rechteck 13"/>
          <p:cNvSpPr>
            <a:spLocks noChangeArrowheads="1"/>
          </p:cNvSpPr>
          <p:nvPr/>
        </p:nvSpPr>
        <p:spPr bwMode="auto">
          <a:xfrm>
            <a:off x="-14519" y="1380877"/>
            <a:ext cx="107291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altLang="de-DE" sz="2200" b="1" smtClean="0">
                <a:solidFill>
                  <a:srgbClr val="006C31"/>
                </a:solidFill>
                <a:latin typeface="Calibri" pitchFamily="34" charset="0"/>
              </a:rPr>
              <a:t>Semasiologische Perspektive, georeferenziert: Bezeichnung </a:t>
            </a:r>
            <a:r>
              <a:rPr lang="it-IT" altLang="de-DE" sz="2200" b="1" smtClean="0">
                <a:solidFill>
                  <a:srgbClr val="006C31"/>
                </a:solidFill>
                <a:latin typeface="Calibri" pitchFamily="34" charset="0"/>
                <a:sym typeface="Wingdings" panose="05000000000000000000" pitchFamily="2" charset="2"/>
              </a:rPr>
              <a:t> KONZEPT</a:t>
            </a:r>
            <a:endParaRPr lang="it-IT" altLang="de-DE" sz="2200" b="1">
              <a:solidFill>
                <a:srgbClr val="006C31"/>
              </a:solidFill>
              <a:latin typeface="Calibri" pitchFamily="34" charset="0"/>
            </a:endParaRPr>
          </a:p>
        </p:txBody>
      </p:sp>
      <p:sp>
        <p:nvSpPr>
          <p:cNvPr id="16" name="Rechteck 13"/>
          <p:cNvSpPr>
            <a:spLocks noChangeArrowheads="1"/>
          </p:cNvSpPr>
          <p:nvPr/>
        </p:nvSpPr>
        <p:spPr bwMode="auto">
          <a:xfrm>
            <a:off x="6732240" y="2204864"/>
            <a:ext cx="23042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altLang="de-DE" sz="2200" b="1" smtClean="0">
                <a:solidFill>
                  <a:srgbClr val="006C31"/>
                </a:solidFill>
                <a:latin typeface="Calibri" pitchFamily="34" charset="0"/>
              </a:rPr>
              <a:t>Vergleich:</a:t>
            </a:r>
          </a:p>
          <a:p>
            <a:pPr eaLnBrk="0" hangingPunct="0"/>
            <a:r>
              <a:rPr lang="it-IT" altLang="de-DE" sz="2200" b="1" smtClean="0">
                <a:solidFill>
                  <a:srgbClr val="006C31"/>
                </a:solidFill>
                <a:latin typeface="Calibri" pitchFamily="34" charset="0"/>
              </a:rPr>
              <a:t>Lexikon</a:t>
            </a:r>
            <a:endParaRPr lang="it-IT" altLang="de-DE" sz="2200" b="1">
              <a:solidFill>
                <a:srgbClr val="006C3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7814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latin typeface="Calibri" pitchFamily="34" charset="0"/>
              </a:rPr>
              <a:t>1) </a:t>
            </a:r>
            <a:r>
              <a:rPr lang="it-IT" altLang="de-DE">
                <a:latin typeface="Calibri" pitchFamily="34" charset="0"/>
              </a:rPr>
              <a:t>Grundidee</a:t>
            </a:r>
            <a:endParaRPr lang="de-DE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600883"/>
              </p:ext>
            </p:extLst>
          </p:nvPr>
        </p:nvGraphicFramePr>
        <p:xfrm>
          <a:off x="179512" y="1916832"/>
          <a:ext cx="5472608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6304"/>
                <a:gridCol w="2736304"/>
              </a:tblGrid>
              <a:tr h="244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smtClean="0">
                          <a:solidFill>
                            <a:schemeClr val="tx1"/>
                          </a:solidFill>
                          <a:effectLst/>
                        </a:rPr>
                        <a:t>KONZEPT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smtClean="0">
                          <a:solidFill>
                            <a:schemeClr val="tx1"/>
                          </a:solidFill>
                          <a:effectLst/>
                        </a:rPr>
                        <a:t>Bezeichnung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smtClean="0">
                          <a:solidFill>
                            <a:schemeClr val="tx1"/>
                          </a:solidFill>
                          <a:effectLst/>
                        </a:rPr>
                        <a:t>ALMHÜTTE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bait</a:t>
                      </a:r>
                      <a:r>
                        <a:rPr lang="de-DE" sz="1600" baseline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(romanisch, maskulin)</a:t>
                      </a:r>
                      <a:endParaRPr lang="de-DE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smtClean="0">
                          <a:solidFill>
                            <a:schemeClr val="tx1"/>
                          </a:solidFill>
                          <a:effectLst/>
                        </a:rPr>
                        <a:t>ALMHÜTTE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baita</a:t>
                      </a:r>
                      <a:r>
                        <a:rPr lang="de-DE" sz="1600" baseline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(romanisch, feminin)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smtClean="0">
                          <a:solidFill>
                            <a:schemeClr val="tx1"/>
                          </a:solidFill>
                          <a:effectLst/>
                        </a:rPr>
                        <a:t>ALMHÜTTE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aseline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cascina (romanisch, f)</a:t>
                      </a:r>
                      <a:endParaRPr lang="de-DE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smtClean="0">
                          <a:solidFill>
                            <a:schemeClr val="tx1"/>
                          </a:solidFill>
                          <a:effectLst/>
                        </a:rPr>
                        <a:t>ALMHÜTTE</a:t>
                      </a:r>
                      <a:endParaRPr lang="de-DE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aseline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malga (romanisch, f)</a:t>
                      </a:r>
                      <a:endParaRPr lang="de-DE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3" name="Gruppieren 2"/>
          <p:cNvGrpSpPr/>
          <p:nvPr/>
        </p:nvGrpSpPr>
        <p:grpSpPr>
          <a:xfrm>
            <a:off x="4355976" y="3501008"/>
            <a:ext cx="4320480" cy="2880320"/>
            <a:chOff x="2627784" y="3501008"/>
            <a:chExt cx="4320480" cy="2880320"/>
          </a:xfrm>
        </p:grpSpPr>
        <p:pic>
          <p:nvPicPr>
            <p:cNvPr id="10" name="Grafik 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627784" y="3501008"/>
              <a:ext cx="4320480" cy="288032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5" name="Textfeld 14"/>
            <p:cNvSpPr txBox="1"/>
            <p:nvPr/>
          </p:nvSpPr>
          <p:spPr>
            <a:xfrm>
              <a:off x="5004048" y="5877272"/>
              <a:ext cx="122413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b="1" smtClean="0"/>
                <a:t>ALMHÜTTE</a:t>
              </a:r>
              <a:endParaRPr lang="de-DE" b="1"/>
            </a:p>
          </p:txBody>
        </p:sp>
      </p:grpSp>
      <p:sp>
        <p:nvSpPr>
          <p:cNvPr id="11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6</a:t>
            </a:fld>
            <a:endParaRPr lang="de-DE" altLang="de-DE"/>
          </a:p>
        </p:txBody>
      </p:sp>
      <p:pic>
        <p:nvPicPr>
          <p:cNvPr id="12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7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323528" y="4581128"/>
            <a:ext cx="3960103" cy="677108"/>
            <a:chOff x="323528" y="4581128"/>
            <a:chExt cx="3960103" cy="677108"/>
          </a:xfrm>
        </p:grpSpPr>
        <p:sp>
          <p:nvSpPr>
            <p:cNvPr id="18" name="Textfeld 17"/>
            <p:cNvSpPr txBox="1"/>
            <p:nvPr/>
          </p:nvSpPr>
          <p:spPr>
            <a:xfrm>
              <a:off x="323528" y="4581128"/>
              <a:ext cx="2952328" cy="6771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smtClean="0"/>
                <a:t>Georeferenzierung </a:t>
              </a:r>
              <a:r>
                <a:rPr lang="de-DE" smtClean="0">
                  <a:sym typeface="Wingdings" panose="05000000000000000000" pitchFamily="2" charset="2"/>
                </a:rPr>
                <a:t> Verteilung im Raum</a:t>
              </a:r>
              <a:endParaRPr lang="de-DE"/>
            </a:p>
          </p:txBody>
        </p:sp>
        <p:sp>
          <p:nvSpPr>
            <p:cNvPr id="7" name="Pfeil nach rechts 6"/>
            <p:cNvSpPr/>
            <p:nvPr/>
          </p:nvSpPr>
          <p:spPr bwMode="auto">
            <a:xfrm>
              <a:off x="3275519" y="4797152"/>
              <a:ext cx="1008112" cy="288032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MU CompatilFact" pitchFamily="2" charset="0"/>
              </a:endParaRPr>
            </a:p>
          </p:txBody>
        </p:sp>
      </p:grpSp>
      <p:sp>
        <p:nvSpPr>
          <p:cNvPr id="19" name="Rechteck 13"/>
          <p:cNvSpPr>
            <a:spLocks noChangeArrowheads="1"/>
          </p:cNvSpPr>
          <p:nvPr/>
        </p:nvSpPr>
        <p:spPr bwMode="auto">
          <a:xfrm>
            <a:off x="0" y="1268760"/>
            <a:ext cx="107291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altLang="de-DE" sz="2200" b="1">
                <a:solidFill>
                  <a:srgbClr val="006C31"/>
                </a:solidFill>
                <a:latin typeface="Calibri" pitchFamily="34" charset="0"/>
              </a:rPr>
              <a:t>Onomasiologische </a:t>
            </a:r>
            <a:r>
              <a:rPr lang="it-IT" altLang="de-DE" sz="2200" b="1" smtClean="0">
                <a:solidFill>
                  <a:srgbClr val="006C31"/>
                </a:solidFill>
                <a:latin typeface="Calibri" pitchFamily="34" charset="0"/>
              </a:rPr>
              <a:t>Perspektive, georeferenziert: </a:t>
            </a:r>
            <a:r>
              <a:rPr lang="it-IT" altLang="de-DE" sz="2200" b="1">
                <a:solidFill>
                  <a:srgbClr val="006C31"/>
                </a:solidFill>
                <a:latin typeface="Calibri" pitchFamily="34" charset="0"/>
              </a:rPr>
              <a:t>KONZEPT </a:t>
            </a:r>
            <a:r>
              <a:rPr lang="it-IT" altLang="de-DE" sz="2200" b="1" smtClean="0">
                <a:solidFill>
                  <a:srgbClr val="006C31"/>
                </a:solidFill>
                <a:latin typeface="Calibri" pitchFamily="34" charset="0"/>
                <a:sym typeface="Wingdings" panose="05000000000000000000" pitchFamily="2" charset="2"/>
              </a:rPr>
              <a:t></a:t>
            </a:r>
            <a:r>
              <a:rPr lang="it-IT" altLang="de-DE" sz="2200" b="1" smtClean="0">
                <a:solidFill>
                  <a:srgbClr val="006C31"/>
                </a:solidFill>
                <a:latin typeface="Calibri" pitchFamily="34" charset="0"/>
              </a:rPr>
              <a:t> </a:t>
            </a:r>
            <a:r>
              <a:rPr lang="it-IT" altLang="de-DE" sz="2200" b="1">
                <a:solidFill>
                  <a:srgbClr val="006C31"/>
                </a:solidFill>
                <a:latin typeface="Calibri" pitchFamily="34" charset="0"/>
              </a:rPr>
              <a:t>Bezeichnung</a:t>
            </a:r>
          </a:p>
        </p:txBody>
      </p:sp>
      <p:cxnSp>
        <p:nvCxnSpPr>
          <p:cNvPr id="20" name="Gerade Verbindung mit Pfeil 19"/>
          <p:cNvCxnSpPr>
            <a:stCxn id="14" idx="2"/>
          </p:cNvCxnSpPr>
          <p:nvPr/>
        </p:nvCxnSpPr>
        <p:spPr bwMode="auto">
          <a:xfrm flipH="1">
            <a:off x="1583668" y="3318912"/>
            <a:ext cx="1332148" cy="126221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Rechteck 13"/>
          <p:cNvSpPr>
            <a:spLocks noChangeArrowheads="1"/>
          </p:cNvSpPr>
          <p:nvPr/>
        </p:nvSpPr>
        <p:spPr bwMode="auto">
          <a:xfrm>
            <a:off x="6156176" y="2204864"/>
            <a:ext cx="23042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altLang="de-DE" sz="2200" b="1" smtClean="0">
                <a:solidFill>
                  <a:srgbClr val="006C31"/>
                </a:solidFill>
                <a:latin typeface="Calibri" pitchFamily="34" charset="0"/>
              </a:rPr>
              <a:t>Vergleich: Sprachatlas</a:t>
            </a:r>
            <a:endParaRPr lang="it-IT" altLang="de-DE" sz="2200" b="1">
              <a:solidFill>
                <a:srgbClr val="006C3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00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60977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ile:Rotzschlucht Käsekell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768" y="3789040"/>
            <a:ext cx="1507577" cy="113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latin typeface="Calibri" pitchFamily="34" charset="0"/>
              </a:rPr>
              <a:t>1) </a:t>
            </a:r>
            <a:r>
              <a:rPr lang="it-IT" altLang="de-DE">
                <a:latin typeface="Calibri" pitchFamily="34" charset="0"/>
              </a:rPr>
              <a:t>Grundidee</a:t>
            </a:r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3059832" y="3140968"/>
            <a:ext cx="2664296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smtClean="0"/>
              <a:t>Bezeichnung</a:t>
            </a:r>
          </a:p>
          <a:p>
            <a:pPr algn="ctr"/>
            <a:r>
              <a:rPr lang="de-DE" smtClean="0"/>
              <a:t>(morphologischer Typ: </a:t>
            </a:r>
            <a:r>
              <a:rPr lang="de-DE" sz="2400" u="sng" smtClean="0"/>
              <a:t>grotta</a:t>
            </a:r>
            <a:r>
              <a:rPr lang="de-DE" smtClean="0"/>
              <a:t> [„</a:t>
            </a:r>
            <a:r>
              <a:rPr lang="de-DE" b="1" smtClean="0"/>
              <a:t>kr</a:t>
            </a:r>
            <a:r>
              <a:rPr lang="de-DE" b="1"/>
              <a:t>ˈ</a:t>
            </a:r>
            <a:r>
              <a:rPr lang="de-DE" b="1" smtClean="0"/>
              <a:t>ɔta“, </a:t>
            </a:r>
            <a:r>
              <a:rPr lang="it-IT"/>
              <a:t>AIS 1192_2, </a:t>
            </a:r>
            <a:r>
              <a:rPr lang="it-IT" smtClean="0"/>
              <a:t>143, Ala </a:t>
            </a:r>
            <a:r>
              <a:rPr lang="it-IT"/>
              <a:t>di </a:t>
            </a:r>
            <a:r>
              <a:rPr lang="it-IT" smtClean="0"/>
              <a:t>Stura]</a:t>
            </a:r>
            <a:r>
              <a:rPr lang="de-DE" smtClean="0"/>
              <a:t>)</a:t>
            </a:r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6516216" y="1916832"/>
            <a:ext cx="216024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smtClean="0"/>
              <a:t>KONZEPT</a:t>
            </a:r>
          </a:p>
          <a:p>
            <a:pPr algn="ctr"/>
            <a:r>
              <a:rPr lang="de-DE"/>
              <a:t>(immateriell: </a:t>
            </a:r>
            <a:r>
              <a:rPr lang="de-DE" u="sng"/>
              <a:t>MILCH- UND KÄSEKELLER, SEPARATES HÄUSCHEN</a:t>
            </a:r>
            <a:r>
              <a:rPr lang="de-DE"/>
              <a:t>)</a:t>
            </a:r>
          </a:p>
        </p:txBody>
      </p:sp>
      <p:cxnSp>
        <p:nvCxnSpPr>
          <p:cNvPr id="7" name="Gerade Verbindung mit Pfeil 6"/>
          <p:cNvCxnSpPr/>
          <p:nvPr/>
        </p:nvCxnSpPr>
        <p:spPr bwMode="auto">
          <a:xfrm flipV="1">
            <a:off x="5724128" y="2636912"/>
            <a:ext cx="792088" cy="50405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7</a:t>
            </a:fld>
            <a:endParaRPr lang="de-DE" altLang="de-DE"/>
          </a:p>
        </p:txBody>
      </p:sp>
      <p:pic>
        <p:nvPicPr>
          <p:cNvPr id="18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20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  <p:sp>
        <p:nvSpPr>
          <p:cNvPr id="22" name="Rechteck 13"/>
          <p:cNvSpPr>
            <a:spLocks noChangeArrowheads="1"/>
          </p:cNvSpPr>
          <p:nvPr/>
        </p:nvSpPr>
        <p:spPr bwMode="auto">
          <a:xfrm>
            <a:off x="0" y="1268760"/>
            <a:ext cx="107291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altLang="de-DE" sz="2200" b="1">
                <a:solidFill>
                  <a:srgbClr val="006C31"/>
                </a:solidFill>
                <a:latin typeface="Calibri" pitchFamily="34" charset="0"/>
              </a:rPr>
              <a:t>Die „dritte Dimension“: Die Sache / Der Referent / Das konkrete Objekt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5148064" y="4347681"/>
            <a:ext cx="3672408" cy="1458744"/>
            <a:chOff x="3779912" y="4293096"/>
            <a:chExt cx="3672408" cy="1458744"/>
          </a:xfrm>
        </p:grpSpPr>
        <p:grpSp>
          <p:nvGrpSpPr>
            <p:cNvPr id="3" name="Gruppieren 2"/>
            <p:cNvGrpSpPr/>
            <p:nvPr/>
          </p:nvGrpSpPr>
          <p:grpSpPr>
            <a:xfrm>
              <a:off x="3779912" y="4293096"/>
              <a:ext cx="1700570" cy="1413738"/>
              <a:chOff x="3367349" y="4293096"/>
              <a:chExt cx="1700570" cy="1413738"/>
            </a:xfrm>
          </p:grpSpPr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002" t="14706" r="43830" b="33390"/>
              <a:stretch/>
            </p:blipFill>
            <p:spPr bwMode="auto">
              <a:xfrm>
                <a:off x="3419872" y="4293096"/>
                <a:ext cx="1648047" cy="1233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412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 Box 5"/>
              <p:cNvSpPr txBox="1">
                <a:spLocks noChangeArrowheads="1"/>
              </p:cNvSpPr>
              <p:nvPr/>
            </p:nvSpPr>
            <p:spPr bwMode="auto">
              <a:xfrm>
                <a:off x="3367349" y="5445224"/>
                <a:ext cx="1532792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412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mbria" pitchFamily="18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mbria" pitchFamily="18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mbria" pitchFamily="18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mbria" pitchFamily="18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mbria" pitchFamily="18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mbria" pitchFamily="18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mbria" pitchFamily="18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mbria" pitchFamily="18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mbria" pitchFamily="18" charset="0"/>
                    <a:cs typeface="Arial" charset="0"/>
                  </a:defRPr>
                </a:lvl9pPr>
              </a:lstStyle>
              <a:p>
                <a:r>
                  <a:rPr lang="de-DE" altLang="de-DE" sz="1100" smtClean="0">
                    <a:latin typeface="Calibri" pitchFamily="34" charset="0"/>
                  </a:rPr>
                  <a:t>Foto</a:t>
                </a:r>
                <a:r>
                  <a:rPr lang="de-DE" altLang="de-DE" sz="1100">
                    <a:latin typeface="Calibri" pitchFamily="34" charset="0"/>
                  </a:rPr>
                  <a:t>: Claudine Remacle</a:t>
                </a:r>
              </a:p>
            </p:txBody>
          </p:sp>
        </p:grpSp>
        <p:sp>
          <p:nvSpPr>
            <p:cNvPr id="15" name="Textfeld 14"/>
            <p:cNvSpPr txBox="1"/>
            <p:nvPr/>
          </p:nvSpPr>
          <p:spPr>
            <a:xfrm>
              <a:off x="5292080" y="5013176"/>
              <a:ext cx="2160240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smtClean="0"/>
                <a:t>Referent</a:t>
              </a:r>
            </a:p>
            <a:p>
              <a:pPr algn="ctr"/>
              <a:r>
                <a:rPr lang="de-DE" dirty="0" smtClean="0"/>
                <a:t>(materiell; konkrete, individuelle Instanz)</a:t>
              </a:r>
              <a:endParaRPr lang="de-DE" dirty="0"/>
            </a:p>
          </p:txBody>
        </p:sp>
      </p:grpSp>
      <p:cxnSp>
        <p:nvCxnSpPr>
          <p:cNvPr id="21" name="Gerade Verbindung mit Pfeil 20"/>
          <p:cNvCxnSpPr>
            <a:stCxn id="12" idx="2"/>
          </p:cNvCxnSpPr>
          <p:nvPr/>
        </p:nvCxnSpPr>
        <p:spPr bwMode="auto">
          <a:xfrm flipH="1">
            <a:off x="6156176" y="3086383"/>
            <a:ext cx="1440160" cy="156675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Gerade Verbindung mit Pfeil 15"/>
          <p:cNvCxnSpPr>
            <a:stCxn id="11" idx="2"/>
          </p:cNvCxnSpPr>
          <p:nvPr/>
        </p:nvCxnSpPr>
        <p:spPr bwMode="auto">
          <a:xfrm>
            <a:off x="4391980" y="4248964"/>
            <a:ext cx="1044116" cy="5481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Ellipse 33"/>
          <p:cNvSpPr/>
          <p:nvPr/>
        </p:nvSpPr>
        <p:spPr bwMode="auto">
          <a:xfrm>
            <a:off x="2422393" y="3541117"/>
            <a:ext cx="288032" cy="288032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MU CompatilFact" pitchFamily="2" charset="0"/>
            </a:endParaRPr>
          </a:p>
        </p:txBody>
      </p:sp>
      <p:cxnSp>
        <p:nvCxnSpPr>
          <p:cNvPr id="36" name="Gerade Verbindung 35"/>
          <p:cNvCxnSpPr>
            <a:stCxn id="34" idx="6"/>
            <a:endCxn id="11" idx="1"/>
          </p:cNvCxnSpPr>
          <p:nvPr/>
        </p:nvCxnSpPr>
        <p:spPr bwMode="auto">
          <a:xfrm>
            <a:off x="2710425" y="3685133"/>
            <a:ext cx="349407" cy="9833"/>
          </a:xfrm>
          <a:prstGeom prst="line">
            <a:avLst/>
          </a:prstGeom>
          <a:noFill/>
          <a:ln w="857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31481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latin typeface="Calibri" pitchFamily="34" charset="0"/>
              </a:rPr>
              <a:t>1</a:t>
            </a:r>
            <a:r>
              <a:rPr lang="de-DE" altLang="de-DE">
                <a:latin typeface="Calibri" pitchFamily="34" charset="0"/>
              </a:rPr>
              <a:t>) </a:t>
            </a:r>
            <a:r>
              <a:rPr lang="it-IT" altLang="de-DE">
                <a:latin typeface="Calibri" pitchFamily="34" charset="0"/>
              </a:rPr>
              <a:t>Grundidee</a:t>
            </a:r>
            <a:endParaRPr lang="de-DE" altLang="de-DE" smtClean="0">
              <a:latin typeface="Calibri" pitchFamily="34" charset="0"/>
            </a:endParaRPr>
          </a:p>
        </p:txBody>
      </p:sp>
      <p:sp>
        <p:nvSpPr>
          <p:cNvPr id="43012" name="Rechteck 13"/>
          <p:cNvSpPr>
            <a:spLocks noChangeArrowheads="1"/>
          </p:cNvSpPr>
          <p:nvPr/>
        </p:nvSpPr>
        <p:spPr bwMode="auto">
          <a:xfrm>
            <a:off x="1042988" y="1555750"/>
            <a:ext cx="7489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altLang="de-DE" sz="2400" b="1" smtClean="0">
                <a:solidFill>
                  <a:srgbClr val="006C31"/>
                </a:solidFill>
                <a:latin typeface="Calibri" pitchFamily="34" charset="0"/>
              </a:rPr>
              <a:t>Mediathek (Sammlung von Referenten)</a:t>
            </a:r>
            <a:endParaRPr lang="it-IT" altLang="de-DE" sz="2400" b="1">
              <a:solidFill>
                <a:srgbClr val="006C31"/>
              </a:solidFill>
              <a:latin typeface="Calibri" pitchFamily="34" charset="0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83568" y="2205038"/>
            <a:ext cx="8280920" cy="3849687"/>
          </a:xfrm>
        </p:spPr>
        <p:txBody>
          <a:bodyPr/>
          <a:lstStyle/>
          <a:p>
            <a:pPr eaLnBrk="1" hangingPunct="1">
              <a:buFontTx/>
              <a:buChar char="-"/>
              <a:defRPr/>
            </a:pPr>
            <a:r>
              <a:rPr lang="it-IT" altLang="de-DE" smtClean="0">
                <a:latin typeface="Calibri" panose="020F0502020204030204" pitchFamily="34" charset="0"/>
              </a:rPr>
              <a:t>Sammlung von Abbildungen zu KONZEPTEN von </a:t>
            </a:r>
            <a:r>
              <a:rPr lang="it-IT" altLang="de-DE" dirty="0" err="1" smtClean="0">
                <a:latin typeface="Calibri" panose="020F0502020204030204" pitchFamily="34" charset="0"/>
              </a:rPr>
              <a:t>VerbaAlpina</a:t>
            </a:r>
            <a:endParaRPr lang="it-IT" altLang="de-DE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it-IT" altLang="de-DE" smtClean="0">
                <a:latin typeface="Calibri" panose="020F0502020204030204" pitchFamily="34" charset="0"/>
              </a:rPr>
              <a:t>Systematische Verknüpfung der Bilder über Bezeichnungen mit KONZEPTEN</a:t>
            </a:r>
            <a:endParaRPr lang="de-CH" altLang="de-DE" dirty="0" smtClean="0">
              <a:latin typeface="Calibri" panose="020F0502020204030204" pitchFamily="34" charset="0"/>
            </a:endParaRPr>
          </a:p>
        </p:txBody>
      </p:sp>
      <p:pic>
        <p:nvPicPr>
          <p:cNvPr id="43015" name="Picture 2" descr="Y:\fakultaet13\Romanistik\VerbaAlpina\Vorträge_Tagungen\2015_Oberseminar Romanistik\mediathe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760" y="3717032"/>
            <a:ext cx="4175993" cy="246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8</a:t>
            </a:fld>
            <a:endParaRPr lang="de-DE" altLang="de-DE"/>
          </a:p>
        </p:txBody>
      </p:sp>
      <p:pic>
        <p:nvPicPr>
          <p:cNvPr id="12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4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71573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hteck 13"/>
          <p:cNvSpPr>
            <a:spLocks noChangeArrowheads="1"/>
          </p:cNvSpPr>
          <p:nvPr/>
        </p:nvSpPr>
        <p:spPr bwMode="auto">
          <a:xfrm>
            <a:off x="539552" y="1323975"/>
            <a:ext cx="8137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altLang="de-DE" sz="2400" b="1" smtClean="0">
                <a:solidFill>
                  <a:srgbClr val="006C31"/>
                </a:solidFill>
                <a:latin typeface="Calibri" pitchFamily="34" charset="0"/>
              </a:rPr>
              <a:t>Erweiterter Kontext: Sprachexterne Daten (z.B. Geschichte)</a:t>
            </a:r>
            <a:endParaRPr lang="it-IT" altLang="de-DE" sz="2400" b="1">
              <a:solidFill>
                <a:srgbClr val="006C31"/>
              </a:solidFill>
              <a:latin typeface="Calibri" pitchFamily="34" charset="0"/>
            </a:endParaRPr>
          </a:p>
        </p:txBody>
      </p:sp>
      <p:sp>
        <p:nvSpPr>
          <p:cNvPr id="11" name="Rechteck 13"/>
          <p:cNvSpPr>
            <a:spLocks noChangeArrowheads="1"/>
          </p:cNvSpPr>
          <p:nvPr/>
        </p:nvSpPr>
        <p:spPr bwMode="auto">
          <a:xfrm>
            <a:off x="6660232" y="2204865"/>
            <a:ext cx="23042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it-IT" altLang="de-DE" sz="2400" b="1" smtClean="0">
                <a:solidFill>
                  <a:srgbClr val="006C31"/>
                </a:solidFill>
                <a:latin typeface="Calibri" pitchFamily="34" charset="0"/>
              </a:rPr>
              <a:t>Antike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it-IT" altLang="de-DE" sz="2400" b="1" smtClean="0">
                <a:solidFill>
                  <a:srgbClr val="006C31"/>
                </a:solidFill>
                <a:latin typeface="Calibri" pitchFamily="34" charset="0"/>
              </a:rPr>
              <a:t>Mittelalter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it-IT" altLang="de-DE" sz="2400" b="1" smtClean="0">
                <a:solidFill>
                  <a:srgbClr val="006C31"/>
                </a:solidFill>
                <a:latin typeface="Calibri" pitchFamily="34" charset="0"/>
              </a:rPr>
              <a:t>…</a:t>
            </a:r>
            <a:endParaRPr lang="it-IT" altLang="de-DE" sz="2400" b="1">
              <a:solidFill>
                <a:srgbClr val="006C31"/>
              </a:solidFill>
              <a:latin typeface="Calibri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latin typeface="Calibri" pitchFamily="34" charset="0"/>
              </a:rPr>
              <a:t>1) </a:t>
            </a:r>
            <a:r>
              <a:rPr lang="it-IT" altLang="de-DE" smtClean="0">
                <a:latin typeface="Calibri" pitchFamily="34" charset="0"/>
              </a:rPr>
              <a:t>Grundidee</a:t>
            </a:r>
            <a:endParaRPr lang="de-D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606089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300192" y="4277995"/>
            <a:ext cx="266429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smtClean="0"/>
              <a:t>Beispiel</a:t>
            </a:r>
          </a:p>
          <a:p>
            <a:pPr algn="ctr"/>
            <a:r>
              <a:rPr lang="de-DE" b="1" smtClean="0"/>
              <a:t>Kombination</a:t>
            </a:r>
          </a:p>
          <a:p>
            <a:endParaRPr lang="de-DE" smtClean="0"/>
          </a:p>
          <a:p>
            <a:r>
              <a:rPr lang="de-DE" smtClean="0"/>
              <a:t>Sprache: </a:t>
            </a:r>
          </a:p>
          <a:p>
            <a:pPr marL="285750" indent="-285750">
              <a:buFontTx/>
              <a:buChar char="-"/>
            </a:pPr>
            <a:r>
              <a:rPr lang="de-DE" smtClean="0"/>
              <a:t>Basistyp „casella“</a:t>
            </a:r>
          </a:p>
          <a:p>
            <a:endParaRPr lang="de-DE"/>
          </a:p>
          <a:p>
            <a:r>
              <a:rPr lang="de-DE" smtClean="0"/>
              <a:t>Sprachextern:</a:t>
            </a:r>
          </a:p>
          <a:p>
            <a:pPr marL="285750" indent="-285750">
              <a:buFontTx/>
              <a:buChar char="-"/>
            </a:pPr>
            <a:r>
              <a:rPr lang="de-DE" smtClean="0">
                <a:hlinkClick r:id="rId3"/>
              </a:rPr>
              <a:t>Tabula Peutingeriana</a:t>
            </a:r>
            <a:endParaRPr lang="de-DE" smtClean="0"/>
          </a:p>
          <a:p>
            <a:pPr marL="285750" indent="-285750">
              <a:buFontTx/>
              <a:buChar char="-"/>
            </a:pPr>
            <a:r>
              <a:rPr lang="de-DE" smtClean="0"/>
              <a:t>Klöster</a:t>
            </a:r>
            <a:endParaRPr lang="de-DE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45475" y="6477000"/>
            <a:ext cx="790575" cy="314325"/>
          </a:xfrm>
          <a:ln/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DB85CF76-B9B9-42A5-8FCA-ABFC71F8B5B1}" type="slidenum">
              <a:rPr lang="de-DE" altLang="de-DE"/>
              <a:pPr>
                <a:defRPr/>
              </a:pPr>
              <a:t>9</a:t>
            </a:fld>
            <a:endParaRPr lang="de-DE" altLang="de-DE"/>
          </a:p>
        </p:txBody>
      </p:sp>
      <p:pic>
        <p:nvPicPr>
          <p:cNvPr id="13" name="Picture 5" descr="Y:\fakultaet13\Romanistik\VerbaAlpina\VA_logo_klei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57950"/>
            <a:ext cx="611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606425" y="6499225"/>
            <a:ext cx="1877343" cy="36671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>
                <a:latin typeface="Calibri" pitchFamily="34" charset="0"/>
              </a:rPr>
              <a:t>© VerbaAlpina </a:t>
            </a:r>
            <a:r>
              <a:rPr lang="de-DE" altLang="de-DE" smtClean="0">
                <a:latin typeface="Calibri" pitchFamily="34" charset="0"/>
              </a:rPr>
              <a:t>2016</a:t>
            </a:r>
            <a:endParaRPr lang="de-DE" altLang="de-DE">
              <a:latin typeface="Calibri" pitchFamily="34" charset="0"/>
            </a:endParaRPr>
          </a:p>
        </p:txBody>
      </p:sp>
      <p:sp>
        <p:nvSpPr>
          <p:cNvPr id="16" name="Datumsplatzhalter 4"/>
          <p:cNvSpPr>
            <a:spLocks noGrp="1"/>
          </p:cNvSpPr>
          <p:nvPr>
            <p:ph type="dt" sz="quarter" idx="11"/>
          </p:nvPr>
        </p:nvSpPr>
        <p:spPr>
          <a:xfrm>
            <a:off x="5976938" y="6477000"/>
            <a:ext cx="2087562" cy="304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mtClean="0"/>
              <a:t>Stephan Lücke</a:t>
            </a:r>
            <a:endParaRPr lang="de-DE" alt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esentation_lmu_aktuell">
  <a:themeElements>
    <a:clrScheme name="">
      <a:dk1>
        <a:srgbClr val="000000"/>
      </a:dk1>
      <a:lt1>
        <a:srgbClr val="FFFFFF"/>
      </a:lt1>
      <a:dk2>
        <a:srgbClr val="4C4C4C"/>
      </a:dk2>
      <a:lt2>
        <a:srgbClr val="808080"/>
      </a:lt2>
      <a:accent1>
        <a:srgbClr val="FFCC00"/>
      </a:accent1>
      <a:accent2>
        <a:srgbClr val="FF990F"/>
      </a:accent2>
      <a:accent3>
        <a:srgbClr val="FFFFFF"/>
      </a:accent3>
      <a:accent4>
        <a:srgbClr val="000000"/>
      </a:accent4>
      <a:accent5>
        <a:srgbClr val="FFE2AA"/>
      </a:accent5>
      <a:accent6>
        <a:srgbClr val="E78A0C"/>
      </a:accent6>
      <a:hlink>
        <a:srgbClr val="009900"/>
      </a:hlink>
      <a:folHlink>
        <a:srgbClr val="99CC00"/>
      </a:folHlink>
    </a:clrScheme>
    <a:fontScheme name="Praesentation_lmu_aktuell">
      <a:majorFont>
        <a:latin typeface="LMU CompatilFact"/>
        <a:ea typeface=""/>
        <a:cs typeface=""/>
      </a:majorFont>
      <a:minorFont>
        <a:latin typeface="LMU CompatilFac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MU CompatilFact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MU CompatilFact" pitchFamily="2" charset="0"/>
          </a:defRPr>
        </a:defPPr>
      </a:lstStyle>
    </a:lnDef>
  </a:objectDefaults>
  <a:extraClrSchemeLst>
    <a:extraClrScheme>
      <a:clrScheme name="Praesentation_lmu_aktue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13">
        <a:dk1>
          <a:srgbClr val="000000"/>
        </a:dk1>
        <a:lt1>
          <a:srgbClr val="FFFFFF"/>
        </a:lt1>
        <a:dk2>
          <a:srgbClr val="4C4C4C"/>
        </a:dk2>
        <a:lt2>
          <a:srgbClr val="808080"/>
        </a:lt2>
        <a:accent1>
          <a:srgbClr val="FFCC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00"/>
        </a:accent6>
        <a:hlink>
          <a:srgbClr val="0099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1250</Words>
  <Application>Microsoft Office PowerPoint</Application>
  <PresentationFormat>Bildschirmpräsentation (4:3)</PresentationFormat>
  <Paragraphs>346</Paragraphs>
  <Slides>25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4" baseType="lpstr">
      <vt:lpstr>Arial</vt:lpstr>
      <vt:lpstr>Calibri</vt:lpstr>
      <vt:lpstr>Times</vt:lpstr>
      <vt:lpstr>Cambria</vt:lpstr>
      <vt:lpstr>Wingdings</vt:lpstr>
      <vt:lpstr>LMU CompatilFact</vt:lpstr>
      <vt:lpstr>LMU SabonNext Demi</vt:lpstr>
      <vt:lpstr>Times New Roman</vt:lpstr>
      <vt:lpstr>Praesentation_lmu_aktuell</vt:lpstr>
      <vt:lpstr>VerbaAlpina: Projektpräsentation</vt:lpstr>
      <vt:lpstr>VerbaAlpina: Projektpräsentation</vt:lpstr>
      <vt:lpstr>1) Grundidee</vt:lpstr>
      <vt:lpstr>1) Grundidee</vt:lpstr>
      <vt:lpstr>1) Grundidee</vt:lpstr>
      <vt:lpstr>1) Grundidee</vt:lpstr>
      <vt:lpstr>1) Grundidee</vt:lpstr>
      <vt:lpstr>1) Grundidee</vt:lpstr>
      <vt:lpstr>1) Grundidee</vt:lpstr>
      <vt:lpstr>2) Eckdaten</vt:lpstr>
      <vt:lpstr>2) Eckdaten</vt:lpstr>
      <vt:lpstr>2) Eckdaten</vt:lpstr>
      <vt:lpstr>3) Methode und Konzept</vt:lpstr>
      <vt:lpstr>3) Methode und Konzept</vt:lpstr>
      <vt:lpstr>3) Methode und Konzept</vt:lpstr>
      <vt:lpstr>3) Methode und Konzept</vt:lpstr>
      <vt:lpstr>3) Methode und Konzept</vt:lpstr>
      <vt:lpstr>3) Methode und Konzept</vt:lpstr>
      <vt:lpstr>3) Methode und Konzept</vt:lpstr>
      <vt:lpstr>3) Methode und Konzept</vt:lpstr>
      <vt:lpstr>3) Methode und Konzept</vt:lpstr>
      <vt:lpstr>3) Methode und Konzept</vt:lpstr>
      <vt:lpstr>4) Technik</vt:lpstr>
      <vt:lpstr>5) Nachhaltigkeit</vt:lpstr>
      <vt:lpstr>PowerPoint-Präsentation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.</dc:creator>
  <cp:lastModifiedBy>itg</cp:lastModifiedBy>
  <cp:revision>201</cp:revision>
  <cp:lastPrinted>2016-01-28T08:55:59Z</cp:lastPrinted>
  <dcterms:created xsi:type="dcterms:W3CDTF">2003-07-21T12:00:07Z</dcterms:created>
  <dcterms:modified xsi:type="dcterms:W3CDTF">2016-01-29T08:55:36Z</dcterms:modified>
</cp:coreProperties>
</file>