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57" r:id="rId6"/>
    <p:sldId id="262" r:id="rId7"/>
    <p:sldId id="307" r:id="rId8"/>
    <p:sldId id="290" r:id="rId9"/>
    <p:sldId id="301" r:id="rId10"/>
    <p:sldId id="302" r:id="rId11"/>
    <p:sldId id="266" r:id="rId12"/>
    <p:sldId id="313" r:id="rId13"/>
    <p:sldId id="306" r:id="rId14"/>
    <p:sldId id="275" r:id="rId15"/>
    <p:sldId id="314" r:id="rId16"/>
    <p:sldId id="283" r:id="rId17"/>
    <p:sldId id="310" r:id="rId18"/>
    <p:sldId id="297" r:id="rId19"/>
    <p:sldId id="309" r:id="rId20"/>
    <p:sldId id="311" r:id="rId21"/>
    <p:sldId id="315" r:id="rId22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penger" initials="MS" lastIdx="6" clrIdx="0">
    <p:extLst/>
  </p:cmAuthor>
  <p:cmAuthor id="2" name="Kümmet Sonja" initials="KS" lastIdx="6" clrIdx="1">
    <p:extLst/>
  </p:cmAuthor>
  <p:cmAuthor id="3" name="itg" initials="i" lastIdx="8" clrIdx="2"/>
  <p:cmAuthor id="4" name="Spenger Martin" initials="SM" lastIdx="5" clrIdx="3">
    <p:extLst>
      <p:ext uri="{19B8F6BF-5375-455C-9EA6-DF929625EA0E}">
        <p15:presenceInfo xmlns:p15="http://schemas.microsoft.com/office/powerpoint/2012/main" userId="S-1-5-21-1893597734-599735500-634672238-100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FCA304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513" autoAdjust="0"/>
  </p:normalViewPr>
  <p:slideViewPr>
    <p:cSldViewPr>
      <p:cViewPr varScale="1">
        <p:scale>
          <a:sx n="96" d="100"/>
          <a:sy n="96" d="100"/>
        </p:scale>
        <p:origin x="16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55E3-130F-42E9-AC9D-3E99D97B579C}" type="datetimeFigureOut">
              <a:rPr lang="de-DE" smtClean="0"/>
              <a:pPr/>
              <a:t>25.03.2019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6429E-BAED-4733-81F9-C3811F8EB72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1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20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6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17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12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77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1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57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90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429E-BAED-4733-81F9-C3811F8EB72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00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FS\Öffentlichkeitsarbeit$\LMU_CD-Vorlagen + Richtlinien\LMU Logos\Siegel_25s [Konvertiert]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73" b="7268"/>
          <a:stretch/>
        </p:blipFill>
        <p:spPr bwMode="auto">
          <a:xfrm>
            <a:off x="5010248" y="996007"/>
            <a:ext cx="4133752" cy="58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3664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981472" cy="365125"/>
          </a:xfrm>
        </p:spPr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981472" cy="365125"/>
          </a:xfrm>
        </p:spPr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981472" cy="365125"/>
          </a:xfrm>
        </p:spPr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83664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264" y="6356350"/>
            <a:ext cx="981472" cy="365125"/>
          </a:xfrm>
        </p:spPr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48264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07.03.2019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Picture 2" descr="\\ub.uni-muenchen.de\Daten\Öffentlichkeitsarbeit\UB_Logo\UB-Logo-Sammlung + Manual_FINAL\Logo UB 2-Zeiler\2Z_RGB\UB-2Zeiler_RGB_blau_grau_blau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309320"/>
            <a:ext cx="2952327" cy="3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m-bayer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m-bayer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519638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Konzeption und Institutionalisierung des FDM </a:t>
            </a:r>
            <a:br>
              <a:rPr lang="de-DE" sz="2800" b="1" dirty="0" smtClean="0"/>
            </a:br>
            <a:r>
              <a:rPr lang="de-DE" sz="2800" b="1" dirty="0" smtClean="0"/>
              <a:t>— </a:t>
            </a:r>
            <a:br>
              <a:rPr lang="de-DE" sz="2800" b="1" dirty="0" smtClean="0"/>
            </a:br>
            <a:r>
              <a:rPr lang="de-DE" sz="2800" b="1" dirty="0" smtClean="0"/>
              <a:t>aus der Erfahrung eines Forschungsprojekts in den digitalen Geisteswissenschaften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Teil 2: Die Perspektive der Bibliothek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b="1" dirty="0" smtClean="0"/>
              <a:t>Martin Spenger (UB der LMU) – Stephan Lücke (ITG)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E-Science-Tage 2019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endParaRPr lang="de-DE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49" y="4581128"/>
            <a:ext cx="1644774" cy="1644774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3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053" y="188640"/>
            <a:ext cx="8718141" cy="1143000"/>
          </a:xfrm>
        </p:spPr>
        <p:txBody>
          <a:bodyPr>
            <a:normAutofit/>
          </a:bodyPr>
          <a:lstStyle/>
          <a:p>
            <a:r>
              <a:rPr lang="de-DE" sz="3200" b="1" dirty="0"/>
              <a:t>2</a:t>
            </a:r>
            <a:r>
              <a:rPr lang="de-DE" sz="3200" b="1" dirty="0" smtClean="0"/>
              <a:t>. Schritt: Erstellung eines VA-Datenmodells</a:t>
            </a:r>
            <a:endParaRPr lang="de-DE" sz="3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Inhaltsplatzhalt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4411" b="12390"/>
          <a:stretch/>
        </p:blipFill>
        <p:spPr>
          <a:xfrm>
            <a:off x="233053" y="1628800"/>
            <a:ext cx="8677894" cy="3994518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7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3. Schritt: Erstellung eines DataCite-XML</a:t>
            </a:r>
            <a:endParaRPr lang="de-DE" sz="3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7" y="1124744"/>
            <a:ext cx="7992888" cy="5138794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2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1472"/>
            <a:ext cx="7643192" cy="706090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VerbaAlpina</a:t>
            </a:r>
            <a:r>
              <a:rPr lang="de-DE" sz="3200" b="1" dirty="0" smtClean="0"/>
              <a:t> in Fedora 5.x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02" y="947266"/>
            <a:ext cx="4403215" cy="5591646"/>
          </a:xfrm>
          <a:prstGeom prst="rect">
            <a:avLst/>
          </a:prstGeom>
        </p:spPr>
      </p:pic>
      <p:sp>
        <p:nvSpPr>
          <p:cNvPr id="9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56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0067AC"/>
                </a:solidFill>
                <a:latin typeface="LMU CompatilFact" panose="02000500060000020003" pitchFamily="2" charset="0"/>
              </a:rPr>
              <a:t>Aufgabenmodell (erweitert)</a:t>
            </a:r>
            <a:endParaRPr lang="de-DE" sz="3200" b="1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13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7" name="Datumsplatzhalter 4"/>
          <p:cNvSpPr txBox="1">
            <a:spLocks/>
          </p:cNvSpPr>
          <p:nvPr/>
        </p:nvSpPr>
        <p:spPr>
          <a:xfrm>
            <a:off x="6948264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LMU CompatilFact" panose="02000500060000020003" pitchFamily="2" charset="0"/>
              </a:rPr>
              <a:t>28.03.2019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34" name="Rechteck 14"/>
          <p:cNvSpPr>
            <a:spLocks noChangeArrowheads="1"/>
          </p:cNvSpPr>
          <p:nvPr/>
        </p:nvSpPr>
        <p:spPr bwMode="auto">
          <a:xfrm>
            <a:off x="2412689" y="1268760"/>
            <a:ext cx="5345112" cy="4094162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Verdana" pitchFamily="34" charset="0"/>
              </a:rPr>
              <a:t>FDM-Zentrum Digital </a:t>
            </a:r>
            <a:r>
              <a:rPr lang="de-DE" altLang="de-DE" sz="1800" dirty="0" err="1">
                <a:latin typeface="Verdana" pitchFamily="34" charset="0"/>
              </a:rPr>
              <a:t>Humanities</a:t>
            </a:r>
            <a:r>
              <a:rPr lang="de-DE" altLang="de-DE" sz="1800" dirty="0">
                <a:latin typeface="Verdana" pitchFamily="34" charset="0"/>
              </a:rPr>
              <a:t> LMU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latin typeface="Verdana" pitchFamily="34" charset="0"/>
            </a:endParaRPr>
          </a:p>
        </p:txBody>
      </p:sp>
      <p:sp>
        <p:nvSpPr>
          <p:cNvPr id="35" name="Abgerundetes Rechteck 10"/>
          <p:cNvSpPr>
            <a:spLocks noChangeArrowheads="1"/>
          </p:cNvSpPr>
          <p:nvPr/>
        </p:nvSpPr>
        <p:spPr bwMode="auto">
          <a:xfrm>
            <a:off x="2631764" y="1745010"/>
            <a:ext cx="4511675" cy="3090862"/>
          </a:xfrm>
          <a:prstGeom prst="roundRect">
            <a:avLst>
              <a:gd name="adj" fmla="val 385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Verdana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802964" y="2657822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7" name="Abgerundetes Rechteck 1"/>
          <p:cNvSpPr>
            <a:spLocks noChangeArrowheads="1"/>
          </p:cNvSpPr>
          <p:nvPr/>
        </p:nvSpPr>
        <p:spPr bwMode="auto">
          <a:xfrm>
            <a:off x="1950726" y="3176935"/>
            <a:ext cx="2303463" cy="1249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Verdana" pitchFamily="34" charset="0"/>
            </a:endParaRPr>
          </a:p>
        </p:txBody>
      </p:sp>
      <p:sp>
        <p:nvSpPr>
          <p:cNvPr id="38" name="Ellipse 5"/>
          <p:cNvSpPr>
            <a:spLocks noChangeArrowheads="1"/>
          </p:cNvSpPr>
          <p:nvPr/>
        </p:nvSpPr>
        <p:spPr bwMode="auto">
          <a:xfrm>
            <a:off x="2526989" y="3057872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Verdana" pitchFamily="34" charset="0"/>
            </a:endParaRPr>
          </a:p>
        </p:txBody>
      </p:sp>
      <p:sp>
        <p:nvSpPr>
          <p:cNvPr id="39" name="Abgerundetes Rechteck 30"/>
          <p:cNvSpPr>
            <a:spLocks noChangeArrowheads="1"/>
          </p:cNvSpPr>
          <p:nvPr/>
        </p:nvSpPr>
        <p:spPr bwMode="auto">
          <a:xfrm>
            <a:off x="3673164" y="4710460"/>
            <a:ext cx="3470275" cy="1427162"/>
          </a:xfrm>
          <a:prstGeom prst="roundRect">
            <a:avLst>
              <a:gd name="adj" fmla="val 8865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 smtClean="0">
                <a:latin typeface="Verdana" pitchFamily="34" charset="0"/>
              </a:rPr>
              <a:t>Kompetenzzentrum ITG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 smtClean="0">
                <a:latin typeface="Verdana" pitchFamily="34" charset="0"/>
              </a:rPr>
              <a:t>„Datengenerator“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b="1" dirty="0" smtClean="0">
                <a:latin typeface="Verdana" pitchFamily="34" charset="0"/>
              </a:rPr>
              <a:t>ab ovo</a:t>
            </a:r>
            <a:r>
              <a:rPr lang="de-DE" altLang="de-DE" sz="1050" dirty="0" smtClean="0">
                <a:latin typeface="Verdana" pitchFamily="34" charset="0"/>
              </a:rPr>
              <a:t> - </a:t>
            </a:r>
            <a:r>
              <a:rPr lang="de-DE" altLang="de-DE" sz="1050" b="1" dirty="0" smtClean="0">
                <a:latin typeface="Verdana" pitchFamily="34" charset="0"/>
              </a:rPr>
              <a:t>in </a:t>
            </a:r>
            <a:r>
              <a:rPr lang="de-DE" altLang="de-DE" sz="1050" b="1" dirty="0" err="1" smtClean="0">
                <a:latin typeface="Verdana" pitchFamily="34" charset="0"/>
              </a:rPr>
              <a:t>vita</a:t>
            </a:r>
            <a:r>
              <a:rPr lang="de-DE" altLang="de-DE" sz="1050" dirty="0" smtClean="0">
                <a:latin typeface="Verdana" pitchFamily="34" charset="0"/>
              </a:rPr>
              <a:t> - </a:t>
            </a:r>
            <a:r>
              <a:rPr lang="de-DE" altLang="de-DE" sz="1050" dirty="0" err="1" smtClean="0">
                <a:latin typeface="Verdana" pitchFamily="34" charset="0"/>
              </a:rPr>
              <a:t>post</a:t>
            </a:r>
            <a:r>
              <a:rPr lang="de-DE" altLang="de-DE" sz="1050" dirty="0" smtClean="0">
                <a:latin typeface="Verdana" pitchFamily="34" charset="0"/>
              </a:rPr>
              <a:t> </a:t>
            </a:r>
            <a:r>
              <a:rPr lang="de-DE" altLang="de-DE" sz="1050" dirty="0" err="1" smtClean="0">
                <a:latin typeface="Verdana" pitchFamily="34" charset="0"/>
              </a:rPr>
              <a:t>mortem</a:t>
            </a:r>
            <a:endParaRPr lang="de-DE" altLang="de-DE" sz="105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latin typeface="Verdana" panose="020B0604030504040204" pitchFamily="34" charset="0"/>
              </a:rPr>
              <a:t>Fachdisziplinen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400" dirty="0" smtClean="0">
              <a:latin typeface="Verdana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 bwMode="auto">
          <a:xfrm>
            <a:off x="507689" y="5120035"/>
            <a:ext cx="1701800" cy="105727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endParaRPr lang="de-DE" sz="1400" dirty="0"/>
          </a:p>
          <a:p>
            <a:pPr marL="36000" algn="ctr" eaLnBrk="1" hangingPunct="1">
              <a:defRPr/>
            </a:pPr>
            <a:r>
              <a:rPr lang="de-DE" sz="1400" dirty="0"/>
              <a:t>Förder-einrichtungen</a:t>
            </a:r>
          </a:p>
          <a:p>
            <a:pPr marL="342900" indent="-342900" algn="ctr" eaLnBrk="1" hangingPunct="1">
              <a:defRPr/>
            </a:pPr>
            <a:endParaRPr lang="de-DE" sz="1400" dirty="0"/>
          </a:p>
        </p:txBody>
      </p:sp>
      <p:sp>
        <p:nvSpPr>
          <p:cNvPr id="41" name="Pfeil nach rechts 8"/>
          <p:cNvSpPr>
            <a:spLocks noChangeArrowheads="1"/>
          </p:cNvSpPr>
          <p:nvPr/>
        </p:nvSpPr>
        <p:spPr bwMode="auto">
          <a:xfrm>
            <a:off x="6271901" y="5721697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Verdana" pitchFamily="34" charset="0"/>
            </a:endParaRPr>
          </a:p>
        </p:txBody>
      </p:sp>
      <p:sp>
        <p:nvSpPr>
          <p:cNvPr id="42" name="Pfeil nach rechts 10"/>
          <p:cNvSpPr>
            <a:spLocks noChangeArrowheads="1"/>
          </p:cNvSpPr>
          <p:nvPr/>
        </p:nvSpPr>
        <p:spPr bwMode="auto">
          <a:xfrm>
            <a:off x="2455551" y="2573685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Verdana" pitchFamily="34" charset="0"/>
            </a:endParaRPr>
          </a:p>
        </p:txBody>
      </p:sp>
      <p:sp>
        <p:nvSpPr>
          <p:cNvPr id="43" name="Pfeil nach rechts 2"/>
          <p:cNvSpPr>
            <a:spLocks noChangeArrowheads="1"/>
          </p:cNvSpPr>
          <p:nvPr/>
        </p:nvSpPr>
        <p:spPr bwMode="auto">
          <a:xfrm rot="-1573388">
            <a:off x="1876114" y="4988272"/>
            <a:ext cx="1158875" cy="488950"/>
          </a:xfrm>
          <a:prstGeom prst="rightArrow">
            <a:avLst>
              <a:gd name="adj1" fmla="val 50000"/>
              <a:gd name="adj2" fmla="val 50036"/>
            </a:avLst>
          </a:prstGeom>
          <a:solidFill>
            <a:srgbClr val="5B9B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chemeClr val="bg1"/>
                </a:solidFill>
                <a:latin typeface="Verdana" pitchFamily="34" charset="0"/>
              </a:rPr>
              <a:t>Richtlinien</a:t>
            </a:r>
          </a:p>
        </p:txBody>
      </p:sp>
      <p:sp>
        <p:nvSpPr>
          <p:cNvPr id="44" name="Rechteck 11"/>
          <p:cNvSpPr>
            <a:spLocks noChangeArrowheads="1"/>
          </p:cNvSpPr>
          <p:nvPr/>
        </p:nvSpPr>
        <p:spPr bwMode="auto">
          <a:xfrm>
            <a:off x="2657164" y="4045297"/>
            <a:ext cx="324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 smtClean="0">
                <a:latin typeface="Verdana" panose="020B0604030504040204" pitchFamily="34" charset="0"/>
              </a:rPr>
              <a:t>Datenzentrum UB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 smtClean="0">
                <a:latin typeface="Verdana" panose="020B0604030504040204" pitchFamily="34" charset="0"/>
              </a:rPr>
              <a:t>„</a:t>
            </a:r>
            <a:r>
              <a:rPr lang="de-DE" altLang="de-DE" sz="1400" dirty="0" err="1" smtClean="0">
                <a:latin typeface="Verdana" panose="020B0604030504040204" pitchFamily="34" charset="0"/>
              </a:rPr>
              <a:t>Datenaggregator</a:t>
            </a:r>
            <a:r>
              <a:rPr lang="de-DE" altLang="de-DE" sz="1400" dirty="0" smtClean="0">
                <a:latin typeface="Verdana" panose="020B0604030504040204" pitchFamily="34" charset="0"/>
              </a:rPr>
              <a:t>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 smtClean="0">
                <a:latin typeface="Verdana" panose="020B0604030504040204" pitchFamily="34" charset="0"/>
              </a:rPr>
              <a:t>ab ovo - in </a:t>
            </a:r>
            <a:r>
              <a:rPr lang="de-DE" altLang="de-DE" sz="1050" dirty="0" err="1" smtClean="0">
                <a:latin typeface="Verdana" panose="020B0604030504040204" pitchFamily="34" charset="0"/>
              </a:rPr>
              <a:t>vita</a:t>
            </a:r>
            <a:r>
              <a:rPr lang="de-DE" altLang="de-DE" sz="1050" dirty="0" smtClean="0">
                <a:latin typeface="Verdana" panose="020B0604030504040204" pitchFamily="34" charset="0"/>
              </a:rPr>
              <a:t> - </a:t>
            </a:r>
            <a:r>
              <a:rPr lang="de-DE" altLang="de-DE" sz="1050" b="1" dirty="0" err="1" smtClean="0">
                <a:latin typeface="Verdana" panose="020B0604030504040204" pitchFamily="34" charset="0"/>
              </a:rPr>
              <a:t>post</a:t>
            </a:r>
            <a:r>
              <a:rPr lang="de-DE" altLang="de-DE" sz="1050" b="1" dirty="0" smtClean="0">
                <a:latin typeface="Verdana" panose="020B0604030504040204" pitchFamily="34" charset="0"/>
              </a:rPr>
              <a:t> </a:t>
            </a:r>
            <a:r>
              <a:rPr lang="de-DE" altLang="de-DE" sz="1050" b="1" dirty="0" err="1" smtClean="0">
                <a:latin typeface="Verdana" panose="020B0604030504040204" pitchFamily="34" charset="0"/>
              </a:rPr>
              <a:t>mortem</a:t>
            </a:r>
            <a:endParaRPr lang="de-DE" altLang="de-DE" sz="1050" b="1" dirty="0" smtClean="0">
              <a:latin typeface="Verdana" panose="020B0604030504040204" pitchFamily="34" charset="0"/>
            </a:endParaRPr>
          </a:p>
        </p:txBody>
      </p:sp>
      <p:sp>
        <p:nvSpPr>
          <p:cNvPr id="45" name="Abgerundetes Rechteck 42"/>
          <p:cNvSpPr>
            <a:spLocks noChangeArrowheads="1"/>
          </p:cNvSpPr>
          <p:nvPr/>
        </p:nvSpPr>
        <p:spPr bwMode="auto">
          <a:xfrm>
            <a:off x="491814" y="1510060"/>
            <a:ext cx="1703387" cy="11239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Verdana" pitchFamily="34" charset="0"/>
              </a:rPr>
              <a:t>BASE, </a:t>
            </a:r>
            <a:r>
              <a:rPr lang="de-DE" altLang="de-DE" sz="1400" dirty="0" err="1">
                <a:latin typeface="Verdana" pitchFamily="34" charset="0"/>
              </a:rPr>
              <a:t>GeRDI</a:t>
            </a:r>
            <a:r>
              <a:rPr lang="de-DE" altLang="de-DE" sz="1400" dirty="0">
                <a:latin typeface="Verdana" pitchFamily="34" charset="0"/>
              </a:rPr>
              <a:t>, Google Dataset Search, etc.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dirty="0">
              <a:latin typeface="Verdana" pitchFamily="34" charset="0"/>
            </a:endParaRPr>
          </a:p>
        </p:txBody>
      </p:sp>
      <p:sp>
        <p:nvSpPr>
          <p:cNvPr id="46" name="Ellipse 46"/>
          <p:cNvSpPr>
            <a:spLocks noChangeArrowheads="1"/>
          </p:cNvSpPr>
          <p:nvPr/>
        </p:nvSpPr>
        <p:spPr bwMode="auto">
          <a:xfrm>
            <a:off x="6925951" y="2041872"/>
            <a:ext cx="2016125" cy="649288"/>
          </a:xfrm>
          <a:prstGeom prst="ellipse">
            <a:avLst/>
          </a:prstGeom>
          <a:solidFill>
            <a:srgbClr val="2E75B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Bibliothekskataloge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(z. B. OPAC)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Abgerundetes Rechteck 4"/>
          <p:cNvSpPr>
            <a:spLocks noChangeArrowheads="1"/>
          </p:cNvSpPr>
          <p:nvPr/>
        </p:nvSpPr>
        <p:spPr bwMode="auto">
          <a:xfrm>
            <a:off x="491814" y="2867372"/>
            <a:ext cx="952500" cy="7842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Verdana" pitchFamily="34" charset="0"/>
              </a:rPr>
              <a:t>LRZ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Verdana" pitchFamily="34" charset="0"/>
              </a:rPr>
              <a:t>Storage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</p:txBody>
      </p:sp>
      <p:sp>
        <p:nvSpPr>
          <p:cNvPr id="48" name="Ellipse 37"/>
          <p:cNvSpPr>
            <a:spLocks noChangeArrowheads="1"/>
          </p:cNvSpPr>
          <p:nvPr/>
        </p:nvSpPr>
        <p:spPr bwMode="auto">
          <a:xfrm>
            <a:off x="4482789" y="1764060"/>
            <a:ext cx="1293812" cy="1190625"/>
          </a:xfrm>
          <a:prstGeom prst="ellipse">
            <a:avLst/>
          </a:prstGeom>
          <a:solidFill>
            <a:srgbClr val="0067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b="1">
                <a:solidFill>
                  <a:schemeClr val="bg1"/>
                </a:solidFill>
                <a:latin typeface="Verdana" pitchFamily="34" charset="0"/>
              </a:rPr>
              <a:t>Open Data LMU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" b="1">
              <a:latin typeface="Verdana" pitchFamily="34" charset="0"/>
            </a:endParaRPr>
          </a:p>
        </p:txBody>
      </p:sp>
      <p:sp>
        <p:nvSpPr>
          <p:cNvPr id="49" name="Wolke 48"/>
          <p:cNvSpPr/>
          <p:nvPr/>
        </p:nvSpPr>
        <p:spPr bwMode="auto">
          <a:xfrm>
            <a:off x="3982726" y="3019772"/>
            <a:ext cx="4429125" cy="3044825"/>
          </a:xfrm>
          <a:prstGeom prst="cloud">
            <a:avLst/>
          </a:prstGeom>
          <a:solidFill>
            <a:srgbClr val="0070C0">
              <a:alpha val="3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de-DE" sz="1400" dirty="0"/>
          </a:p>
          <a:p>
            <a:pPr marL="342900" indent="-342900" eaLnBrk="1" hangingPunct="1">
              <a:defRPr/>
            </a:pPr>
            <a:endParaRPr lang="de-DE" sz="24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sz="1100" dirty="0"/>
          </a:p>
          <a:p>
            <a:pPr marL="342900" indent="-342900" eaLnBrk="1" hangingPunct="1">
              <a:defRPr/>
            </a:pPr>
            <a:endParaRPr lang="de-DE" dirty="0"/>
          </a:p>
        </p:txBody>
      </p:sp>
      <p:sp>
        <p:nvSpPr>
          <p:cNvPr id="50" name="Pfeil nach links 9"/>
          <p:cNvSpPr>
            <a:spLocks noChangeArrowheads="1"/>
          </p:cNvSpPr>
          <p:nvPr/>
        </p:nvSpPr>
        <p:spPr bwMode="auto">
          <a:xfrm rot="2494989">
            <a:off x="5387664" y="2708622"/>
            <a:ext cx="989012" cy="427038"/>
          </a:xfrm>
          <a:prstGeom prst="leftArrow">
            <a:avLst>
              <a:gd name="adj1" fmla="val 50000"/>
              <a:gd name="adj2" fmla="val 50083"/>
            </a:avLst>
          </a:prstGeom>
          <a:solidFill>
            <a:srgbClr val="5B9B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FD &amp; MD</a:t>
            </a:r>
          </a:p>
        </p:txBody>
      </p:sp>
      <p:sp>
        <p:nvSpPr>
          <p:cNvPr id="51" name="Pfeil nach rechts 10"/>
          <p:cNvSpPr>
            <a:spLocks noChangeArrowheads="1"/>
          </p:cNvSpPr>
          <p:nvPr/>
        </p:nvSpPr>
        <p:spPr bwMode="auto">
          <a:xfrm rot="-2880196">
            <a:off x="6352070" y="2644329"/>
            <a:ext cx="1006475" cy="427037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5B9B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MD</a:t>
            </a:r>
          </a:p>
        </p:txBody>
      </p:sp>
      <p:sp>
        <p:nvSpPr>
          <p:cNvPr id="52" name="Pfeil nach links 11"/>
          <p:cNvSpPr>
            <a:spLocks noChangeArrowheads="1"/>
          </p:cNvSpPr>
          <p:nvPr/>
        </p:nvSpPr>
        <p:spPr bwMode="auto">
          <a:xfrm rot="-741231">
            <a:off x="1341126" y="2713385"/>
            <a:ext cx="3371850" cy="446087"/>
          </a:xfrm>
          <a:prstGeom prst="leftArrow">
            <a:avLst>
              <a:gd name="adj1" fmla="val 50000"/>
              <a:gd name="adj2" fmla="val 50042"/>
            </a:avLst>
          </a:prstGeom>
          <a:solidFill>
            <a:srgbClr val="5B9B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Forschungsdaten (FD) und Metadaten (MD)</a:t>
            </a:r>
          </a:p>
        </p:txBody>
      </p:sp>
      <p:sp>
        <p:nvSpPr>
          <p:cNvPr id="53" name="Pfeil nach links 39"/>
          <p:cNvSpPr>
            <a:spLocks noChangeArrowheads="1"/>
          </p:cNvSpPr>
          <p:nvPr/>
        </p:nvSpPr>
        <p:spPr bwMode="auto">
          <a:xfrm>
            <a:off x="2017401" y="2000597"/>
            <a:ext cx="2613025" cy="427038"/>
          </a:xfrm>
          <a:prstGeom prst="leftArrow">
            <a:avLst>
              <a:gd name="adj1" fmla="val 50000"/>
              <a:gd name="adj2" fmla="val 50113"/>
            </a:avLst>
          </a:prstGeom>
          <a:solidFill>
            <a:srgbClr val="5B9B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MD (über OAI-PMH-Schnittstelle)</a:t>
            </a:r>
          </a:p>
        </p:txBody>
      </p:sp>
      <p:cxnSp>
        <p:nvCxnSpPr>
          <p:cNvPr id="54" name="Gerader Verbinder 4"/>
          <p:cNvCxnSpPr>
            <a:cxnSpLocks noChangeShapeType="1"/>
          </p:cNvCxnSpPr>
          <p:nvPr/>
        </p:nvCxnSpPr>
        <p:spPr bwMode="auto">
          <a:xfrm>
            <a:off x="3677926" y="5650260"/>
            <a:ext cx="34655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Pfeil nach rechts 1"/>
          <p:cNvSpPr>
            <a:spLocks noChangeArrowheads="1"/>
          </p:cNvSpPr>
          <p:nvPr/>
        </p:nvSpPr>
        <p:spPr bwMode="auto">
          <a:xfrm rot="-5400000">
            <a:off x="5169382" y="4403279"/>
            <a:ext cx="2447925" cy="671512"/>
          </a:xfrm>
          <a:prstGeom prst="rightArrow">
            <a:avLst>
              <a:gd name="adj1" fmla="val 50000"/>
              <a:gd name="adj2" fmla="val 5004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  <a:latin typeface="Verdana" pitchFamily="34" charset="0"/>
              </a:rPr>
              <a:t>Forschungsdaten</a:t>
            </a:r>
            <a:endParaRPr lang="de-DE" altLang="de-DE" sz="1400" b="1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6" name="Gerade Verbindung mit Pfeil 2"/>
          <p:cNvCxnSpPr>
            <a:cxnSpLocks noChangeShapeType="1"/>
          </p:cNvCxnSpPr>
          <p:nvPr/>
        </p:nvCxnSpPr>
        <p:spPr bwMode="auto">
          <a:xfrm flipH="1" flipV="1">
            <a:off x="8072126" y="4710460"/>
            <a:ext cx="503238" cy="4095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mit Pfeil 4"/>
          <p:cNvCxnSpPr>
            <a:cxnSpLocks noChangeShapeType="1"/>
          </p:cNvCxnSpPr>
          <p:nvPr/>
        </p:nvCxnSpPr>
        <p:spPr bwMode="auto">
          <a:xfrm flipH="1" flipV="1">
            <a:off x="7878451" y="4837460"/>
            <a:ext cx="387350" cy="54451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Abgerundetes Rechteck 4"/>
          <p:cNvSpPr>
            <a:spLocks noChangeArrowheads="1"/>
          </p:cNvSpPr>
          <p:nvPr/>
        </p:nvSpPr>
        <p:spPr bwMode="auto">
          <a:xfrm>
            <a:off x="507689" y="3846860"/>
            <a:ext cx="1392237" cy="115887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Verdana" pitchFamily="34" charset="0"/>
              </a:rPr>
              <a:t>NFDI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Verdana" pitchFamily="34" charset="0"/>
              </a:rPr>
              <a:t>Konsortium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500">
              <a:latin typeface="Verdana" pitchFamily="34" charset="0"/>
            </a:endParaRPr>
          </a:p>
        </p:txBody>
      </p:sp>
      <p:sp>
        <p:nvSpPr>
          <p:cNvPr id="59" name="Pfeil nach rechts 2"/>
          <p:cNvSpPr>
            <a:spLocks noChangeArrowheads="1"/>
          </p:cNvSpPr>
          <p:nvPr/>
        </p:nvSpPr>
        <p:spPr bwMode="auto">
          <a:xfrm>
            <a:off x="1539564" y="3957985"/>
            <a:ext cx="1039812" cy="428625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5B9B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>
                <a:solidFill>
                  <a:schemeClr val="bg1"/>
                </a:solidFill>
                <a:latin typeface="Verdana" pitchFamily="34" charset="0"/>
              </a:rPr>
              <a:t>Normierung</a:t>
            </a:r>
          </a:p>
        </p:txBody>
      </p:sp>
      <p:sp>
        <p:nvSpPr>
          <p:cNvPr id="60" name="Pfeil nach links 9"/>
          <p:cNvSpPr>
            <a:spLocks noChangeArrowheads="1"/>
          </p:cNvSpPr>
          <p:nvPr/>
        </p:nvSpPr>
        <p:spPr bwMode="auto">
          <a:xfrm>
            <a:off x="1539564" y="4426297"/>
            <a:ext cx="1039812" cy="428625"/>
          </a:xfrm>
          <a:prstGeom prst="leftArrow">
            <a:avLst>
              <a:gd name="adj1" fmla="val 50000"/>
              <a:gd name="adj2" fmla="val 49967"/>
            </a:avLst>
          </a:prstGeom>
          <a:solidFill>
            <a:srgbClr val="5B9B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bg1"/>
                </a:solidFill>
                <a:latin typeface="Verdana" pitchFamily="34" charset="0"/>
              </a:rPr>
              <a:t>Request</a:t>
            </a:r>
          </a:p>
        </p:txBody>
      </p:sp>
      <p:sp>
        <p:nvSpPr>
          <p:cNvPr id="62" name="Rechteck 61"/>
          <p:cNvSpPr/>
          <p:nvPr/>
        </p:nvSpPr>
        <p:spPr bwMode="auto">
          <a:xfrm rot="5400000">
            <a:off x="8209334" y="4908329"/>
            <a:ext cx="646331" cy="139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>
            <a:spAutoFit/>
          </a:bodyPr>
          <a:lstStyle/>
          <a:p>
            <a:pPr indent="-342900" eaLnBrk="1" hangingPunct="1">
              <a:defRPr/>
            </a:pPr>
            <a:r>
              <a:rPr lang="de-DE" sz="1500" dirty="0"/>
              <a:t>Metadaten-anreicherung</a:t>
            </a:r>
          </a:p>
        </p:txBody>
      </p:sp>
      <p:sp>
        <p:nvSpPr>
          <p:cNvPr id="66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0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LMU CompatilFact" panose="02000500060000020003" pitchFamily="2" charset="0"/>
              </a:rPr>
              <a:t>Projekt: „eHumanities – interdisziplinär“ </a:t>
            </a:r>
            <a:endParaRPr lang="de-DE" sz="3200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68552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de-DE" sz="2000" b="1" dirty="0" smtClean="0">
              <a:latin typeface="LMU CompatilFact" panose="02000500060000020003" pitchFamily="2" charset="0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sz="2000" b="1" dirty="0" smtClean="0">
                <a:latin typeface="LMU CompatilFact" panose="02000500060000020003" pitchFamily="2" charset="0"/>
              </a:rPr>
              <a:t>Förderung</a:t>
            </a:r>
            <a:r>
              <a:rPr lang="de-DE" sz="2000" b="1" dirty="0">
                <a:latin typeface="LMU CompatilFact" panose="02000500060000020003" pitchFamily="2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LMU CompatilFact" panose="02000500060000020003" pitchFamily="2" charset="0"/>
                <a:cs typeface="Arial" panose="020B0604020202020204" pitchFamily="34" charset="0"/>
              </a:rPr>
              <a:t>Bayerisches Staatsministerium für Wissenschaft und Kunst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LMU CompatilFact" panose="02000500060000020003" pitchFamily="2" charset="0"/>
                <a:cs typeface="Arial" panose="020B0604020202020204" pitchFamily="34" charset="0"/>
              </a:rPr>
              <a:t>Laufzeit März 2018 – </a:t>
            </a: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März 2021</a:t>
            </a:r>
          </a:p>
          <a:p>
            <a:pPr>
              <a:spcAft>
                <a:spcPts val="6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In Zusammenarbeit mit den Projektpartnern:</a:t>
            </a:r>
          </a:p>
          <a:p>
            <a:pPr lvl="1">
              <a:spcAft>
                <a:spcPts val="600"/>
              </a:spcAft>
            </a:pPr>
            <a:r>
              <a:rPr lang="de-DE" sz="1500" dirty="0">
                <a:latin typeface="LMU CompatilFact" panose="02000500060000020003" pitchFamily="2" charset="0"/>
              </a:rPr>
              <a:t>IT-Gruppe Geisteswissenschaften (</a:t>
            </a:r>
            <a:r>
              <a:rPr lang="de-DE" sz="1500" b="1" dirty="0">
                <a:latin typeface="LMU CompatilFact" panose="02000500060000020003" pitchFamily="2" charset="0"/>
              </a:rPr>
              <a:t>ITG</a:t>
            </a:r>
            <a:r>
              <a:rPr lang="de-DE" sz="1500" dirty="0">
                <a:latin typeface="LMU CompatilFact" panose="02000500060000020003" pitchFamily="2" charset="0"/>
              </a:rPr>
              <a:t>) der </a:t>
            </a:r>
            <a:r>
              <a:rPr lang="de-DE" sz="1500" dirty="0" smtClean="0">
                <a:latin typeface="LMU CompatilFact" panose="02000500060000020003" pitchFamily="2" charset="0"/>
              </a:rPr>
              <a:t>LMU</a:t>
            </a:r>
          </a:p>
          <a:p>
            <a:pPr lvl="1">
              <a:spcAft>
                <a:spcPts val="600"/>
              </a:spcAft>
            </a:pPr>
            <a:r>
              <a:rPr lang="de-DE" sz="1500" dirty="0" smtClean="0">
                <a:latin typeface="LMU CompatilFact" panose="02000500060000020003" pitchFamily="2" charset="0"/>
              </a:rPr>
              <a:t>UB </a:t>
            </a:r>
            <a:r>
              <a:rPr lang="de-DE" sz="1500" dirty="0">
                <a:latin typeface="LMU CompatilFact" panose="02000500060000020003" pitchFamily="2" charset="0"/>
              </a:rPr>
              <a:t>der Friedrich-Alexander-Universität Erlangen-Nürnberg (</a:t>
            </a:r>
            <a:r>
              <a:rPr lang="de-DE" sz="1500" b="1" dirty="0">
                <a:latin typeface="LMU CompatilFact" panose="02000500060000020003" pitchFamily="2" charset="0"/>
              </a:rPr>
              <a:t>UB FAU</a:t>
            </a:r>
            <a:r>
              <a:rPr lang="de-DE" sz="1500" dirty="0">
                <a:latin typeface="LMU CompatilFact" panose="02000500060000020003" pitchFamily="2" charset="0"/>
              </a:rPr>
              <a:t>)</a:t>
            </a:r>
            <a:r>
              <a:rPr lang="de-DE" sz="1500" i="1" dirty="0">
                <a:latin typeface="LMU CompatilFact" panose="02000500060000020003" pitchFamily="2" charset="0"/>
              </a:rPr>
              <a:t> [federführend]</a:t>
            </a:r>
            <a:endParaRPr lang="de-DE" sz="1500" dirty="0">
              <a:latin typeface="LMU CompatilFact" panose="02000500060000020003" pitchFamily="2" charset="0"/>
            </a:endParaRPr>
          </a:p>
          <a:p>
            <a:pPr marL="0" indent="0">
              <a:spcBef>
                <a:spcPts val="600"/>
              </a:spcBef>
              <a:buClr>
                <a:srgbClr val="0067AF"/>
              </a:buClr>
              <a:buNone/>
            </a:pPr>
            <a:endParaRPr lang="de-DE" altLang="de-DE" sz="2000" dirty="0">
              <a:solidFill>
                <a:schemeClr val="bg1">
                  <a:lumMod val="50000"/>
                </a:schemeClr>
              </a:solidFill>
              <a:latin typeface="LMU CompatilFact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14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LMU CompatilFact" panose="02000500060000020003" pitchFamily="2" charset="0"/>
              </a:rPr>
              <a:t>07.03.2019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63613" y="4843897"/>
            <a:ext cx="8056382" cy="659488"/>
            <a:chOff x="1327935" y="4846205"/>
            <a:chExt cx="9716121" cy="659488"/>
          </a:xfrm>
        </p:grpSpPr>
        <p:sp>
          <p:nvSpPr>
            <p:cNvPr id="9" name="Textfeld 8"/>
            <p:cNvSpPr txBox="1"/>
            <p:nvPr/>
          </p:nvSpPr>
          <p:spPr>
            <a:xfrm>
              <a:off x="7070987" y="5130845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34A0D2"/>
                  </a:solidFill>
                </a:rPr>
                <a:t>März 2020</a:t>
              </a:r>
              <a:endParaRPr lang="de-DE" dirty="0">
                <a:solidFill>
                  <a:srgbClr val="34A0D2"/>
                </a:solidFill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27935" y="4846205"/>
              <a:ext cx="9716121" cy="659488"/>
              <a:chOff x="1658135" y="4782705"/>
              <a:chExt cx="9716121" cy="659488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1658135" y="5065740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B050"/>
                    </a:solidFill>
                  </a:rPr>
                  <a:t>März 2018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0189316" y="5072861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34A0D2"/>
                    </a:solidFill>
                  </a:rPr>
                  <a:t>März 2021</a:t>
                </a:r>
                <a:endParaRPr lang="de-DE" dirty="0">
                  <a:solidFill>
                    <a:srgbClr val="34A0D2"/>
                  </a:solidFill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4334134" y="5062643"/>
                <a:ext cx="1556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B050"/>
                    </a:solidFill>
                  </a:rPr>
                  <a:t>März 2019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5" name="Gruppieren 14"/>
              <p:cNvGrpSpPr/>
              <p:nvPr/>
            </p:nvGrpSpPr>
            <p:grpSpPr>
              <a:xfrm>
                <a:off x="2238986" y="4782705"/>
                <a:ext cx="8679944" cy="188853"/>
                <a:chOff x="2238986" y="4782705"/>
                <a:chExt cx="8679944" cy="188853"/>
              </a:xfrm>
            </p:grpSpPr>
            <p:cxnSp>
              <p:nvCxnSpPr>
                <p:cNvPr id="16" name="Gerade Verbindung mit Pfeil 15"/>
                <p:cNvCxnSpPr/>
                <p:nvPr/>
              </p:nvCxnSpPr>
              <p:spPr>
                <a:xfrm flipV="1">
                  <a:off x="5120321" y="4868844"/>
                  <a:ext cx="5798609" cy="5850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/>
                <p:cNvCxnSpPr/>
                <p:nvPr/>
              </p:nvCxnSpPr>
              <p:spPr>
                <a:xfrm>
                  <a:off x="2238986" y="4822877"/>
                  <a:ext cx="0" cy="148681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/>
                <p:cNvCxnSpPr/>
                <p:nvPr/>
              </p:nvCxnSpPr>
              <p:spPr>
                <a:xfrm flipH="1">
                  <a:off x="5048627" y="4782705"/>
                  <a:ext cx="124531" cy="163590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/>
                <p:cNvCxnSpPr/>
                <p:nvPr/>
              </p:nvCxnSpPr>
              <p:spPr>
                <a:xfrm>
                  <a:off x="7993657" y="4815212"/>
                  <a:ext cx="0" cy="148681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/>
                <p:cNvCxnSpPr/>
                <p:nvPr/>
              </p:nvCxnSpPr>
              <p:spPr>
                <a:xfrm>
                  <a:off x="2246986" y="4871769"/>
                  <a:ext cx="2852126" cy="2126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/>
                <p:cNvCxnSpPr/>
                <p:nvPr/>
              </p:nvCxnSpPr>
              <p:spPr>
                <a:xfrm>
                  <a:off x="5051157" y="4788812"/>
                  <a:ext cx="128275" cy="160064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3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8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LMU CompatilFact" panose="02000500060000020003" pitchFamily="2" charset="0"/>
              </a:rPr>
              <a:t>Projektziele </a:t>
            </a:r>
            <a:r>
              <a:rPr lang="de-DE" sz="3200" b="1" dirty="0">
                <a:latin typeface="LMU CompatilFact" panose="02000500060000020003" pitchFamily="2" charset="0"/>
              </a:rPr>
              <a:t/>
            </a:r>
            <a:br>
              <a:rPr lang="de-DE" sz="3200" b="1" dirty="0">
                <a:latin typeface="LMU CompatilFact" panose="02000500060000020003" pitchFamily="2" charset="0"/>
              </a:rPr>
            </a:br>
            <a:endParaRPr lang="de-DE" sz="3200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968552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de-DE" sz="2000" b="1" dirty="0">
              <a:latin typeface="LMU CompatilFact" panose="02000500060000020003" pitchFamily="2" charset="0"/>
            </a:endParaRPr>
          </a:p>
          <a:p>
            <a:pPr>
              <a:spcAft>
                <a:spcPts val="6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Konzeption und Evaluierung neuer Hilfsmittel</a:t>
            </a:r>
          </a:p>
          <a:p>
            <a:pPr>
              <a:spcAft>
                <a:spcPts val="600"/>
              </a:spcAft>
            </a:pPr>
            <a:endParaRPr lang="de-DE" altLang="de-DE" sz="20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Best-Practice-Empfehlungen zum FDM in den digitalen Geisteswissenschaften, darunter:</a:t>
            </a:r>
          </a:p>
          <a:p>
            <a:pPr lvl="1">
              <a:spcAft>
                <a:spcPts val="600"/>
              </a:spcAft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Empfehlungen für Repository-Software und Interfaces</a:t>
            </a:r>
          </a:p>
          <a:p>
            <a:pPr lvl="1">
              <a:spcAft>
                <a:spcPts val="600"/>
              </a:spcAft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Bereitstellung geeigneter Datenmodelle</a:t>
            </a:r>
          </a:p>
          <a:p>
            <a:pPr>
              <a:spcAft>
                <a:spcPts val="600"/>
              </a:spcAft>
            </a:pPr>
            <a:endParaRPr lang="de-DE" altLang="de-DE" sz="2000" dirty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Projektdokumentation:</a:t>
            </a:r>
          </a:p>
          <a:p>
            <a:pPr lvl="1">
              <a:spcAft>
                <a:spcPts val="600"/>
              </a:spcAft>
            </a:pPr>
            <a:r>
              <a:rPr lang="de-DE" altLang="de-DE" sz="1600" dirty="0">
                <a:latin typeface="LMU CompatilFact" panose="02000500060000020003" pitchFamily="2" charset="0"/>
                <a:cs typeface="Arial" panose="020B0604020202020204" pitchFamily="34" charset="0"/>
              </a:rPr>
              <a:t>Auf </a:t>
            </a: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Projekt-Webseite</a:t>
            </a:r>
            <a:r>
              <a:rPr lang="de-DE" altLang="de-DE" sz="1600" dirty="0">
                <a:latin typeface="LMU CompatilFact" panose="02000500060000020003" pitchFamily="2" charset="0"/>
                <a:cs typeface="Arial" panose="020B0604020202020204" pitchFamily="34" charset="0"/>
              </a:rPr>
              <a:t>: </a:t>
            </a:r>
            <a:r>
              <a:rPr lang="de-DE" altLang="de-DE" sz="1600" dirty="0">
                <a:latin typeface="LMU CompatilFact" panose="02000500060000020003" pitchFamily="2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  <a:hlinkClick r:id="rId3"/>
              </a:rPr>
              <a:t>www.fdm-bayern.org</a:t>
            </a: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Veröffentlichung von Quellcode auf </a:t>
            </a:r>
            <a:r>
              <a:rPr lang="de-DE" altLang="de-DE" sz="1600" dirty="0" err="1" smtClean="0">
                <a:latin typeface="LMU CompatilFact" panose="02000500060000020003" pitchFamily="2" charset="0"/>
                <a:cs typeface="Arial" panose="020B0604020202020204" pitchFamily="34" charset="0"/>
              </a:rPr>
              <a:t>GitHub</a:t>
            </a: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	</a:t>
            </a:r>
            <a:r>
              <a:rPr lang="de-DE" altLang="de-DE" sz="1600" dirty="0" err="1" smtClean="0">
                <a:latin typeface="LMU CompatilFact" panose="02000500060000020003" pitchFamily="2" charset="0"/>
                <a:cs typeface="Arial" panose="020B0604020202020204" pitchFamily="34" charset="0"/>
              </a:rPr>
              <a:t>Transferierbarkeit</a:t>
            </a: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 auf weitere Projekte und Disziplinen</a:t>
            </a:r>
          </a:p>
          <a:p>
            <a:pPr lvl="1">
              <a:spcAft>
                <a:spcPts val="600"/>
              </a:spcAft>
            </a:pPr>
            <a:endParaRPr lang="de-DE" altLang="de-DE" sz="1600" dirty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altLang="de-DE" sz="1600" dirty="0">
              <a:latin typeface="LMU CompatilFact" panose="02000500060000020003" pitchFamily="2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15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LMU CompatilFact" panose="02000500060000020003" pitchFamily="2" charset="0"/>
              </a:rPr>
              <a:t>07.03.2019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4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LMU CompatilFact" panose="02000500060000020003" pitchFamily="2" charset="0"/>
              </a:rPr>
              <a:t>Fazit </a:t>
            </a:r>
            <a:r>
              <a:rPr lang="de-DE" sz="3200" b="1" dirty="0">
                <a:latin typeface="LMU CompatilFact" panose="02000500060000020003" pitchFamily="2" charset="0"/>
              </a:rPr>
              <a:t/>
            </a:r>
            <a:br>
              <a:rPr lang="de-DE" sz="3200" b="1" dirty="0">
                <a:latin typeface="LMU CompatilFact" panose="02000500060000020003" pitchFamily="2" charset="0"/>
              </a:rPr>
            </a:br>
            <a:endParaRPr lang="de-DE" sz="3200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47666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</a:rPr>
              <a:t>Neue Erkenntnisse zu FD durch Austausch mit Wissenschaftlern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2000" dirty="0"/>
              <a:t>Es kann auf bestehende Strukturen aufgebaut </a:t>
            </a:r>
            <a:r>
              <a:rPr lang="de-DE" sz="2000" dirty="0" smtClean="0"/>
              <a:t>werden</a:t>
            </a:r>
            <a:endParaRPr lang="de-DE" altLang="de-DE" sz="2000" dirty="0" smtClean="0">
              <a:latin typeface="LMU CompatilFact" panose="02000500060000020003" pitchFamily="2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</a:rPr>
              <a:t>Kompetente Ansprechpartner für verschiedene Stufen des Forschungsprozesses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Einrichtung eines neuen Angebots nur durch Kooperation möglich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Bibliotheken von Beginn an als Berater in Projekt involviert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sz="2000" dirty="0">
                <a:latin typeface="LMU CompatilFact" panose="02000500060000020003" pitchFamily="2" charset="0"/>
                <a:cs typeface="Arial" panose="020B0604020202020204" pitchFamily="34" charset="0"/>
              </a:rPr>
              <a:t>Institutioneller </a:t>
            </a:r>
            <a:r>
              <a:rPr lang="de-DE" altLang="de-DE" sz="20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„Verbund“ vor Ort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de-DE" altLang="de-DE" sz="2000" b="1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altLang="de-DE" sz="1600" dirty="0">
              <a:latin typeface="LMU CompatilFact" panose="02000500060000020003" pitchFamily="2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16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LMU CompatilFact" panose="02000500060000020003" pitchFamily="2" charset="0"/>
              </a:rPr>
              <a:t>07.03.2019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7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LMU CompatilFact" panose="02000500060000020003" pitchFamily="2" charset="0"/>
              </a:rPr>
              <a:t>Kontakt </a:t>
            </a:r>
            <a:r>
              <a:rPr lang="de-DE" sz="3200" b="1" dirty="0">
                <a:latin typeface="LMU CompatilFact" panose="02000500060000020003" pitchFamily="2" charset="0"/>
              </a:rPr>
              <a:t/>
            </a:r>
            <a:br>
              <a:rPr lang="de-DE" sz="3200" b="1" dirty="0">
                <a:latin typeface="LMU CompatilFact" panose="02000500060000020003" pitchFamily="2" charset="0"/>
              </a:rPr>
            </a:br>
            <a:endParaRPr lang="de-DE" sz="3200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8377" y="2746700"/>
            <a:ext cx="3744416" cy="2057393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Martin Spenger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de-DE" sz="1600" dirty="0">
                <a:latin typeface="LMU CompatilFact" panose="02000500060000020003" pitchFamily="2" charset="0"/>
                <a:cs typeface="Arial" panose="020B0604020202020204" pitchFamily="34" charset="0"/>
              </a:rPr>
              <a:t>Universitätsbibliothek der </a:t>
            </a: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LMU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Martin.Spenger@ub.uni-muenchen.de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17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LMU CompatilFact" panose="02000500060000020003" pitchFamily="2" charset="0"/>
              </a:rPr>
              <a:t>07.03.2019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23528" y="2758910"/>
            <a:ext cx="3744416" cy="194421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Stephan Lücke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IT-Gruppe Geisteswissenschaften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de-DE" altLang="de-DE" sz="1600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Stephan.Lücke@lmu.de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de-DE" altLang="de-DE" sz="1600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de-DE" altLang="de-DE" sz="1600" dirty="0">
              <a:latin typeface="LMU CompatilFact" panose="02000500060000020003" pitchFamily="2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95736" y="5013176"/>
            <a:ext cx="498835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dirty="0">
                <a:latin typeface="LMU CompatilFact" panose="02000500060000020003" pitchFamily="2" charset="0"/>
                <a:cs typeface="Arial" panose="020B0604020202020204" pitchFamily="34" charset="0"/>
              </a:rPr>
              <a:t>Projekt-Twitter: @</a:t>
            </a:r>
            <a:r>
              <a:rPr lang="de-DE" altLang="de-DE" dirty="0" err="1" smtClean="0">
                <a:latin typeface="LMU CompatilFact" panose="02000500060000020003" pitchFamily="2" charset="0"/>
                <a:cs typeface="Arial" panose="020B0604020202020204" pitchFamily="34" charset="0"/>
              </a:rPr>
              <a:t>fdm_bayern</a:t>
            </a:r>
            <a:endParaRPr lang="de-DE" altLang="de-DE" dirty="0" smtClean="0">
              <a:latin typeface="LMU CompatilFact" panose="02000500060000020003" pitchFamily="2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altLang="de-DE" dirty="0" smtClean="0">
                <a:latin typeface="LMU CompatilFact" panose="02000500060000020003" pitchFamily="2" charset="0"/>
                <a:cs typeface="Arial" panose="020B0604020202020204" pitchFamily="34" charset="0"/>
              </a:rPr>
              <a:t>Projekt-Webseite: </a:t>
            </a:r>
            <a:r>
              <a:rPr lang="de-DE" altLang="de-DE" dirty="0">
                <a:latin typeface="LMU CompatilFact" panose="02000500060000020003" pitchFamily="2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altLang="de-DE" dirty="0" smtClean="0">
                <a:latin typeface="LMU CompatilFact" panose="02000500060000020003" pitchFamily="2" charset="0"/>
                <a:cs typeface="Arial" panose="020B0604020202020204" pitchFamily="34" charset="0"/>
                <a:hlinkClick r:id="rId3"/>
              </a:rPr>
              <a:t>www.fdm-bayern.org</a:t>
            </a:r>
            <a:endParaRPr lang="de-DE" altLang="de-DE" dirty="0">
              <a:latin typeface="LMU CompatilFact" panose="02000500060000020003" pitchFamily="2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39919"/>
            <a:ext cx="1428750" cy="13144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77" y="1942676"/>
            <a:ext cx="3347864" cy="502180"/>
          </a:xfrm>
          <a:prstGeom prst="rect">
            <a:avLst/>
          </a:prstGeom>
        </p:spPr>
      </p:pic>
      <p:sp>
        <p:nvSpPr>
          <p:cNvPr id="14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3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Institutionelle Kooperation</a:t>
            </a:r>
            <a:endParaRPr lang="de-DE" sz="3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87624" y="2401176"/>
            <a:ext cx="2972983" cy="241338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123781" y="4869799"/>
            <a:ext cx="451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Forschungsdatenproduzenten</a:t>
            </a:r>
          </a:p>
          <a:p>
            <a:pPr algn="ctr"/>
            <a:r>
              <a:rPr lang="de-DE" sz="1600" b="1" dirty="0" smtClean="0"/>
              <a:t>(Pilotprojekt: </a:t>
            </a:r>
            <a:r>
              <a:rPr lang="de-DE" sz="1600" b="1" dirty="0" err="1" smtClean="0"/>
              <a:t>VerbaAlpina</a:t>
            </a:r>
            <a:r>
              <a:rPr lang="de-DE" sz="1600" b="1" dirty="0" smtClean="0"/>
              <a:t>)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56041" y="18716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ITG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157664" y="18716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UB</a:t>
            </a:r>
            <a:endParaRPr lang="de-DE" sz="2800" b="1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715718" y="2133250"/>
            <a:ext cx="532859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4295785" y="2394860"/>
            <a:ext cx="3043110" cy="241338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4" y="2576611"/>
            <a:ext cx="2387364" cy="1132417"/>
          </a:xfrm>
          <a:prstGeom prst="rect">
            <a:avLst/>
          </a:prstGeom>
        </p:spPr>
      </p:pic>
      <p:sp>
        <p:nvSpPr>
          <p:cNvPr id="17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LMU CompatilFact" panose="02000500060000020003" pitchFamily="2" charset="0"/>
              </a:rPr>
              <a:t>Rolle der Bibliotheken</a:t>
            </a:r>
            <a:r>
              <a:rPr lang="de-DE" sz="3200" b="1" dirty="0">
                <a:latin typeface="LMU CompatilFact" panose="02000500060000020003" pitchFamily="2" charset="0"/>
              </a:rPr>
              <a:t/>
            </a:r>
            <a:br>
              <a:rPr lang="de-DE" sz="3200" b="1" dirty="0">
                <a:latin typeface="LMU CompatilFact" panose="02000500060000020003" pitchFamily="2" charset="0"/>
              </a:rPr>
            </a:br>
            <a:endParaRPr lang="de-DE" sz="3200" dirty="0">
              <a:solidFill>
                <a:srgbClr val="0067AC"/>
              </a:solidFill>
              <a:latin typeface="LMU CompatilFact" panose="02000500060000020003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887" y="1052736"/>
            <a:ext cx="8208912" cy="4968552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000" b="1" dirty="0" smtClean="0"/>
          </a:p>
          <a:p>
            <a:r>
              <a:rPr lang="de-DE" sz="2000" b="1" dirty="0" smtClean="0"/>
              <a:t>Expertise</a:t>
            </a:r>
            <a:r>
              <a:rPr lang="de-DE" sz="2000" dirty="0" smtClean="0"/>
              <a:t> </a:t>
            </a:r>
            <a:r>
              <a:rPr lang="de-DE" sz="2000" dirty="0"/>
              <a:t>in der Erschließung und Zugänglichmachung von </a:t>
            </a:r>
            <a:r>
              <a:rPr lang="de-DE" sz="2000" dirty="0" smtClean="0"/>
              <a:t>Informationen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zentrale </a:t>
            </a:r>
            <a:r>
              <a:rPr lang="de-DE" sz="2000" dirty="0"/>
              <a:t>Rolle im Prozess des Forschungsdatenmanagements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b="1" dirty="0" smtClean="0"/>
              <a:t>Angebote der Bibliothek </a:t>
            </a:r>
            <a:r>
              <a:rPr lang="de-DE" sz="2000" b="1" dirty="0"/>
              <a:t>als </a:t>
            </a:r>
            <a:r>
              <a:rPr lang="de-DE" sz="2000" b="1" dirty="0" smtClean="0"/>
              <a:t>Dienstleister</a:t>
            </a:r>
            <a:r>
              <a:rPr lang="de-DE" sz="2000" dirty="0" smtClean="0"/>
              <a:t>:</a:t>
            </a:r>
            <a:endParaRPr lang="de-DE" sz="2000" dirty="0"/>
          </a:p>
          <a:p>
            <a:pPr lvl="1"/>
            <a:r>
              <a:rPr lang="de-DE" sz="2000" dirty="0" smtClean="0"/>
              <a:t>Erschließung </a:t>
            </a:r>
            <a:r>
              <a:rPr lang="de-DE" sz="2000" dirty="0"/>
              <a:t>der Forschungsdaten (</a:t>
            </a:r>
            <a:r>
              <a:rPr lang="de-DE" sz="2000" dirty="0" smtClean="0"/>
              <a:t>inkl. Normdaten)</a:t>
            </a:r>
          </a:p>
          <a:p>
            <a:pPr lvl="1"/>
            <a:r>
              <a:rPr lang="de-DE" sz="2000" dirty="0" smtClean="0"/>
              <a:t>Generische und fachspezifische Metadatenanreicherung </a:t>
            </a:r>
          </a:p>
          <a:p>
            <a:pPr lvl="1"/>
            <a:r>
              <a:rPr lang="de-DE" sz="2000" dirty="0" smtClean="0"/>
              <a:t>Vergabe von DOIs und persistenten Adressen</a:t>
            </a:r>
            <a:endParaRPr lang="de-DE" sz="2000" dirty="0"/>
          </a:p>
          <a:p>
            <a:pPr lvl="1"/>
            <a:r>
              <a:rPr lang="de-DE" sz="2000" dirty="0"/>
              <a:t>Veröffentlichung und Zugänglichmachung der Daten </a:t>
            </a:r>
          </a:p>
          <a:p>
            <a:pPr lvl="1"/>
            <a:r>
              <a:rPr lang="de-DE" sz="2000" dirty="0"/>
              <a:t>Verbreitung der Metadaten über Schnittstellen</a:t>
            </a:r>
          </a:p>
          <a:p>
            <a:pPr lvl="1"/>
            <a:r>
              <a:rPr lang="de-DE" sz="2000" dirty="0"/>
              <a:t>Langzeitarchivierung der </a:t>
            </a:r>
            <a:r>
              <a:rPr lang="de-DE" sz="2000" dirty="0" smtClean="0"/>
              <a:t>Forschungsdaten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latin typeface="LMU CompatilFact" panose="02000500060000020003" pitchFamily="2" charset="0"/>
              </a:rPr>
              <a:t>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LMU CompatilFact" panose="02000500060000020003" pitchFamily="2" charset="0"/>
              </a:rPr>
              <a:t>28.03.2019</a:t>
            </a:r>
            <a:endParaRPr lang="de-DE" dirty="0">
              <a:latin typeface="LMU CompatilFact" panose="02000500060000020003" pitchFamily="2" charset="0"/>
            </a:endParaRP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1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Open Data LMU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271220" y="5752120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https://data.ub.uni-muenchen.de/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7638"/>
            <a:ext cx="5194200" cy="41992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92309" y="2708920"/>
            <a:ext cx="3509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i</a:t>
            </a:r>
            <a:r>
              <a:rPr lang="de-DE" dirty="0" smtClean="0"/>
              <a:t>nstitutionelles Repositorium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seit 2010 in Betrieb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/>
              <a:t>l</a:t>
            </a:r>
            <a:r>
              <a:rPr lang="de-DE" dirty="0" smtClean="0"/>
              <a:t>äuft mit </a:t>
            </a:r>
            <a:r>
              <a:rPr lang="de-DE" dirty="0" err="1" smtClean="0"/>
              <a:t>EPrints</a:t>
            </a:r>
            <a:r>
              <a:rPr lang="de-DE" dirty="0" smtClean="0"/>
              <a:t> (3.3.15) 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Neues System für FD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Anforderungen:</a:t>
            </a:r>
          </a:p>
          <a:p>
            <a:pPr lvl="1"/>
            <a:r>
              <a:rPr lang="de-DE" sz="2400" dirty="0"/>
              <a:t>a</a:t>
            </a:r>
            <a:r>
              <a:rPr lang="de-DE" sz="2400" dirty="0" smtClean="0"/>
              <a:t>lle Funktionen, die </a:t>
            </a:r>
            <a:r>
              <a:rPr lang="de-DE" sz="2400" dirty="0" err="1" smtClean="0"/>
              <a:t>EPrints</a:t>
            </a:r>
            <a:r>
              <a:rPr lang="de-DE" sz="2400" dirty="0" smtClean="0"/>
              <a:t> bietet</a:t>
            </a:r>
          </a:p>
          <a:p>
            <a:pPr lvl="1"/>
            <a:r>
              <a:rPr lang="de-DE" sz="2400" dirty="0" smtClean="0"/>
              <a:t>hohe Skalierbarkeit</a:t>
            </a:r>
          </a:p>
          <a:p>
            <a:pPr lvl="1"/>
            <a:r>
              <a:rPr lang="de-DE" sz="2400" dirty="0" err="1" smtClean="0"/>
              <a:t>Linked</a:t>
            </a:r>
            <a:r>
              <a:rPr lang="de-DE" sz="2400" dirty="0" smtClean="0"/>
              <a:t>-Data-Support</a:t>
            </a:r>
          </a:p>
          <a:p>
            <a:pPr lvl="1"/>
            <a:r>
              <a:rPr lang="de-DE" sz="2400" dirty="0"/>
              <a:t>g</a:t>
            </a:r>
            <a:r>
              <a:rPr lang="de-DE" sz="2400" dirty="0" smtClean="0"/>
              <a:t>uter Zugang zu aktiver Community</a:t>
            </a:r>
          </a:p>
          <a:p>
            <a:pPr lvl="1"/>
            <a:endParaRPr lang="de-DE" sz="24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de-DE" sz="3600" dirty="0" smtClean="0"/>
              <a:t>Fedora </a:t>
            </a:r>
            <a:r>
              <a:rPr lang="de-DE" sz="3600" dirty="0" err="1" smtClean="0"/>
              <a:t>Commons</a:t>
            </a:r>
            <a:endParaRPr 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9" y="4797152"/>
            <a:ext cx="2061593" cy="715831"/>
          </a:xfrm>
          <a:prstGeom prst="rect">
            <a:avLst/>
          </a:prstGeom>
        </p:spPr>
      </p:pic>
      <p:sp>
        <p:nvSpPr>
          <p:cNvPr id="9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3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0067AC"/>
                </a:solidFill>
                <a:latin typeface="LMU CompatilFact" panose="02000500060000020003" pitchFamily="2" charset="0"/>
              </a:rPr>
              <a:t>Aufgabenmodell (kompakt)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740352" cy="332655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62872" y="470971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VerbaAlpina</a:t>
            </a:r>
            <a:r>
              <a:rPr lang="de-DE" u="sng" dirty="0"/>
              <a:t> API: </a:t>
            </a:r>
            <a:endParaRPr lang="de-DE" u="sng" dirty="0" smtClean="0"/>
          </a:p>
          <a:p>
            <a:r>
              <a:rPr lang="de-DE" dirty="0" smtClean="0"/>
              <a:t>https</a:t>
            </a:r>
            <a:r>
              <a:rPr lang="de-DE" dirty="0"/>
              <a:t>://www.verba-alpina.gwi.uni-muenchen.de/?</a:t>
            </a:r>
            <a:r>
              <a:rPr lang="de-DE" dirty="0" smtClean="0"/>
              <a:t>page_id=8844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7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1. Schritt: Analyse des VA-Exportformats</a:t>
            </a:r>
            <a:endParaRPr lang="de-DE" sz="3200" b="1" dirty="0"/>
          </a:p>
        </p:txBody>
      </p:sp>
      <p:pic>
        <p:nvPicPr>
          <p:cNvPr id="6" name="Inhaltsplatzhalter 5" descr="VA_Exportform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836"/>
          <a:stretch>
            <a:fillRect/>
          </a:stretch>
        </p:blipFill>
        <p:spPr>
          <a:xfrm>
            <a:off x="755576" y="1484784"/>
            <a:ext cx="7560840" cy="411683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83568"/>
          </a:xfrm>
        </p:spPr>
        <p:txBody>
          <a:bodyPr>
            <a:normAutofit/>
          </a:bodyPr>
          <a:lstStyle/>
          <a:p>
            <a:r>
              <a:rPr lang="de-DE" sz="3200" b="1" dirty="0"/>
              <a:t>1. Schritt: Analyse des VA-Exportformats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040" y="1340768"/>
            <a:ext cx="8229600" cy="423793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Kooperation mit Wissenschaftspartnern</a:t>
            </a:r>
          </a:p>
          <a:p>
            <a:pPr lvl="1"/>
            <a:r>
              <a:rPr lang="de-DE" dirty="0" smtClean="0"/>
              <a:t>Festlegung auf Metadaten-Standards</a:t>
            </a:r>
          </a:p>
          <a:p>
            <a:pPr lvl="1"/>
            <a:r>
              <a:rPr lang="de-DE" dirty="0" smtClean="0"/>
              <a:t>Vereinheitlichung von Datenmodellen</a:t>
            </a:r>
          </a:p>
          <a:p>
            <a:pPr lvl="1"/>
            <a:r>
              <a:rPr lang="de-DE" dirty="0" smtClean="0"/>
              <a:t>Granularität der Forschungsdaten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Wechselwirkung zwischen Bibliothek und Wissenschaftlern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8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1. Schritt: Analyse des VA-Exportformats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61881"/>
            <a:ext cx="8229600" cy="4525963"/>
          </a:xfrm>
        </p:spPr>
        <p:txBody>
          <a:bodyPr/>
          <a:lstStyle/>
          <a:p>
            <a:r>
              <a:rPr lang="de-DE" dirty="0" smtClean="0"/>
              <a:t>Besonderheiten der FD aus dem VA-Projekt</a:t>
            </a:r>
          </a:p>
          <a:p>
            <a:pPr lvl="1"/>
            <a:r>
              <a:rPr lang="de-DE" dirty="0" smtClean="0"/>
              <a:t>Verschiedene Erschließungsebenen:</a:t>
            </a:r>
          </a:p>
          <a:p>
            <a:pPr lvl="2"/>
            <a:r>
              <a:rPr lang="de-DE" dirty="0" smtClean="0"/>
              <a:t>Gesamtprojekt</a:t>
            </a:r>
          </a:p>
          <a:p>
            <a:pPr lvl="2"/>
            <a:r>
              <a:rPr lang="de-DE" dirty="0"/>
              <a:t>Gemeinde, ML-Typ, </a:t>
            </a:r>
            <a:r>
              <a:rPr lang="de-DE" dirty="0" smtClean="0"/>
              <a:t>Konzept</a:t>
            </a:r>
          </a:p>
          <a:p>
            <a:pPr lvl="2"/>
            <a:r>
              <a:rPr lang="de-DE" dirty="0" smtClean="0"/>
              <a:t>Einzelbelege (ca. 81.000 Datensätze)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283968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CC BY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2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MU UB">
      <a:dk1>
        <a:srgbClr val="0067AC"/>
      </a:dk1>
      <a:lt1>
        <a:sysClr val="window" lastClr="FFFFFF"/>
      </a:lt1>
      <a:dk2>
        <a:srgbClr val="0067AC"/>
      </a:dk2>
      <a:lt2>
        <a:srgbClr val="FFFFFF"/>
      </a:lt2>
      <a:accent1>
        <a:srgbClr val="0067AC"/>
      </a:accent1>
      <a:accent2>
        <a:srgbClr val="0067AC"/>
      </a:accent2>
      <a:accent3>
        <a:srgbClr val="0067AC"/>
      </a:accent3>
      <a:accent4>
        <a:srgbClr val="0067AC"/>
      </a:accent4>
      <a:accent5>
        <a:srgbClr val="0067AC"/>
      </a:accent5>
      <a:accent6>
        <a:srgbClr val="E9E9EA"/>
      </a:accent6>
      <a:hlink>
        <a:srgbClr val="0067AC"/>
      </a:hlink>
      <a:folHlink>
        <a:srgbClr val="939598"/>
      </a:folHlink>
    </a:clrScheme>
    <a:fontScheme name="LMU Compatil Fact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5D046FB9F75443B64BD69C67DDBD52" ma:contentTypeVersion="1" ma:contentTypeDescription="Ein neues Dokument erstellen." ma:contentTypeScope="" ma:versionID="534ae8a6a0e5790af2b09169d5122e76">
  <xsd:schema xmlns:xsd="http://www.w3.org/2001/XMLSchema" xmlns:xs="http://www.w3.org/2001/XMLSchema" xmlns:p="http://schemas.microsoft.com/office/2006/metadata/properties" xmlns:ns1="http://schemas.microsoft.com/sharepoint/v3" xmlns:ns2="ec76349c-9c06-46ab-8951-c4118e1cce02" xmlns:ns3="bc89ead1-cbb0-436a-8b82-eeb3c9098bf2" targetNamespace="http://schemas.microsoft.com/office/2006/metadata/properties" ma:root="true" ma:fieldsID="d0f340925a7325cdc7b58b0d2f7a1d25" ns1:_="" ns2:_="" ns3:_="">
    <xsd:import namespace="http://schemas.microsoft.com/sharepoint/v3"/>
    <xsd:import namespace="ec76349c-9c06-46ab-8951-c4118e1cce02"/>
    <xsd:import namespace="bc89ead1-cbb0-436a-8b82-eeb3c9098bf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ccd7e511aa444aa58afee97c4eb053de" minOccurs="0"/>
                <xsd:element ref="ns2:TaxCatchAll" minOccurs="0"/>
                <xsd:element ref="ns2:Ersteller" minOccurs="0"/>
                <xsd:element ref="ns2:Inhalt" minOccurs="0"/>
                <xsd:element ref="ns3:Inhaltstyp" minOccurs="0"/>
                <xsd:element ref="ns2:Löschvorschlag" minOccurs="0"/>
                <xsd:element ref="ns3:Aktue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6349c-9c06-46ab-8951-c4118e1cce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cd7e511aa444aa58afee97c4eb053de" ma:index="14" nillable="true" ma:taxonomy="true" ma:internalName="ccd7e511aa444aa58afee97c4eb053de" ma:taxonomyFieldName="Bibliothek" ma:displayName="Bibliothek" ma:default="" ma:fieldId="{ccd7e511-aa44-4aa5-8afe-e97c4eb053de}" ma:sspId="f0d4e212-30e6-4120-b468-4a38d66adbce" ma:termSetId="51f10e44-1f6f-458e-9a52-9c6b1bc1cb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iespalte &quot;Alle abfangen&quot;" ma:hidden="true" ma:list="{2bb8d14a-7a36-43c0-b28d-15e712c87227}" ma:internalName="TaxCatchAll" ma:showField="CatchAllData" ma:web="ec76349c-9c06-46ab-8951-c4118e1cce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steller" ma:index="16" nillable="true" ma:displayName="Ersteller" ma:description="Das Feld Ersteller dient dazu, den ursprünglichen Ersteller und damit Ansprechpartner für ein Dokument nachzuweisen. Die Spalte kann nur einen Mitarbeiter der UB wiedergeben." ma:list="UserInfo" ma:SearchPeopleOnly="false" ma:SharePointGroup="0" ma:internalName="Erstell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halt" ma:index="17" nillable="true" ma:displayName="Inhalt" ma:description="Hier sollten nur zusätzliche Informationen eingetragen werden" ma:internalName="Inhalt">
      <xsd:simpleType>
        <xsd:restriction base="dms:Note">
          <xsd:maxLength value="255"/>
        </xsd:restriction>
      </xsd:simpleType>
    </xsd:element>
    <xsd:element name="Löschvorschlag" ma:index="19" nillable="true" ma:displayName="Löschvorschlag" ma:default="0" ma:description="Schlagen Sie der Seitenverantwortung das Dokument zum Löschen vor." ma:internalName="L_x00f6_schvorschla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9ead1-cbb0-436a-8b82-eeb3c9098bf2" elementFormDefault="qualified">
    <xsd:import namespace="http://schemas.microsoft.com/office/2006/documentManagement/types"/>
    <xsd:import namespace="http://schemas.microsoft.com/office/infopath/2007/PartnerControls"/>
    <xsd:element name="Inhaltstyp" ma:index="18" nillable="true" ma:displayName="UB-Inhaltstyp" ma:default="--Bitte auswählen--" ma:format="Dropdown" ma:internalName="Inhaltstyp">
      <xsd:simpleType>
        <xsd:restriction base="dms:Choice">
          <xsd:enumeration value="--Bitte auswählen--"/>
          <xsd:enumeration value="Aushang"/>
          <xsd:enumeration value="Briefbogen"/>
          <xsd:enumeration value="Corporate Design"/>
          <xsd:enumeration value="Flyer"/>
          <xsd:enumeration value="Plakat"/>
          <xsd:enumeration value="PowerPoint-Vorlagen"/>
          <xsd:enumeration value="Visitenkarte"/>
          <xsd:enumeration value="Sonstiges"/>
        </xsd:restriction>
      </xsd:simpleType>
    </xsd:element>
    <xsd:element name="Aktuell" ma:index="20" nillable="true" ma:displayName="Aktuell" ma:internalName="Aktuel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öschvorschlag xmlns="ec76349c-9c06-46ab-8951-c4118e1cce02">false</Löschvorschlag>
    <PublishingExpirationDate xmlns="http://schemas.microsoft.com/sharepoint/v3" xsi:nil="true"/>
    <TaxCatchAll xmlns="ec76349c-9c06-46ab-8951-c4118e1cce02">
      <Value>49</Value>
    </TaxCatchAll>
    <ccd7e511aa444aa58afee97c4eb053de xmlns="ec76349c-9c06-46ab-8951-c4118e1cce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mehr als eine Bibliothek</TermName>
          <TermId xmlns="http://schemas.microsoft.com/office/infopath/2007/PartnerControls">88960837-666e-4df8-9227-a625f3d6d2f5</TermId>
        </TermInfo>
      </Terms>
    </ccd7e511aa444aa58afee97c4eb053de>
    <PublishingStartDate xmlns="http://schemas.microsoft.com/sharepoint/v3" xsi:nil="true"/>
    <Inhalt xmlns="ec76349c-9c06-46ab-8951-c4118e1cce02">Vorlage für PowerPoint-Präsentationen im Corporate Design der UB der LMU München.</Inhalt>
    <Ersteller xmlns="ec76349c-9c06-46ab-8951-c4118e1cce02">
      <UserInfo>
        <DisplayName>Ostmann Torsten</DisplayName>
        <AccountId>59</AccountId>
        <AccountType/>
      </UserInfo>
    </Ersteller>
    <_dlc_DocId xmlns="ec76349c-9c06-46ab-8951-c4118e1cce02">KA46CK6J5RJY-1961954544-211</_dlc_DocId>
    <_dlc_DocIdUrl xmlns="ec76349c-9c06-46ab-8951-c4118e1cce02">
      <Url>http://intranet.ub.uni-muenchen.de/kommunikation/oeffentlichkeitsarbeit/_layouts/DocIdRedir.aspx?ID=KA46CK6J5RJY-1961954544-211</Url>
      <Description>KA46CK6J5RJY-1961954544-211</Description>
    </_dlc_DocIdUrl>
    <Inhaltstyp xmlns="bc89ead1-cbb0-436a-8b82-eeb3c9098bf2">PowerPoint-Vorlagen</Inhaltstyp>
    <Aktuell xmlns="bc89ead1-cbb0-436a-8b82-eeb3c9098bf2">false</Aktuell>
    <_dlc_DocIdPersistId xmlns="ec76349c-9c06-46ab-8951-c4118e1cce02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7E4F1F-9007-48C5-8D65-AC8E66D46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DE39A-7F8B-4C51-8FE0-603B08540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76349c-9c06-46ab-8951-c4118e1cce02"/>
    <ds:schemaRef ds:uri="bc89ead1-cbb0-436a-8b82-eeb3c9098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21F4A2-9D31-4C2D-87DF-5B60189A8A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c76349c-9c06-46ab-8951-c4118e1cce02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c89ead1-cbb0-436a-8b82-eeb3c9098bf2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8D3702A-C771-4B5F-A1BC-3BBFF6AD543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Bildschirmpräsentation (4:3)</PresentationFormat>
  <Paragraphs>225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LMU CompatilFact</vt:lpstr>
      <vt:lpstr>Verdana</vt:lpstr>
      <vt:lpstr>Wingdings</vt:lpstr>
      <vt:lpstr>Larissa-Design</vt:lpstr>
      <vt:lpstr>Konzeption und Institutionalisierung des FDM  —  aus der Erfahrung eines Forschungsprojekts in den digitalen Geisteswissenschaften  Teil 2: Die Perspektive der Bibliothek   Martin Spenger (UB der LMU) – Stephan Lücke (ITG)   E-Science-Tage 2019    </vt:lpstr>
      <vt:lpstr>Institutionelle Kooperation</vt:lpstr>
      <vt:lpstr>Rolle der Bibliotheken </vt:lpstr>
      <vt:lpstr>Open Data LMU</vt:lpstr>
      <vt:lpstr>Neues System für FD</vt:lpstr>
      <vt:lpstr>Aufgabenmodell (kompakt)</vt:lpstr>
      <vt:lpstr>1. Schritt: Analyse des VA-Exportformats</vt:lpstr>
      <vt:lpstr>1. Schritt: Analyse des VA-Exportformats</vt:lpstr>
      <vt:lpstr>1. Schritt: Analyse des VA-Exportformats</vt:lpstr>
      <vt:lpstr>2. Schritt: Erstellung eines VA-Datenmodells</vt:lpstr>
      <vt:lpstr>3. Schritt: Erstellung eines DataCite-XML</vt:lpstr>
      <vt:lpstr>VerbaAlpina in Fedora 5.x</vt:lpstr>
      <vt:lpstr>Aufgabenmodell (erweitert)</vt:lpstr>
      <vt:lpstr>Projekt: „eHumanities – interdisziplinär“ </vt:lpstr>
      <vt:lpstr>Projektziele  </vt:lpstr>
      <vt:lpstr>Fazit  </vt:lpstr>
      <vt:lpstr>Kontakt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PowerPoint-Vorlage_UB LMU</dc:title>
  <dc:creator>Rücker Benjamin</dc:creator>
  <cp:lastModifiedBy>Administrator</cp:lastModifiedBy>
  <cp:revision>610</cp:revision>
  <cp:lastPrinted>2019-03-06T16:39:21Z</cp:lastPrinted>
  <dcterms:created xsi:type="dcterms:W3CDTF">2013-08-30T09:04:00Z</dcterms:created>
  <dcterms:modified xsi:type="dcterms:W3CDTF">2019-03-25T19:50:07Z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0x010100C55D046FB9F75443B64BD69C67DDBD52</vt:lpwstr>
  </property>
  <property fmtid="{D5CDD505-2E9C-101B-9397-08002B2CF9AE}" pid="3" name="_dlc_DocIdItemGuid">
    <vt:lpwstr>dde28a0e-9391-440c-9d33-b69f40bd60e1</vt:lpwstr>
  </property>
  <property fmtid="{D5CDD505-2E9C-101B-9397-08002B2CF9AE}" pid="4" name="Bibliothek">
    <vt:lpwstr>49;#mehr als eine Bibliothek|88960837-666e-4df8-9227-a625f3d6d2f5</vt:lpwstr>
  </property>
  <property fmtid="{D5CDD505-2E9C-101B-9397-08002B2CF9AE}" pid="5" name="Institute">
    <vt:lpwstr/>
  </property>
  <property fmtid="{D5CDD505-2E9C-101B-9397-08002B2CF9AE}" pid="6" name="Inhaltstyp0">
    <vt:lpwstr>Präsentation</vt:lpwstr>
  </property>
  <property fmtid="{D5CDD505-2E9C-101B-9397-08002B2CF9AE}" pid="7" name="display_urn">
    <vt:lpwstr>Ostmann Torsten</vt:lpwstr>
  </property>
  <property fmtid="{D5CDD505-2E9C-101B-9397-08002B2CF9AE}" pid="8" name="Order">
    <vt:r8>21100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</Properties>
</file>