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57" r:id="rId3"/>
    <p:sldId id="258" r:id="rId4"/>
    <p:sldId id="262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ina" initials="C" lastIdx="33" clrIdx="0"/>
  <p:cmAuthor id="1" name="itg" initials="i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>
      <p:cViewPr>
        <p:scale>
          <a:sx n="76" d="100"/>
          <a:sy n="76" d="100"/>
        </p:scale>
        <p:origin x="-2598" y="-11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41E79-9EC6-445C-8773-0DF1636CD282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E95EE-AD47-4C41-9D30-582DCB9C00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45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</a:t>
            </a:r>
            <a:r>
              <a:rPr lang="de-DE" baseline="0" dirty="0"/>
              <a:t>se Folie dient dem Übergang zwischen den Vortragenden. Diese Folie zählt nicht zu den 3 – 4 besprochenen </a:t>
            </a:r>
            <a:r>
              <a:rPr lang="de-DE" baseline="0" dirty="0" err="1"/>
              <a:t>folien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E95EE-AD47-4C41-9D30-582DCB9C00A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3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906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562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19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81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4800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46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375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462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452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7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14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AE1E7-3F5F-45C1-8364-4790A2135E0F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0F0AC-4400-4173-B647-90D50C10A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09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Verba</a:t>
            </a:r>
            <a:r>
              <a:rPr lang="de-DE" dirty="0"/>
              <a:t> </a:t>
            </a:r>
            <a:r>
              <a:rPr lang="de-DE" dirty="0" err="1"/>
              <a:t>Alpina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mtClean="0"/>
              <a:t>Thomas Krefeld</a:t>
            </a:r>
          </a:p>
          <a:p>
            <a:r>
              <a:rPr lang="de-DE" smtClean="0"/>
              <a:t>Stephan Lücke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2685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research question(s)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are</a:t>
            </a:r>
            <a:r>
              <a:rPr lang="de-DE" sz="2400" dirty="0"/>
              <a:t> </a:t>
            </a:r>
            <a:r>
              <a:rPr lang="de-DE" sz="2400" dirty="0" err="1"/>
              <a:t>your</a:t>
            </a:r>
            <a:r>
              <a:rPr lang="de-DE" sz="2400" dirty="0"/>
              <a:t> </a:t>
            </a:r>
            <a:r>
              <a:rPr lang="de-DE" sz="2400" dirty="0" err="1"/>
              <a:t>research</a:t>
            </a:r>
            <a:r>
              <a:rPr lang="de-DE" sz="2400" dirty="0"/>
              <a:t> </a:t>
            </a:r>
            <a:r>
              <a:rPr lang="de-DE" sz="2400" dirty="0" err="1"/>
              <a:t>fields</a:t>
            </a:r>
            <a:r>
              <a:rPr lang="de-DE" sz="2400" dirty="0"/>
              <a:t>?</a:t>
            </a:r>
          </a:p>
          <a:p>
            <a:pPr lvl="1"/>
            <a:r>
              <a:rPr lang="de-DE" sz="2000" dirty="0" err="1">
                <a:solidFill>
                  <a:srgbClr val="FF0000"/>
                </a:solidFill>
              </a:rPr>
              <a:t>Linguistics</a:t>
            </a:r>
            <a:r>
              <a:rPr lang="de-DE" sz="2000" dirty="0">
                <a:solidFill>
                  <a:srgbClr val="FF0000"/>
                </a:solidFill>
              </a:rPr>
              <a:t>, </a:t>
            </a:r>
            <a:r>
              <a:rPr lang="de-DE" sz="2000" dirty="0" err="1" smtClean="0">
                <a:solidFill>
                  <a:srgbClr val="FF0000"/>
                </a:solidFill>
              </a:rPr>
              <a:t>Lexicography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smtClean="0">
                <a:solidFill>
                  <a:srgbClr val="FF0000"/>
                </a:solidFill>
              </a:rPr>
              <a:t>(</a:t>
            </a:r>
            <a:r>
              <a:rPr lang="de-DE" sz="2000" dirty="0" err="1" smtClean="0">
                <a:solidFill>
                  <a:srgbClr val="FF0000"/>
                </a:solidFill>
              </a:rPr>
              <a:t>frame</a:t>
            </a:r>
            <a:r>
              <a:rPr lang="de-DE" sz="2000" dirty="0" smtClean="0">
                <a:solidFill>
                  <a:srgbClr val="FF0000"/>
                </a:solidFill>
              </a:rPr>
              <a:t>: Digital </a:t>
            </a:r>
            <a:r>
              <a:rPr lang="de-DE" sz="2000" dirty="0" err="1" smtClean="0">
                <a:solidFill>
                  <a:srgbClr val="FF0000"/>
                </a:solidFill>
              </a:rPr>
              <a:t>Humanities</a:t>
            </a:r>
            <a:r>
              <a:rPr lang="de-DE" sz="2000" dirty="0" smtClean="0">
                <a:solidFill>
                  <a:srgbClr val="FF0000"/>
                </a:solidFill>
              </a:rPr>
              <a:t>)</a:t>
            </a:r>
            <a:endParaRPr lang="de-DE" sz="2000" dirty="0">
              <a:solidFill>
                <a:srgbClr val="FF0000"/>
              </a:solidFill>
            </a:endParaRPr>
          </a:p>
          <a:p>
            <a:r>
              <a:rPr lang="en-US" sz="2400" dirty="0"/>
              <a:t>What is your current research question</a:t>
            </a:r>
            <a:r>
              <a:rPr lang="de-DE" sz="2400" dirty="0"/>
              <a:t>?</a:t>
            </a:r>
          </a:p>
          <a:p>
            <a:pPr lvl="1"/>
            <a:r>
              <a:rPr lang="de-DE" sz="2000" dirty="0" err="1" smtClean="0">
                <a:solidFill>
                  <a:srgbClr val="FF0000"/>
                </a:solidFill>
              </a:rPr>
              <a:t>Documentation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and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analysis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of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languages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and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dialects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spoken</a:t>
            </a:r>
            <a:r>
              <a:rPr lang="de-DE" sz="2000" dirty="0" smtClean="0">
                <a:solidFill>
                  <a:srgbClr val="FF0000"/>
                </a:solidFill>
              </a:rPr>
              <a:t> in </a:t>
            </a:r>
            <a:r>
              <a:rPr lang="de-DE" sz="2000" dirty="0" err="1" smtClean="0">
                <a:solidFill>
                  <a:srgbClr val="FF0000"/>
                </a:solidFill>
              </a:rPr>
              <a:t>the</a:t>
            </a:r>
            <a:r>
              <a:rPr lang="de-DE" sz="2000" dirty="0" smtClean="0">
                <a:solidFill>
                  <a:srgbClr val="FF0000"/>
                </a:solidFill>
              </a:rPr>
              <a:t> Alpine </a:t>
            </a:r>
            <a:r>
              <a:rPr lang="de-DE" sz="2000" dirty="0" err="1" smtClean="0">
                <a:solidFill>
                  <a:srgbClr val="FF0000"/>
                </a:solidFill>
              </a:rPr>
              <a:t>region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with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focus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on lexis </a:t>
            </a:r>
            <a:r>
              <a:rPr lang="de-DE" sz="2000" dirty="0" err="1" smtClean="0">
                <a:solidFill>
                  <a:srgbClr val="FF0000"/>
                </a:solidFill>
              </a:rPr>
              <a:t>and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with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interdisciplinary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and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diachronic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scope</a:t>
            </a:r>
            <a:endParaRPr lang="de-DE" sz="2000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What data do you need to answer your research question</a:t>
            </a:r>
            <a:r>
              <a:rPr lang="de-DE" sz="2400" dirty="0" smtClean="0"/>
              <a:t>?</a:t>
            </a:r>
          </a:p>
          <a:p>
            <a:pPr lvl="1"/>
            <a:r>
              <a:rPr lang="de-DE" sz="2000" dirty="0" smtClean="0">
                <a:solidFill>
                  <a:srgbClr val="FF0000"/>
                </a:solidFill>
              </a:rPr>
              <a:t>traditional (</a:t>
            </a:r>
            <a:r>
              <a:rPr lang="de-DE" sz="2000" dirty="0" err="1" smtClean="0">
                <a:solidFill>
                  <a:srgbClr val="FF0000"/>
                </a:solidFill>
              </a:rPr>
              <a:t>printed</a:t>
            </a:r>
            <a:r>
              <a:rPr lang="de-DE" sz="2000" dirty="0" smtClean="0">
                <a:solidFill>
                  <a:srgbClr val="FF0000"/>
                </a:solidFill>
              </a:rPr>
              <a:t>) </a:t>
            </a:r>
            <a:r>
              <a:rPr lang="de-DE" sz="2000" dirty="0" err="1" smtClean="0">
                <a:solidFill>
                  <a:srgbClr val="FF0000"/>
                </a:solidFill>
              </a:rPr>
              <a:t>dictionaries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err="1" smtClean="0">
                <a:solidFill>
                  <a:srgbClr val="FF0000"/>
                </a:solidFill>
              </a:rPr>
              <a:t>and</a:t>
            </a:r>
            <a:r>
              <a:rPr lang="de-DE" sz="2000" smtClean="0">
                <a:solidFill>
                  <a:srgbClr val="FF0000"/>
                </a:solidFill>
              </a:rPr>
              <a:t> linguistic </a:t>
            </a:r>
            <a:r>
              <a:rPr lang="de-DE" sz="2000" smtClean="0">
                <a:solidFill>
                  <a:srgbClr val="FF0000"/>
                </a:solidFill>
              </a:rPr>
              <a:t>atlases</a:t>
            </a:r>
            <a:endParaRPr lang="de-DE" sz="2000" dirty="0" smtClean="0">
              <a:solidFill>
                <a:srgbClr val="FF0000"/>
              </a:solidFill>
            </a:endParaRPr>
          </a:p>
          <a:p>
            <a:pPr lvl="1"/>
            <a:r>
              <a:rPr lang="de-DE" sz="2000" smtClean="0">
                <a:solidFill>
                  <a:srgbClr val="FF0000"/>
                </a:solidFill>
              </a:rPr>
              <a:t>digitally </a:t>
            </a:r>
            <a:r>
              <a:rPr lang="de-DE" sz="2000" err="1" smtClean="0">
                <a:solidFill>
                  <a:srgbClr val="FF0000"/>
                </a:solidFill>
              </a:rPr>
              <a:t>structured</a:t>
            </a:r>
            <a:r>
              <a:rPr lang="de-DE" sz="2000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lexical </a:t>
            </a:r>
            <a:r>
              <a:rPr lang="de-DE" sz="2000" dirty="0" err="1" smtClean="0">
                <a:solidFill>
                  <a:srgbClr val="FF0000"/>
                </a:solidFill>
              </a:rPr>
              <a:t>data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from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partner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projects</a:t>
            </a:r>
            <a:endParaRPr lang="de-DE" sz="2000" dirty="0" smtClean="0">
              <a:solidFill>
                <a:srgbClr val="FF0000"/>
              </a:solidFill>
            </a:endParaRPr>
          </a:p>
          <a:p>
            <a:pPr lvl="1"/>
            <a:r>
              <a:rPr lang="de-DE" sz="2000">
                <a:solidFill>
                  <a:srgbClr val="FF0000"/>
                </a:solidFill>
              </a:rPr>
              <a:t>digitally structured </a:t>
            </a:r>
            <a:r>
              <a:rPr lang="de-DE" sz="2000" smtClean="0">
                <a:solidFill>
                  <a:srgbClr val="FF0000"/>
                </a:solidFill>
              </a:rPr>
              <a:t>lexical</a:t>
            </a:r>
            <a:r>
              <a:rPr lang="de-DE" sz="2000" smtClean="0">
                <a:solidFill>
                  <a:srgbClr val="FF0000"/>
                </a:solidFill>
              </a:rPr>
              <a:t> data from </a:t>
            </a:r>
            <a:r>
              <a:rPr lang="de-DE" sz="2000" smtClean="0">
                <a:solidFill>
                  <a:srgbClr val="FF0000"/>
                </a:solidFill>
              </a:rPr>
              <a:t>online crowdsourcing</a:t>
            </a:r>
            <a:endParaRPr lang="de-DE" sz="2000" dirty="0" smtClean="0">
              <a:solidFill>
                <a:srgbClr val="FF0000"/>
              </a:solidFill>
            </a:endParaRPr>
          </a:p>
          <a:p>
            <a:pPr lvl="1"/>
            <a:r>
              <a:rPr lang="de-DE" sz="2000" smtClean="0">
                <a:solidFill>
                  <a:srgbClr val="FF0000"/>
                </a:solidFill>
              </a:rPr>
              <a:t>Media in the form of </a:t>
            </a:r>
            <a:r>
              <a:rPr lang="de-DE" sz="2000" dirty="0" err="1">
                <a:solidFill>
                  <a:srgbClr val="FF0000"/>
                </a:solidFill>
              </a:rPr>
              <a:t>images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err="1">
                <a:solidFill>
                  <a:srgbClr val="FF0000"/>
                </a:solidFill>
              </a:rPr>
              <a:t>or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videos</a:t>
            </a:r>
            <a:endParaRPr lang="de-DE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3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Research </a:t>
            </a:r>
            <a:r>
              <a:rPr lang="en-US" dirty="0"/>
              <a:t>workflows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dirty="0"/>
              <a:t>Describe</a:t>
            </a:r>
            <a:r>
              <a:rPr lang="de-DE" sz="2400" dirty="0"/>
              <a:t> </a:t>
            </a:r>
            <a:r>
              <a:rPr lang="en-US" sz="2400" dirty="0"/>
              <a:t>and/or give an example of your research workflows</a:t>
            </a:r>
            <a:r>
              <a:rPr lang="de-DE" sz="2400" dirty="0"/>
              <a:t> </a:t>
            </a:r>
          </a:p>
          <a:p>
            <a:pPr lvl="1"/>
            <a:r>
              <a:rPr lang="de-DE" sz="2000" dirty="0" err="1" smtClean="0">
                <a:solidFill>
                  <a:srgbClr val="FF0000"/>
                </a:solidFill>
              </a:rPr>
              <a:t>structured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gathering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err="1" smtClean="0">
                <a:solidFill>
                  <a:srgbClr val="FF0000"/>
                </a:solidFill>
              </a:rPr>
              <a:t>of</a:t>
            </a:r>
            <a:r>
              <a:rPr lang="de-DE" sz="2000" smtClean="0">
                <a:solidFill>
                  <a:srgbClr val="FF0000"/>
                </a:solidFill>
              </a:rPr>
              <a:t> dictionary data </a:t>
            </a:r>
            <a:r>
              <a:rPr lang="de-DE" sz="2000" dirty="0" err="1" smtClean="0">
                <a:solidFill>
                  <a:srgbClr val="FF0000"/>
                </a:solidFill>
              </a:rPr>
              <a:t>from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printed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sources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err="1" smtClean="0">
                <a:solidFill>
                  <a:srgbClr val="FF0000"/>
                </a:solidFill>
              </a:rPr>
              <a:t>by</a:t>
            </a:r>
            <a:r>
              <a:rPr lang="de-DE" sz="2000" smtClean="0">
                <a:solidFill>
                  <a:srgbClr val="FF0000"/>
                </a:solidFill>
              </a:rPr>
              <a:t> manual data entry </a:t>
            </a:r>
            <a:r>
              <a:rPr lang="de-DE" sz="2000" dirty="0" smtClean="0">
                <a:solidFill>
                  <a:srgbClr val="FF0000"/>
                </a:solidFill>
              </a:rPr>
              <a:t>(ASCII-</a:t>
            </a:r>
            <a:r>
              <a:rPr lang="de-DE" sz="2000" dirty="0" err="1" smtClean="0">
                <a:solidFill>
                  <a:srgbClr val="FF0000"/>
                </a:solidFill>
              </a:rPr>
              <a:t>characters</a:t>
            </a:r>
            <a:r>
              <a:rPr lang="de-DE" sz="2000" dirty="0" smtClean="0">
                <a:solidFill>
                  <a:srgbClr val="FF0000"/>
                </a:solidFill>
              </a:rPr>
              <a:t>, </a:t>
            </a:r>
            <a:r>
              <a:rPr lang="de-DE" sz="2000" dirty="0" err="1" smtClean="0">
                <a:solidFill>
                  <a:srgbClr val="FF0000"/>
                </a:solidFill>
              </a:rPr>
              <a:t>using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self-developed</a:t>
            </a:r>
            <a:r>
              <a:rPr lang="de-DE" sz="2000" dirty="0" smtClean="0">
                <a:solidFill>
                  <a:srgbClr val="FF0000"/>
                </a:solidFill>
              </a:rPr>
              <a:t> online </a:t>
            </a:r>
            <a:r>
              <a:rPr lang="de-DE" sz="2000" dirty="0" err="1" smtClean="0">
                <a:solidFill>
                  <a:srgbClr val="FF0000"/>
                </a:solidFill>
              </a:rPr>
              <a:t>tools</a:t>
            </a:r>
            <a:r>
              <a:rPr lang="de-DE" sz="2000" dirty="0" smtClean="0">
                <a:solidFill>
                  <a:srgbClr val="FF0000"/>
                </a:solidFill>
              </a:rPr>
              <a:t>; </a:t>
            </a:r>
            <a:r>
              <a:rPr lang="de-DE" sz="2000" dirty="0" err="1" smtClean="0">
                <a:solidFill>
                  <a:srgbClr val="FF0000"/>
                </a:solidFill>
              </a:rPr>
              <a:t>storing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in a relational </a:t>
            </a:r>
            <a:r>
              <a:rPr lang="de-DE" sz="2000" dirty="0" err="1" smtClean="0">
                <a:solidFill>
                  <a:srgbClr val="FF0000"/>
                </a:solidFill>
              </a:rPr>
              <a:t>database</a:t>
            </a:r>
            <a:r>
              <a:rPr lang="de-DE" sz="2000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de-DE" sz="2000" dirty="0" err="1" smtClean="0">
                <a:solidFill>
                  <a:srgbClr val="FF0000"/>
                </a:solidFill>
              </a:rPr>
              <a:t>import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of</a:t>
            </a:r>
            <a:r>
              <a:rPr lang="de-DE" sz="2000" dirty="0" smtClean="0">
                <a:solidFill>
                  <a:srgbClr val="FF0000"/>
                </a:solidFill>
              </a:rPr>
              <a:t> digital, </a:t>
            </a:r>
            <a:r>
              <a:rPr lang="de-DE" sz="2000" dirty="0" err="1" smtClean="0">
                <a:solidFill>
                  <a:srgbClr val="FF0000"/>
                </a:solidFill>
              </a:rPr>
              <a:t>structured</a:t>
            </a:r>
            <a:r>
              <a:rPr lang="de-DE" sz="2000" dirty="0" smtClean="0">
                <a:solidFill>
                  <a:srgbClr val="FF0000"/>
                </a:solidFill>
              </a:rPr>
              <a:t> material </a:t>
            </a:r>
            <a:r>
              <a:rPr lang="de-DE" sz="2000" dirty="0" err="1" smtClean="0">
                <a:solidFill>
                  <a:srgbClr val="FF0000"/>
                </a:solidFill>
              </a:rPr>
              <a:t>from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partner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projects</a:t>
            </a:r>
            <a:r>
              <a:rPr lang="de-DE" sz="2000" dirty="0" smtClean="0">
                <a:solidFill>
                  <a:srgbClr val="FF0000"/>
                </a:solidFill>
              </a:rPr>
              <a:t> (</a:t>
            </a:r>
            <a:r>
              <a:rPr lang="de-DE" sz="2000" dirty="0" err="1" smtClean="0">
                <a:solidFill>
                  <a:srgbClr val="FF0000"/>
                </a:solidFill>
              </a:rPr>
              <a:t>often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err="1" smtClean="0">
                <a:solidFill>
                  <a:srgbClr val="FF0000"/>
                </a:solidFill>
              </a:rPr>
              <a:t>requires</a:t>
            </a:r>
            <a:r>
              <a:rPr lang="de-DE" sz="2000" smtClean="0">
                <a:solidFill>
                  <a:srgbClr val="FF0000"/>
                </a:solidFill>
              </a:rPr>
              <a:t> restructering</a:t>
            </a:r>
            <a:r>
              <a:rPr lang="de-DE" sz="2000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de-DE" sz="2000" err="1" smtClean="0">
                <a:solidFill>
                  <a:srgbClr val="FF0000"/>
                </a:solidFill>
              </a:rPr>
              <a:t>typecasting</a:t>
            </a:r>
            <a:r>
              <a:rPr lang="de-DE" sz="2000" smtClean="0">
                <a:solidFill>
                  <a:srgbClr val="FF0000"/>
                </a:solidFill>
              </a:rPr>
              <a:t> of gathered </a:t>
            </a:r>
            <a:r>
              <a:rPr lang="de-DE" sz="2000" dirty="0" err="1" smtClean="0">
                <a:solidFill>
                  <a:srgbClr val="FF0000"/>
                </a:solidFill>
              </a:rPr>
              <a:t>data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to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gain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morpho-lexical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items</a:t>
            </a:r>
            <a:endParaRPr lang="de-DE" sz="2000" dirty="0" smtClean="0">
              <a:solidFill>
                <a:srgbClr val="FF0000"/>
              </a:solidFill>
            </a:endParaRPr>
          </a:p>
          <a:p>
            <a:pPr lvl="1"/>
            <a:r>
              <a:rPr lang="de-DE" sz="2000">
                <a:solidFill>
                  <a:srgbClr val="FF0000"/>
                </a:solidFill>
              </a:rPr>
              <a:t>Comment on morpho-lexical </a:t>
            </a:r>
            <a:r>
              <a:rPr lang="de-DE" sz="2000" smtClean="0">
                <a:solidFill>
                  <a:srgbClr val="FF0000"/>
                </a:solidFill>
              </a:rPr>
              <a:t>items from a linguistic </a:t>
            </a:r>
            <a:r>
              <a:rPr lang="de-DE" sz="2000" err="1" smtClean="0">
                <a:solidFill>
                  <a:srgbClr val="FF0000"/>
                </a:solidFill>
              </a:rPr>
              <a:t>and</a:t>
            </a:r>
            <a:r>
              <a:rPr lang="de-DE" sz="2000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historical </a:t>
            </a:r>
            <a:r>
              <a:rPr lang="de-DE" sz="2000" smtClean="0">
                <a:solidFill>
                  <a:srgbClr val="FF0000"/>
                </a:solidFill>
              </a:rPr>
              <a:t>perspective</a:t>
            </a:r>
            <a:endParaRPr lang="de-DE" sz="2000" dirty="0" smtClean="0">
              <a:solidFill>
                <a:srgbClr val="FF0000"/>
              </a:solidFill>
            </a:endParaRPr>
          </a:p>
          <a:p>
            <a:pPr lvl="1"/>
            <a:r>
              <a:rPr lang="de-DE" sz="2000" smtClean="0">
                <a:solidFill>
                  <a:srgbClr val="FF0000"/>
                </a:solidFill>
              </a:rPr>
              <a:t>Visualize the </a:t>
            </a:r>
            <a:r>
              <a:rPr lang="de-DE" sz="2000" dirty="0" err="1" smtClean="0">
                <a:solidFill>
                  <a:srgbClr val="FF0000"/>
                </a:solidFill>
              </a:rPr>
              <a:t>distribution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of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lexical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phenomena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together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err="1" smtClean="0">
                <a:solidFill>
                  <a:srgbClr val="FF0000"/>
                </a:solidFill>
              </a:rPr>
              <a:t>with</a:t>
            </a:r>
            <a:r>
              <a:rPr lang="de-DE" sz="2000" smtClean="0">
                <a:solidFill>
                  <a:srgbClr val="FF0000"/>
                </a:solidFill>
              </a:rPr>
              <a:t> complementary </a:t>
            </a:r>
            <a:r>
              <a:rPr lang="de-DE" sz="2000" dirty="0" smtClean="0">
                <a:solidFill>
                  <a:srgbClr val="FF0000"/>
                </a:solidFill>
              </a:rPr>
              <a:t>non-</a:t>
            </a:r>
            <a:r>
              <a:rPr lang="de-DE" sz="2000" dirty="0" err="1" smtClean="0">
                <a:solidFill>
                  <a:srgbClr val="FF0000"/>
                </a:solidFill>
              </a:rPr>
              <a:t>linguistic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data</a:t>
            </a:r>
            <a:r>
              <a:rPr lang="de-DE" sz="2000" dirty="0" smtClean="0">
                <a:solidFill>
                  <a:srgbClr val="FF0000"/>
                </a:solidFill>
              </a:rPr>
              <a:t> on </a:t>
            </a:r>
            <a:r>
              <a:rPr lang="de-DE" sz="2000" dirty="0" err="1" smtClean="0">
                <a:solidFill>
                  <a:srgbClr val="FF0000"/>
                </a:solidFill>
              </a:rPr>
              <a:t>interactive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online maps, </a:t>
            </a:r>
            <a:r>
              <a:rPr lang="de-DE" sz="2000" dirty="0" err="1" smtClean="0">
                <a:solidFill>
                  <a:srgbClr val="FF0000"/>
                </a:solidFill>
              </a:rPr>
              <a:t>thus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err="1" smtClean="0">
                <a:solidFill>
                  <a:srgbClr val="FF0000"/>
                </a:solidFill>
              </a:rPr>
              <a:t>making</a:t>
            </a:r>
            <a:r>
              <a:rPr lang="de-DE" sz="2000" smtClean="0">
                <a:solidFill>
                  <a:srgbClr val="FF0000"/>
                </a:solidFill>
              </a:rPr>
              <a:t> linking patterns (</a:t>
            </a:r>
            <a:r>
              <a:rPr lang="de-DE" sz="2000" dirty="0" smtClean="0">
                <a:solidFill>
                  <a:srgbClr val="FF0000"/>
                </a:solidFill>
              </a:rPr>
              <a:t>e.g. </a:t>
            </a:r>
            <a:r>
              <a:rPr lang="de-DE" sz="2000" err="1" smtClean="0">
                <a:solidFill>
                  <a:srgbClr val="FF0000"/>
                </a:solidFill>
              </a:rPr>
              <a:t>common</a:t>
            </a:r>
            <a:r>
              <a:rPr lang="de-DE" sz="2000" smtClean="0">
                <a:solidFill>
                  <a:srgbClr val="FF0000"/>
                </a:solidFill>
              </a:rPr>
              <a:t> etymology, etymological relation of </a:t>
            </a:r>
            <a:r>
              <a:rPr lang="de-DE" sz="2000" dirty="0" err="1" smtClean="0">
                <a:solidFill>
                  <a:srgbClr val="FF0000"/>
                </a:solidFill>
              </a:rPr>
              <a:t>dialects</a:t>
            </a:r>
            <a:r>
              <a:rPr lang="de-DE" sz="2000" smtClean="0">
                <a:solidFill>
                  <a:srgbClr val="FF0000"/>
                </a:solidFill>
              </a:rPr>
              <a:t>) obvious</a:t>
            </a:r>
            <a:endParaRPr lang="de-DE" sz="2000" dirty="0" smtClean="0">
              <a:solidFill>
                <a:srgbClr val="FF0000"/>
              </a:solidFill>
            </a:endParaRPr>
          </a:p>
          <a:p>
            <a:pPr lvl="1"/>
            <a:r>
              <a:rPr lang="de-DE" sz="2000" dirty="0" err="1" smtClean="0">
                <a:solidFill>
                  <a:srgbClr val="FF0000"/>
                </a:solidFill>
              </a:rPr>
              <a:t>analyze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and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err="1" smtClean="0">
                <a:solidFill>
                  <a:srgbClr val="FF0000"/>
                </a:solidFill>
              </a:rPr>
              <a:t>interprete</a:t>
            </a:r>
            <a:r>
              <a:rPr lang="de-DE" sz="2000" smtClean="0">
                <a:solidFill>
                  <a:srgbClr val="FF0000"/>
                </a:solidFill>
              </a:rPr>
              <a:t> the distribution of linguistic phenomena </a:t>
            </a:r>
            <a:r>
              <a:rPr lang="de-DE" sz="2000" dirty="0" err="1" smtClean="0">
                <a:solidFill>
                  <a:srgbClr val="FF0000"/>
                </a:solidFill>
              </a:rPr>
              <a:t>and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write</a:t>
            </a:r>
            <a:r>
              <a:rPr lang="de-DE" sz="2000" dirty="0" smtClean="0">
                <a:solidFill>
                  <a:srgbClr val="FF0000"/>
                </a:solidFill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</a:rPr>
              <a:t>papers</a:t>
            </a:r>
            <a:endParaRPr lang="de-DE" sz="2000" dirty="0">
              <a:solidFill>
                <a:srgbClr val="FF0000"/>
              </a:solidFill>
            </a:endParaRPr>
          </a:p>
          <a:p>
            <a:r>
              <a:rPr lang="en-US" sz="2400" dirty="0"/>
              <a:t>Does your research workflows coincide with the </a:t>
            </a:r>
            <a:r>
              <a:rPr lang="de-DE" sz="2400" dirty="0"/>
              <a:t>Data Life </a:t>
            </a:r>
            <a:r>
              <a:rPr lang="en-US" sz="2400" dirty="0"/>
              <a:t>Cycle</a:t>
            </a:r>
            <a:r>
              <a:rPr lang="de-DE" sz="2400" dirty="0"/>
              <a:t>?</a:t>
            </a:r>
          </a:p>
          <a:p>
            <a:pPr lvl="1"/>
            <a:r>
              <a:rPr lang="de-DE" sz="2000" dirty="0">
                <a:solidFill>
                  <a:srgbClr val="FF0000"/>
                </a:solidFill>
              </a:rPr>
              <a:t>Yes, </a:t>
            </a:r>
            <a:r>
              <a:rPr lang="de-DE" sz="2000" dirty="0" err="1">
                <a:solidFill>
                  <a:srgbClr val="FF0000"/>
                </a:solidFill>
              </a:rPr>
              <a:t>the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err="1">
                <a:solidFill>
                  <a:srgbClr val="FF0000"/>
                </a:solidFill>
              </a:rPr>
              <a:t>complete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err="1">
                <a:solidFill>
                  <a:srgbClr val="FF0000"/>
                </a:solidFill>
              </a:rPr>
              <a:t>data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err="1">
                <a:solidFill>
                  <a:srgbClr val="FF0000"/>
                </a:solidFill>
              </a:rPr>
              <a:t>life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err="1">
                <a:solidFill>
                  <a:srgbClr val="FF0000"/>
                </a:solidFill>
              </a:rPr>
              <a:t>cycle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err="1">
                <a:solidFill>
                  <a:srgbClr val="FF0000"/>
                </a:solidFill>
              </a:rPr>
              <a:t>is</a:t>
            </a:r>
            <a:r>
              <a:rPr lang="de-DE" sz="2000" dirty="0">
                <a:solidFill>
                  <a:srgbClr val="FF0000"/>
                </a:solidFill>
              </a:rPr>
              <a:t> </a:t>
            </a:r>
            <a:r>
              <a:rPr lang="de-DE" sz="2000" dirty="0" err="1">
                <a:solidFill>
                  <a:srgbClr val="FF0000"/>
                </a:solidFill>
              </a:rPr>
              <a:t>supported</a:t>
            </a:r>
            <a:endParaRPr lang="de-DE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882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during the research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What challenges do you meet during your research?</a:t>
            </a:r>
          </a:p>
          <a:p>
            <a:pPr lvl="1"/>
            <a:r>
              <a:rPr lang="en-US" sz="2400" dirty="0"/>
              <a:t>Workflows</a:t>
            </a:r>
          </a:p>
          <a:p>
            <a:pPr lvl="2"/>
            <a:r>
              <a:rPr lang="en-US" sz="2000" smtClean="0">
                <a:solidFill>
                  <a:srgbClr val="FF0000"/>
                </a:solidFill>
              </a:rPr>
              <a:t>Recurring but </a:t>
            </a:r>
            <a:r>
              <a:rPr lang="en-US" sz="2000" dirty="0">
                <a:solidFill>
                  <a:srgbClr val="FF0000"/>
                </a:solidFill>
              </a:rPr>
              <a:t>non-automatable </a:t>
            </a:r>
            <a:r>
              <a:rPr lang="en-US" sz="2000" dirty="0" smtClean="0">
                <a:solidFill>
                  <a:srgbClr val="FF0000"/>
                </a:solidFill>
              </a:rPr>
              <a:t>tasks (transcribing, typecasting)</a:t>
            </a:r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OCR of data </a:t>
            </a:r>
            <a:r>
              <a:rPr lang="en-US" sz="2000" smtClean="0">
                <a:solidFill>
                  <a:srgbClr val="FF0000"/>
                </a:solidFill>
              </a:rPr>
              <a:t>from </a:t>
            </a:r>
            <a:r>
              <a:rPr lang="en-US" sz="2000" smtClean="0">
                <a:solidFill>
                  <a:srgbClr val="FF0000"/>
                </a:solidFill>
              </a:rPr>
              <a:t>linguistic atlases</a:t>
            </a:r>
            <a:endParaRPr lang="en-US" sz="2000" dirty="0">
              <a:solidFill>
                <a:srgbClr val="FF0000"/>
              </a:solidFill>
            </a:endParaRPr>
          </a:p>
          <a:p>
            <a:pPr lvl="1"/>
            <a:r>
              <a:rPr lang="en-US" sz="2400" dirty="0"/>
              <a:t>Data</a:t>
            </a:r>
          </a:p>
          <a:p>
            <a:pPr lvl="2"/>
            <a:r>
              <a:rPr lang="en-US" sz="2000" smtClean="0">
                <a:solidFill>
                  <a:srgbClr val="FF0000"/>
                </a:solidFill>
              </a:rPr>
              <a:t>mapping of </a:t>
            </a:r>
            <a:r>
              <a:rPr lang="en-US" sz="2000" dirty="0" smtClean="0">
                <a:solidFill>
                  <a:srgbClr val="FF0000"/>
                </a:solidFill>
              </a:rPr>
              <a:t>data from </a:t>
            </a:r>
            <a:r>
              <a:rPr lang="en-US" sz="2000" smtClean="0">
                <a:solidFill>
                  <a:srgbClr val="FF0000"/>
                </a:solidFill>
              </a:rPr>
              <a:t>partner </a:t>
            </a:r>
            <a:r>
              <a:rPr lang="en-US" sz="2000">
                <a:solidFill>
                  <a:srgbClr val="FF0000"/>
                </a:solidFill>
              </a:rPr>
              <a:t>projects </a:t>
            </a:r>
            <a:r>
              <a:rPr lang="en-US" sz="2000" smtClean="0">
                <a:solidFill>
                  <a:srgbClr val="FF0000"/>
                </a:solidFill>
              </a:rPr>
              <a:t>(with </a:t>
            </a:r>
            <a:r>
              <a:rPr lang="en-US" sz="2000">
                <a:solidFill>
                  <a:srgbClr val="FF0000"/>
                </a:solidFill>
              </a:rPr>
              <a:t>regard to structure and character encoding)</a:t>
            </a:r>
            <a:endParaRPr lang="en-US" sz="2000" dirty="0">
              <a:solidFill>
                <a:srgbClr val="FF0000"/>
              </a:solidFill>
            </a:endParaRPr>
          </a:p>
          <a:p>
            <a:pPr lvl="1"/>
            <a:r>
              <a:rPr lang="en-US" sz="2400" dirty="0" smtClean="0"/>
              <a:t>Tools</a:t>
            </a:r>
          </a:p>
          <a:p>
            <a:pPr lvl="2"/>
            <a:r>
              <a:rPr lang="en-US" sz="2000">
                <a:solidFill>
                  <a:srgbClr val="FF0000"/>
                </a:solidFill>
              </a:rPr>
              <a:t>maintenance of the project website and all its functionalities for an indefinite period</a:t>
            </a:r>
            <a:endParaRPr lang="de-DE" sz="2000" smtClean="0">
              <a:solidFill>
                <a:srgbClr val="FF0000"/>
              </a:solidFill>
            </a:endParaRPr>
          </a:p>
          <a:p>
            <a:pPr lvl="1"/>
            <a:r>
              <a:rPr lang="en-US" sz="2400" smtClean="0"/>
              <a:t>Others</a:t>
            </a:r>
          </a:p>
          <a:p>
            <a:pPr lvl="2"/>
            <a:r>
              <a:rPr lang="en-US" sz="2000" smtClean="0">
                <a:solidFill>
                  <a:srgbClr val="FF0000"/>
                </a:solidFill>
              </a:rPr>
              <a:t>problematic </a:t>
            </a:r>
            <a:r>
              <a:rPr lang="en-US" sz="2000" smtClean="0">
                <a:solidFill>
                  <a:srgbClr val="FF0000"/>
                </a:solidFill>
              </a:rPr>
              <a:t>record linkage </a:t>
            </a:r>
            <a:r>
              <a:rPr lang="en-US" sz="2000" smtClean="0">
                <a:solidFill>
                  <a:srgbClr val="FF0000"/>
                </a:solidFill>
              </a:rPr>
              <a:t>regarding data </a:t>
            </a:r>
            <a:r>
              <a:rPr lang="en-US" sz="2000" dirty="0">
                <a:solidFill>
                  <a:srgbClr val="FF0000"/>
                </a:solidFill>
              </a:rPr>
              <a:t>from other lexicographic online projects at a fine granular level</a:t>
            </a:r>
          </a:p>
          <a:p>
            <a:pPr lvl="2"/>
            <a:r>
              <a:rPr lang="en-US" sz="2000" smtClean="0">
                <a:solidFill>
                  <a:srgbClr val="FF0000"/>
                </a:solidFill>
              </a:rPr>
              <a:t>Retrieval of </a:t>
            </a:r>
            <a:r>
              <a:rPr lang="en-US" sz="2000" dirty="0">
                <a:solidFill>
                  <a:srgbClr val="FF0000"/>
                </a:solidFill>
              </a:rPr>
              <a:t>fine granulated data through library </a:t>
            </a:r>
            <a:r>
              <a:rPr lang="en-US" sz="2000" dirty="0" smtClean="0">
                <a:solidFill>
                  <a:srgbClr val="FF0000"/>
                </a:solidFill>
              </a:rPr>
              <a:t>catalogues</a:t>
            </a:r>
          </a:p>
          <a:p>
            <a:pPr lvl="2"/>
            <a:r>
              <a:rPr lang="en-US" sz="2000" smtClean="0">
                <a:solidFill>
                  <a:srgbClr val="FF0000"/>
                </a:solidFill>
              </a:rPr>
              <a:t>Permanent citation </a:t>
            </a:r>
            <a:r>
              <a:rPr lang="en-US" sz="2000" dirty="0" smtClean="0">
                <a:solidFill>
                  <a:srgbClr val="FF0000"/>
                </a:solidFill>
              </a:rPr>
              <a:t>of digital objects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48635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Bildschirmpräsentation (4:3)</PresentationFormat>
  <Paragraphs>38</Paragraphs>
  <Slides>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Verba Alpina</vt:lpstr>
      <vt:lpstr>Current research question(s)</vt:lpstr>
      <vt:lpstr>Research workflows</vt:lpstr>
      <vt:lpstr>Challenges during the research</vt:lpstr>
    </vt:vector>
  </TitlesOfParts>
  <Company>ZBW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</dc:title>
  <dc:creator>Kazakova Anastasia</dc:creator>
  <cp:lastModifiedBy>itg</cp:lastModifiedBy>
  <cp:revision>39</cp:revision>
  <dcterms:created xsi:type="dcterms:W3CDTF">2018-07-13T04:44:51Z</dcterms:created>
  <dcterms:modified xsi:type="dcterms:W3CDTF">2018-09-20T12:22:21Z</dcterms:modified>
</cp:coreProperties>
</file>